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322" r:id="rId3"/>
    <p:sldId id="317" r:id="rId4"/>
    <p:sldId id="318" r:id="rId5"/>
    <p:sldId id="334" r:id="rId6"/>
    <p:sldId id="335" r:id="rId7"/>
    <p:sldId id="333" r:id="rId8"/>
    <p:sldId id="330" r:id="rId9"/>
    <p:sldId id="324" r:id="rId10"/>
    <p:sldId id="326" r:id="rId11"/>
    <p:sldId id="257" r:id="rId12"/>
    <p:sldId id="258" r:id="rId13"/>
    <p:sldId id="259" r:id="rId14"/>
    <p:sldId id="261" r:id="rId15"/>
    <p:sldId id="264"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5" r:id="rId35"/>
    <p:sldId id="331" r:id="rId36"/>
    <p:sldId id="287" r:id="rId37"/>
    <p:sldId id="289" r:id="rId38"/>
    <p:sldId id="290" r:id="rId39"/>
    <p:sldId id="291" r:id="rId40"/>
    <p:sldId id="292" r:id="rId41"/>
    <p:sldId id="293" r:id="rId42"/>
    <p:sldId id="295" r:id="rId43"/>
    <p:sldId id="296" r:id="rId44"/>
    <p:sldId id="297" r:id="rId45"/>
    <p:sldId id="298" r:id="rId46"/>
    <p:sldId id="332" r:id="rId47"/>
    <p:sldId id="299" r:id="rId48"/>
    <p:sldId id="300" r:id="rId49"/>
    <p:sldId id="316" r:id="rId50"/>
    <p:sldId id="301" r:id="rId51"/>
    <p:sldId id="303" r:id="rId52"/>
    <p:sldId id="306" r:id="rId53"/>
    <p:sldId id="308" r:id="rId54"/>
    <p:sldId id="309" r:id="rId55"/>
    <p:sldId id="310" r:id="rId56"/>
    <p:sldId id="311" r:id="rId57"/>
    <p:sldId id="312" r:id="rId58"/>
    <p:sldId id="313" r:id="rId59"/>
    <p:sldId id="314" r:id="rId60"/>
    <p:sldId id="315" r:id="rId61"/>
    <p:sldId id="328" r:id="rId62"/>
    <p:sldId id="329" r:id="rId63"/>
    <p:sldId id="336" r:id="rId64"/>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68" y="-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2"/>
          </a:xfrm>
          <a:prstGeom prst="rect">
            <a:avLst/>
          </a:prstGeom>
        </p:spPr>
        <p:txBody>
          <a:bodyPr vert="horz" lIns="98696" tIns="49349" rIns="98696" bIns="49349" rtlCol="0"/>
          <a:lstStyle>
            <a:lvl1pPr algn="l">
              <a:defRPr sz="1300"/>
            </a:lvl1pPr>
          </a:lstStyle>
          <a:p>
            <a:endParaRPr lang="zh-TW" altLang="en-US"/>
          </a:p>
        </p:txBody>
      </p:sp>
      <p:sp>
        <p:nvSpPr>
          <p:cNvPr id="3" name="日期版面配置區 2"/>
          <p:cNvSpPr>
            <a:spLocks noGrp="1"/>
          </p:cNvSpPr>
          <p:nvPr>
            <p:ph type="dt" idx="1"/>
          </p:nvPr>
        </p:nvSpPr>
        <p:spPr>
          <a:xfrm>
            <a:off x="4021295" y="0"/>
            <a:ext cx="3076363" cy="511732"/>
          </a:xfrm>
          <a:prstGeom prst="rect">
            <a:avLst/>
          </a:prstGeom>
        </p:spPr>
        <p:txBody>
          <a:bodyPr vert="horz" lIns="98696" tIns="49349" rIns="98696" bIns="49349" rtlCol="0"/>
          <a:lstStyle>
            <a:lvl1pPr algn="r">
              <a:defRPr sz="1300"/>
            </a:lvl1pPr>
          </a:lstStyle>
          <a:p>
            <a:fld id="{A4F7B605-C901-4397-BD65-EEA245BF85DF}" type="datetimeFigureOut">
              <a:rPr lang="zh-TW" altLang="en-US" smtClean="0"/>
              <a:pPr/>
              <a:t>2015/4/6</a:t>
            </a:fld>
            <a:endParaRPr lang="zh-TW" altLang="en-US"/>
          </a:p>
        </p:txBody>
      </p:sp>
      <p:sp>
        <p:nvSpPr>
          <p:cNvPr id="4" name="投影片圖像版面配置區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8696" tIns="49349" rIns="98696" bIns="49349" rtlCol="0" anchor="ctr"/>
          <a:lstStyle/>
          <a:p>
            <a:endParaRPr lang="zh-TW" altLang="en-US"/>
          </a:p>
        </p:txBody>
      </p:sp>
      <p:sp>
        <p:nvSpPr>
          <p:cNvPr id="5" name="備忘稿版面配置區 4"/>
          <p:cNvSpPr>
            <a:spLocks noGrp="1"/>
          </p:cNvSpPr>
          <p:nvPr>
            <p:ph type="body" sz="quarter" idx="3"/>
          </p:nvPr>
        </p:nvSpPr>
        <p:spPr>
          <a:xfrm>
            <a:off x="709931" y="4861443"/>
            <a:ext cx="5679440" cy="4605576"/>
          </a:xfrm>
          <a:prstGeom prst="rect">
            <a:avLst/>
          </a:prstGeom>
        </p:spPr>
        <p:txBody>
          <a:bodyPr vert="horz" lIns="98696" tIns="49349" rIns="98696" bIns="49349"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6"/>
            <a:ext cx="3076363" cy="511732"/>
          </a:xfrm>
          <a:prstGeom prst="rect">
            <a:avLst/>
          </a:prstGeom>
        </p:spPr>
        <p:txBody>
          <a:bodyPr vert="horz" lIns="98696" tIns="49349" rIns="98696" bIns="49349"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5" y="9721106"/>
            <a:ext cx="3076363" cy="511732"/>
          </a:xfrm>
          <a:prstGeom prst="rect">
            <a:avLst/>
          </a:prstGeom>
        </p:spPr>
        <p:txBody>
          <a:bodyPr vert="horz" lIns="98696" tIns="49349" rIns="98696" bIns="49349" rtlCol="0" anchor="b"/>
          <a:lstStyle>
            <a:lvl1pPr algn="r">
              <a:defRPr sz="1300"/>
            </a:lvl1pPr>
          </a:lstStyle>
          <a:p>
            <a:fld id="{1C232B8F-6189-4E61-BB5C-728DF62FB0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232B8F-6189-4E61-BB5C-728DF62FB0FF}" type="slidenum">
              <a:rPr lang="zh-TW" altLang="en-US" smtClean="0"/>
              <a:pPr/>
              <a:t>47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232B8F-6189-4E61-BB5C-728DF62FB0FF}" type="slidenum">
              <a:rPr lang="zh-TW" altLang="en-US" smtClean="0"/>
              <a:pPr/>
              <a:t>61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1B0A8365-A486-42DD-9231-8D4036A7C31B}" type="datetime1">
              <a:rPr lang="zh-TW" altLang="en-US" smtClean="0"/>
              <a:pPr/>
              <a:t>2015/4/6</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728AF1-5D9E-4C5E-91F5-80A6C031D9E2}" type="datetime1">
              <a:rPr lang="zh-TW" altLang="en-US" smtClean="0"/>
              <a:pPr/>
              <a:t>2015/4/6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268313AD-3865-4134-B973-38CCC13CF391}" type="datetime1">
              <a:rPr lang="zh-TW" altLang="en-US" smtClean="0"/>
              <a:pPr/>
              <a:t>2015/4/6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p:txBody>
          <a:bodyPr/>
          <a:lstStyle>
            <a:lvl1pPr>
              <a:defRPr baseline="0">
                <a:latin typeface="Times New Roman" pitchFamily="18" charset="0"/>
              </a:defRPr>
            </a:lvl1pPr>
            <a:lvl2pPr>
              <a:defRPr baseline="0">
                <a:latin typeface="Times New Roman" pitchFamily="18" charset="0"/>
              </a:defRPr>
            </a:lvl2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extLst/>
          </a:lstStyle>
          <a:p>
            <a:fld id="{D9199EB2-E677-4FE0-8E45-0218FCBF6798}" type="datetime1">
              <a:rPr lang="zh-TW" altLang="en-US" smtClean="0"/>
              <a:pPr/>
              <a:t>2015/4/6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D32262EA-E285-44A7-B0E2-409D85347F57}" type="datetime1">
              <a:rPr lang="zh-TW" altLang="en-US" smtClean="0"/>
              <a:pPr/>
              <a:t>2015/4/6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19BA5C7-D8DB-40A3-AF62-1799CD96AF53}" type="datetime1">
              <a:rPr lang="zh-TW" altLang="en-US" smtClean="0"/>
              <a:pPr/>
              <a:t>2015/4/6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8101792-2274-4677-8D3A-7CF3DCDD2B0C}" type="datetime1">
              <a:rPr lang="zh-TW" altLang="en-US" smtClean="0"/>
              <a:pPr/>
              <a:t>2015/4/6</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D7C81CCF-6092-4B0C-AF40-69E5C98E717C}" type="datetime1">
              <a:rPr lang="zh-TW" altLang="en-US" smtClean="0"/>
              <a:pPr/>
              <a:t>2015/4/6</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EE7AFDC6-99B6-4AA3-BFC9-B22356558301}" type="datetime1">
              <a:rPr lang="zh-TW" altLang="en-US" smtClean="0"/>
              <a:pPr/>
              <a:t>2015/4/6</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CF31E73-48E6-4838-99C9-5ABEBA061ED0}" type="datetime1">
              <a:rPr lang="zh-TW" altLang="en-US" smtClean="0"/>
              <a:pPr/>
              <a:t>2015/4/6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E7248066-F37B-4486-8F3D-0EA91732F0EC}" type="datetime1">
              <a:rPr lang="zh-TW" altLang="en-US" smtClean="0"/>
              <a:pPr/>
              <a:t>2015/4/6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F90E0019-28F6-46FE-8FA6-1851AA2D3010}"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511331F-2BF7-4AA6-BF10-66A281382B16}" type="datetime1">
              <a:rPr lang="zh-TW" altLang="en-US" smtClean="0"/>
              <a:pPr/>
              <a:t>2015/4/6</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90E0019-28F6-46FE-8FA6-1851AA2D3010}"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359898"/>
            <a:ext cx="8172400" cy="2060990"/>
          </a:xfrm>
        </p:spPr>
        <p:txBody>
          <a:bodyPr>
            <a:normAutofit/>
          </a:bodyPr>
          <a:lstStyle/>
          <a:p>
            <a:pPr algn="ctr"/>
            <a:r>
              <a:rPr lang="en-US" altLang="zh-TW" sz="4800" b="1" dirty="0" smtClean="0">
                <a:latin typeface="Times New Roman" pitchFamily="18" charset="0"/>
                <a:cs typeface="Times New Roman" pitchFamily="18" charset="0"/>
              </a:rPr>
              <a:t>Product and Process R&amp;D under Asymmetric Demands</a:t>
            </a:r>
            <a:endParaRPr lang="zh-TW" altLang="en-US" sz="4800" dirty="0">
              <a:latin typeface="Times New Roman" pitchFamily="18" charset="0"/>
              <a:cs typeface="Times New Roman" pitchFamily="18" charset="0"/>
            </a:endParaRPr>
          </a:p>
        </p:txBody>
      </p:sp>
      <p:sp>
        <p:nvSpPr>
          <p:cNvPr id="3" name="副標題 2"/>
          <p:cNvSpPr>
            <a:spLocks noGrp="1"/>
          </p:cNvSpPr>
          <p:nvPr>
            <p:ph type="subTitle" idx="1"/>
          </p:nvPr>
        </p:nvSpPr>
        <p:spPr>
          <a:xfrm>
            <a:off x="1043608" y="2492896"/>
            <a:ext cx="8100392" cy="4032448"/>
          </a:xfrm>
        </p:spPr>
        <p:txBody>
          <a:bodyPr>
            <a:normAutofit fontScale="70000" lnSpcReduction="20000"/>
          </a:bodyPr>
          <a:lstStyle/>
          <a:p>
            <a:endParaRPr lang="en-US" altLang="zh-TW" b="1" dirty="0" smtClean="0"/>
          </a:p>
          <a:p>
            <a:endParaRPr lang="en-US" altLang="zh-TW" b="1" dirty="0" smtClean="0"/>
          </a:p>
          <a:p>
            <a:pPr algn="ctr"/>
            <a:r>
              <a:rPr lang="en-US" altLang="zh-TW" sz="4000" dirty="0" err="1" smtClean="0">
                <a:latin typeface="Times New Roman" pitchFamily="18" charset="0"/>
                <a:cs typeface="Times New Roman" pitchFamily="18" charset="0"/>
              </a:rPr>
              <a:t>Wen</a:t>
            </a:r>
            <a:r>
              <a:rPr lang="en-US" altLang="zh-TW" sz="4000" dirty="0" smtClean="0">
                <a:latin typeface="Times New Roman" pitchFamily="18" charset="0"/>
                <a:cs typeface="Times New Roman" pitchFamily="18" charset="0"/>
              </a:rPr>
              <a:t>-Jung Liang</a:t>
            </a:r>
          </a:p>
          <a:p>
            <a:pPr algn="ctr"/>
            <a:r>
              <a:rPr lang="en-US" altLang="zh-TW" sz="4000" dirty="0" err="1" smtClean="0">
                <a:latin typeface="Times New Roman" pitchFamily="18" charset="0"/>
                <a:cs typeface="Times New Roman" pitchFamily="18" charset="0"/>
              </a:rPr>
              <a:t>Kuang</a:t>
            </a:r>
            <a:r>
              <a:rPr lang="en-US" altLang="zh-TW" sz="4000" dirty="0" smtClean="0">
                <a:latin typeface="Times New Roman" pitchFamily="18" charset="0"/>
                <a:cs typeface="Times New Roman" pitchFamily="18" charset="0"/>
              </a:rPr>
              <a:t>-Cheng Andy Wang</a:t>
            </a:r>
          </a:p>
          <a:p>
            <a:pPr algn="ctr"/>
            <a:r>
              <a:rPr lang="en-US" altLang="zh-TW" sz="4000" dirty="0" smtClean="0">
                <a:latin typeface="Times New Roman" pitchFamily="18" charset="0"/>
                <a:cs typeface="Times New Roman" pitchFamily="18" charset="0"/>
              </a:rPr>
              <a:t>Yi-</a:t>
            </a:r>
            <a:r>
              <a:rPr lang="en-US" altLang="zh-TW" sz="4000" dirty="0" err="1" smtClean="0">
                <a:latin typeface="Times New Roman" pitchFamily="18" charset="0"/>
                <a:cs typeface="Times New Roman" pitchFamily="18" charset="0"/>
              </a:rPr>
              <a:t>Jie</a:t>
            </a:r>
            <a:r>
              <a:rPr lang="en-US" altLang="zh-TW" sz="4000" dirty="0" smtClean="0">
                <a:latin typeface="Times New Roman" pitchFamily="18" charset="0"/>
                <a:cs typeface="Times New Roman" pitchFamily="18" charset="0"/>
              </a:rPr>
              <a:t> Wang</a:t>
            </a:r>
          </a:p>
          <a:p>
            <a:pPr algn="ctr"/>
            <a:r>
              <a:rPr lang="en-US" altLang="zh-TW" sz="4000" dirty="0" smtClean="0">
                <a:latin typeface="Times New Roman" pitchFamily="18" charset="0"/>
                <a:cs typeface="Times New Roman" pitchFamily="18" charset="0"/>
              </a:rPr>
              <a:t>Bo-Yi Lee</a:t>
            </a:r>
          </a:p>
          <a:p>
            <a:pPr algn="ctr"/>
            <a:endParaRPr lang="en-US" altLang="zh-TW" sz="4000" dirty="0" smtClean="0">
              <a:latin typeface="Times New Roman" pitchFamily="18" charset="0"/>
              <a:cs typeface="Times New Roman" pitchFamily="18" charset="0"/>
            </a:endParaRPr>
          </a:p>
          <a:p>
            <a:pPr algn="ctr"/>
            <a:r>
              <a:rPr lang="en-US" altLang="zh-TW" sz="4000" dirty="0" smtClean="0">
                <a:latin typeface="Times New Roman" pitchFamily="18" charset="0"/>
                <a:cs typeface="Times New Roman" pitchFamily="18" charset="0"/>
              </a:rPr>
              <a:t> Presented at Institute of Social Science, </a:t>
            </a:r>
          </a:p>
          <a:p>
            <a:pPr algn="ctr"/>
            <a:r>
              <a:rPr lang="en-US" altLang="zh-TW" sz="4000" dirty="0" smtClean="0">
                <a:latin typeface="Times New Roman" pitchFamily="18" charset="0"/>
                <a:cs typeface="Times New Roman" pitchFamily="18" charset="0"/>
              </a:rPr>
              <a:t>The University of Tokyo</a:t>
            </a:r>
          </a:p>
          <a:p>
            <a:pPr algn="ctr"/>
            <a:r>
              <a:rPr lang="en-US" altLang="zh-TW" sz="4000" dirty="0" smtClean="0">
                <a:latin typeface="Times New Roman" pitchFamily="18" charset="0"/>
                <a:cs typeface="Times New Roman" pitchFamily="18" charset="0"/>
              </a:rPr>
              <a:t>2015/04/08</a:t>
            </a:r>
          </a:p>
          <a:p>
            <a:pPr algn="ctr"/>
            <a:endParaRPr lang="en-US" altLang="zh-TW" sz="2800" b="1" dirty="0" smtClean="0">
              <a:latin typeface="Times New Roman" pitchFamily="18" charset="0"/>
              <a:cs typeface="Times New Roman"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rmAutofit fontScale="90000"/>
          </a:bodyPr>
          <a:lstStyle/>
          <a:p>
            <a:pPr algn="ctr"/>
            <a:r>
              <a:rPr lang="en-US" altLang="zh-TW" b="1" dirty="0" smtClean="0">
                <a:latin typeface="Times New Roman" pitchFamily="18" charset="0"/>
                <a:cs typeface="Times New Roman" pitchFamily="18" charset="0"/>
              </a:rPr>
              <a:t>Other Related Literature (Cont.)</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052736"/>
            <a:ext cx="8100392" cy="5195664"/>
          </a:xfrm>
        </p:spPr>
        <p:txBody>
          <a:bodyPr>
            <a:normAutofit lnSpcReduction="10000"/>
          </a:bodyPr>
          <a:lstStyle/>
          <a:p>
            <a:r>
              <a:rPr lang="en-US" altLang="zh-TW" dirty="0" err="1" smtClean="0"/>
              <a:t>Lambertini</a:t>
            </a:r>
            <a:r>
              <a:rPr lang="en-US" altLang="zh-TW" dirty="0" smtClean="0"/>
              <a:t> and </a:t>
            </a:r>
            <a:r>
              <a:rPr lang="en-US" altLang="zh-TW" dirty="0" err="1" smtClean="0"/>
              <a:t>Mantovani</a:t>
            </a:r>
            <a:r>
              <a:rPr lang="en-US" altLang="zh-TW" dirty="0" smtClean="0"/>
              <a:t> (2009): adopted a dynamic approach to explore the optimal process and product R&amp;D in the long-run steady state for a multiproduct monopolist;</a:t>
            </a:r>
          </a:p>
          <a:p>
            <a:r>
              <a:rPr lang="en-US" altLang="zh-TW" dirty="0" smtClean="0"/>
              <a:t>Chen and Sappington (2010): studied the effect of vertical integration on the process R&amp;D of the upstream firm;</a:t>
            </a:r>
          </a:p>
          <a:p>
            <a:r>
              <a:rPr lang="en-US" altLang="zh-TW" dirty="0" err="1" smtClean="0"/>
              <a:t>Ebina</a:t>
            </a:r>
            <a:r>
              <a:rPr lang="en-US" altLang="zh-TW" dirty="0" smtClean="0"/>
              <a:t> and Shimizu (2012): utilized a circular city model to show that the existence of spatial barrier will reduce the optimal product R&amp;D under </a:t>
            </a:r>
            <a:r>
              <a:rPr lang="en-US" altLang="zh-TW" dirty="0" err="1" smtClean="0"/>
              <a:t>Cournot</a:t>
            </a:r>
            <a:r>
              <a:rPr lang="en-US" altLang="zh-TW" dirty="0" smtClean="0"/>
              <a:t> competition.</a:t>
            </a:r>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b="1" dirty="0" smtClean="0">
                <a:latin typeface="Times New Roman" pitchFamily="18" charset="0"/>
                <a:cs typeface="Times New Roman" pitchFamily="18" charset="0"/>
              </a:rPr>
              <a:t>Product R&amp;D Only: </a:t>
            </a:r>
            <a:br>
              <a:rPr lang="en-US" altLang="zh-TW" b="1" dirty="0" smtClean="0">
                <a:latin typeface="Times New Roman" pitchFamily="18" charset="0"/>
                <a:cs typeface="Times New Roman" pitchFamily="18" charset="0"/>
              </a:rPr>
            </a:br>
            <a:r>
              <a:rPr lang="en-US" altLang="zh-TW" b="1" dirty="0" smtClean="0">
                <a:latin typeface="Times New Roman" pitchFamily="18" charset="0"/>
                <a:cs typeface="Times New Roman" pitchFamily="18" charset="0"/>
              </a:rPr>
              <a:t>The Barbell Model</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11</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1115616" y="1412777"/>
            <a:ext cx="8028384"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Times New Roman" pitchFamily="18" charset="0"/>
                <a:cs typeface="Times New Roman" pitchFamily="18" charset="0"/>
              </a:rPr>
              <a:t>The Barbell Model (Cont.)</a:t>
            </a:r>
            <a:endParaRPr lang="zh-TW" altLang="en-US" dirty="0"/>
          </a:p>
        </p:txBody>
      </p:sp>
      <p:sp>
        <p:nvSpPr>
          <p:cNvPr id="3" name="內容版面配置區 2"/>
          <p:cNvSpPr>
            <a:spLocks noGrp="1"/>
          </p:cNvSpPr>
          <p:nvPr>
            <p:ph idx="1"/>
          </p:nvPr>
        </p:nvSpPr>
        <p:spPr>
          <a:xfrm>
            <a:off x="1043608" y="1447800"/>
            <a:ext cx="7992888" cy="4800600"/>
          </a:xfrm>
        </p:spPr>
        <p:txBody>
          <a:bodyPr>
            <a:normAutofit/>
          </a:bodyPr>
          <a:lstStyle/>
          <a:p>
            <a:r>
              <a:rPr lang="en-US" altLang="zh-TW" dirty="0" smtClean="0">
                <a:solidFill>
                  <a:srgbClr val="C00000"/>
                </a:solidFill>
                <a:latin typeface="Times New Roman" pitchFamily="18" charset="0"/>
                <a:cs typeface="Times New Roman" pitchFamily="18" charset="0"/>
              </a:rPr>
              <a:t>The firms’ product R&amp;D </a:t>
            </a:r>
            <a:r>
              <a:rPr lang="en-US" altLang="zh-TW" dirty="0" smtClean="0">
                <a:solidFill>
                  <a:srgbClr val="C00000"/>
                </a:solidFill>
                <a:cs typeface="Times New Roman" pitchFamily="18" charset="0"/>
              </a:rPr>
              <a:t>investment can </a:t>
            </a:r>
            <a:r>
              <a:rPr lang="en-US" altLang="zh-TW" dirty="0" smtClean="0">
                <a:solidFill>
                  <a:srgbClr val="C00000"/>
                </a:solidFill>
                <a:latin typeface="Times New Roman" pitchFamily="18" charset="0"/>
                <a:cs typeface="Times New Roman" pitchFamily="18" charset="0"/>
              </a:rPr>
              <a:t>be denoted as</a:t>
            </a:r>
          </a:p>
          <a:p>
            <a:pPr>
              <a:buNone/>
            </a:pPr>
            <a:r>
              <a:rPr lang="en-US" altLang="zh-TW" dirty="0" smtClean="0">
                <a:latin typeface="Times New Roman" pitchFamily="18" charset="0"/>
                <a:cs typeface="Times New Roman" pitchFamily="18" charset="0"/>
              </a:rPr>
              <a:t>   where </a:t>
            </a:r>
            <a:r>
              <a:rPr lang="en-US" altLang="zh-TW" i="1" dirty="0" smtClean="0">
                <a:latin typeface="Times New Roman" pitchFamily="18" charset="0"/>
                <a:cs typeface="Times New Roman" pitchFamily="18" charset="0"/>
              </a:rPr>
              <a:t>xi </a:t>
            </a:r>
            <a:r>
              <a:rPr lang="en-US" altLang="zh-TW" dirty="0" smtClean="0">
                <a:latin typeface="Times New Roman" pitchFamily="18" charset="0"/>
                <a:cs typeface="Times New Roman" pitchFamily="18" charset="0"/>
              </a:rPr>
              <a:t>is firm </a:t>
            </a:r>
            <a:r>
              <a:rPr lang="en-US" altLang="zh-TW" i="1" dirty="0" err="1" smtClean="0">
                <a:latin typeface="Times New Roman" pitchFamily="18" charset="0"/>
                <a:cs typeface="Times New Roman" pitchFamily="18" charset="0"/>
              </a:rPr>
              <a:t>i</a:t>
            </a:r>
            <a:r>
              <a:rPr lang="en-US" altLang="zh-TW" dirty="0" err="1" smtClean="0">
                <a:latin typeface="Times New Roman" pitchFamily="18" charset="0"/>
                <a:cs typeface="Times New Roman" pitchFamily="18" charset="0"/>
              </a:rPr>
              <a:t>’s</a:t>
            </a:r>
            <a:r>
              <a:rPr lang="en-US" altLang="zh-TW" dirty="0" smtClean="0">
                <a:latin typeface="Times New Roman" pitchFamily="18" charset="0"/>
                <a:cs typeface="Times New Roman" pitchFamily="18" charset="0"/>
              </a:rPr>
              <a:t> equilibrium characteristic.</a:t>
            </a:r>
          </a:p>
          <a:p>
            <a:r>
              <a:rPr lang="en-US" altLang="zh-TW" dirty="0" smtClean="0">
                <a:latin typeface="Times New Roman" pitchFamily="18" charset="0"/>
                <a:cs typeface="Times New Roman" pitchFamily="18" charset="0"/>
              </a:rPr>
              <a:t>The cost function for product R&amp;D is given by                     where </a:t>
            </a:r>
            <a:r>
              <a:rPr lang="el-GR" altLang="zh-TW" i="1" dirty="0" smtClean="0">
                <a:latin typeface="Times New Roman" pitchFamily="18" charset="0"/>
                <a:cs typeface="Times New Roman" pitchFamily="18" charset="0"/>
              </a:rPr>
              <a:t>α</a:t>
            </a:r>
            <a:r>
              <a:rPr lang="en-US" altLang="zh-TW" dirty="0" smtClean="0">
                <a:latin typeface="Times New Roman" pitchFamily="18" charset="0"/>
                <a:cs typeface="Times New Roman" pitchFamily="18" charset="0"/>
              </a:rPr>
              <a:t> &gt; 0 denotes the cost parameter of product R&amp;D.</a:t>
            </a:r>
          </a:p>
          <a:p>
            <a:r>
              <a:rPr lang="en-US" altLang="zh-TW" dirty="0" smtClean="0"/>
              <a:t>The firms sell a product with a constant marginal production cost.</a:t>
            </a:r>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12</a:t>
            </a:fld>
            <a:endParaRPr lang="zh-TW" altLang="en-US"/>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3011" name="Picture 3"/>
          <p:cNvPicPr>
            <a:picLocks noChangeAspect="1" noChangeArrowheads="1"/>
          </p:cNvPicPr>
          <p:nvPr/>
        </p:nvPicPr>
        <p:blipFill>
          <a:blip r:embed="rId2" cstate="print"/>
          <a:srcRect/>
          <a:stretch>
            <a:fillRect/>
          </a:stretch>
        </p:blipFill>
        <p:spPr bwMode="auto">
          <a:xfrm>
            <a:off x="3707904" y="1988840"/>
            <a:ext cx="3960438" cy="586732"/>
          </a:xfrm>
          <a:prstGeom prst="rect">
            <a:avLst/>
          </a:prstGeom>
          <a:noFill/>
          <a:ln w="9525">
            <a:noFill/>
            <a:miter lim="800000"/>
            <a:headEnd/>
            <a:tailEnd/>
          </a:ln>
        </p:spPr>
      </p:pic>
      <p:pic>
        <p:nvPicPr>
          <p:cNvPr id="43012" name="Picture 4"/>
          <p:cNvPicPr>
            <a:picLocks noChangeAspect="1" noChangeArrowheads="1"/>
          </p:cNvPicPr>
          <p:nvPr/>
        </p:nvPicPr>
        <p:blipFill>
          <a:blip r:embed="rId3" cstate="print"/>
          <a:srcRect/>
          <a:stretch>
            <a:fillRect/>
          </a:stretch>
        </p:blipFill>
        <p:spPr bwMode="auto">
          <a:xfrm>
            <a:off x="2195736" y="3645024"/>
            <a:ext cx="1584176"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94122"/>
          </a:xfrm>
        </p:spPr>
        <p:txBody>
          <a:bodyPr>
            <a:normAutofit fontScale="90000"/>
          </a:bodyPr>
          <a:lstStyle/>
          <a:p>
            <a:pPr algn="ctr"/>
            <a:r>
              <a:rPr lang="en-US" altLang="zh-TW" b="1" dirty="0" smtClean="0">
                <a:latin typeface="Times New Roman" pitchFamily="18" charset="0"/>
                <a:cs typeface="Times New Roman" pitchFamily="18" charset="0"/>
              </a:rPr>
              <a:t>Asymmetric Demand Functions</a:t>
            </a:r>
            <a:endParaRPr lang="zh-TW" altLang="en-US" dirty="0"/>
          </a:p>
        </p:txBody>
      </p:sp>
      <p:sp>
        <p:nvSpPr>
          <p:cNvPr id="3" name="內容版面配置區 2"/>
          <p:cNvSpPr>
            <a:spLocks noGrp="1"/>
          </p:cNvSpPr>
          <p:nvPr>
            <p:ph idx="1"/>
          </p:nvPr>
        </p:nvSpPr>
        <p:spPr/>
        <p:txBody>
          <a:bodyPr>
            <a:normAutofit/>
          </a:bodyPr>
          <a:lstStyle/>
          <a:p>
            <a:pPr>
              <a:buNone/>
            </a:pPr>
            <a:endParaRPr lang="en-US" altLang="zh-TW" dirty="0" smtClean="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13</a:t>
            </a:fld>
            <a:endParaRPr lang="zh-TW" altLang="en-US"/>
          </a:p>
        </p:txBody>
      </p:sp>
      <p:pic>
        <p:nvPicPr>
          <p:cNvPr id="5" name="Picture 2"/>
          <p:cNvPicPr>
            <a:picLocks noChangeAspect="1" noChangeArrowheads="1"/>
          </p:cNvPicPr>
          <p:nvPr/>
        </p:nvPicPr>
        <p:blipFill>
          <a:blip r:embed="rId2" cstate="print"/>
          <a:srcRect/>
          <a:stretch>
            <a:fillRect/>
          </a:stretch>
        </p:blipFill>
        <p:spPr bwMode="auto">
          <a:xfrm>
            <a:off x="1979712" y="2132856"/>
            <a:ext cx="576064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850106"/>
          </a:xfrm>
        </p:spPr>
        <p:txBody>
          <a:bodyPr/>
          <a:lstStyle/>
          <a:p>
            <a:pPr algn="ctr"/>
            <a:r>
              <a:rPr lang="en-US" altLang="zh-TW" b="1" dirty="0" smtClean="0">
                <a:latin typeface="Times New Roman" pitchFamily="18" charset="0"/>
                <a:cs typeface="Times New Roman" pitchFamily="18" charset="0"/>
              </a:rPr>
              <a:t>The Game Structure</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124744"/>
            <a:ext cx="8100392" cy="5123656"/>
          </a:xfrm>
        </p:spPr>
        <p:txBody>
          <a:bodyPr>
            <a:normAutofit/>
          </a:bodyPr>
          <a:lstStyle/>
          <a:p>
            <a:r>
              <a:rPr lang="en-US" altLang="zh-TW" sz="4000" dirty="0" smtClean="0">
                <a:solidFill>
                  <a:srgbClr val="FF0000"/>
                </a:solidFill>
                <a:latin typeface="Times New Roman" pitchFamily="18" charset="0"/>
                <a:cs typeface="Times New Roman" pitchFamily="18" charset="0"/>
              </a:rPr>
              <a:t>In the first stage</a:t>
            </a:r>
            <a:r>
              <a:rPr lang="en-US" altLang="zh-TW" sz="4000" dirty="0" smtClean="0">
                <a:latin typeface="Times New Roman" pitchFamily="18" charset="0"/>
                <a:cs typeface="Times New Roman" pitchFamily="18" charset="0"/>
              </a:rPr>
              <a:t>, firms determine their optimal characteristic to maximize their profits.</a:t>
            </a:r>
          </a:p>
          <a:p>
            <a:r>
              <a:rPr lang="en-US" altLang="zh-TW" sz="4000" dirty="0" smtClean="0">
                <a:solidFill>
                  <a:srgbClr val="FF0000"/>
                </a:solidFill>
                <a:latin typeface="Times New Roman" pitchFamily="18" charset="0"/>
                <a:cs typeface="Times New Roman" pitchFamily="18" charset="0"/>
              </a:rPr>
              <a:t>In the second stage</a:t>
            </a:r>
            <a:r>
              <a:rPr lang="en-US" altLang="zh-TW" sz="4000" dirty="0" smtClean="0">
                <a:latin typeface="Times New Roman" pitchFamily="18" charset="0"/>
                <a:cs typeface="Times New Roman" pitchFamily="18" charset="0"/>
              </a:rPr>
              <a:t>, given the characteristic decisions, the firms simultaneously choose their quantities (prices) if they engage in </a:t>
            </a:r>
            <a:r>
              <a:rPr lang="en-US" altLang="zh-TW" sz="4000" dirty="0" err="1" smtClean="0">
                <a:latin typeface="Times New Roman" pitchFamily="18" charset="0"/>
                <a:cs typeface="Times New Roman" pitchFamily="18" charset="0"/>
              </a:rPr>
              <a:t>Cournot</a:t>
            </a:r>
            <a:r>
              <a:rPr lang="en-US" altLang="zh-TW" sz="4000" dirty="0" smtClean="0">
                <a:latin typeface="Times New Roman" pitchFamily="18" charset="0"/>
                <a:cs typeface="Times New Roman" pitchFamily="18" charset="0"/>
              </a:rPr>
              <a:t> (Bertrand) competition.</a:t>
            </a:r>
            <a:endParaRPr lang="zh-TW" altLang="en-US" sz="40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78098"/>
          </a:xfrm>
        </p:spPr>
        <p:txBody>
          <a:bodyPr>
            <a:normAutofit/>
          </a:bodyPr>
          <a:lstStyle/>
          <a:p>
            <a:pPr algn="ctr"/>
            <a:r>
              <a:rPr lang="en-US" altLang="zh-TW" b="1" dirty="0" smtClean="0">
                <a:latin typeface="Times New Roman" pitchFamily="18" charset="0"/>
                <a:cs typeface="Times New Roman" pitchFamily="18" charset="0"/>
              </a:rPr>
              <a:t>Bertrand Competition</a:t>
            </a:r>
            <a:endParaRPr lang="zh-TW" altLang="en-US" dirty="0"/>
          </a:p>
        </p:txBody>
      </p:sp>
      <p:sp>
        <p:nvSpPr>
          <p:cNvPr id="3" name="內容版面配置區 2"/>
          <p:cNvSpPr>
            <a:spLocks noGrp="1"/>
          </p:cNvSpPr>
          <p:nvPr>
            <p:ph idx="1"/>
          </p:nvPr>
        </p:nvSpPr>
        <p:spPr>
          <a:xfrm>
            <a:off x="971600" y="1124744"/>
            <a:ext cx="8172400" cy="5232648"/>
          </a:xfrm>
        </p:spPr>
        <p:txBody>
          <a:bodyPr/>
          <a:lstStyle/>
          <a:p>
            <a:r>
              <a:rPr lang="en-US" altLang="zh-TW" dirty="0" smtClean="0">
                <a:solidFill>
                  <a:srgbClr val="C00000"/>
                </a:solidFill>
                <a:cs typeface="Times New Roman" pitchFamily="18" charset="0"/>
              </a:rPr>
              <a:t>In stage 2</a:t>
            </a:r>
            <a:r>
              <a:rPr lang="en-US" altLang="zh-TW" dirty="0" smtClean="0">
                <a:cs typeface="Times New Roman" pitchFamily="18" charset="0"/>
              </a:rPr>
              <a:t>, given the assumption </a:t>
            </a:r>
            <a:r>
              <a:rPr lang="en-US" altLang="zh-TW" dirty="0" err="1" smtClean="0">
                <a:cs typeface="Times New Roman" pitchFamily="18" charset="0"/>
              </a:rPr>
              <a:t>xB</a:t>
            </a:r>
            <a:r>
              <a:rPr lang="en-US" altLang="zh-TW" dirty="0" smtClean="0">
                <a:cs typeface="Times New Roman" pitchFamily="18" charset="0"/>
              </a:rPr>
              <a:t> ≥ </a:t>
            </a:r>
            <a:r>
              <a:rPr lang="en-US" altLang="zh-TW" dirty="0" err="1" smtClean="0">
                <a:cs typeface="Times New Roman" pitchFamily="18" charset="0"/>
              </a:rPr>
              <a:t>xA</a:t>
            </a:r>
            <a:r>
              <a:rPr lang="en-US" altLang="zh-TW" dirty="0" smtClean="0">
                <a:cs typeface="Times New Roman" pitchFamily="18" charset="0"/>
              </a:rPr>
              <a:t>, each firm will become a local monopolist in its advantageous market owning lower transportation cost under Bertrand competition, and </a:t>
            </a:r>
            <a:r>
              <a:rPr lang="en-US" altLang="zh-TW" dirty="0" smtClean="0">
                <a:solidFill>
                  <a:srgbClr val="FF0000"/>
                </a:solidFill>
                <a:latin typeface="Times New Roman" pitchFamily="18" charset="0"/>
                <a:cs typeface="Times New Roman" pitchFamily="18" charset="0"/>
              </a:rPr>
              <a:t>the winner’s delivered price </a:t>
            </a:r>
            <a:r>
              <a:rPr lang="en-US" altLang="zh-TW" dirty="0" smtClean="0">
                <a:latin typeface="Times New Roman" pitchFamily="18" charset="0"/>
                <a:cs typeface="Times New Roman" pitchFamily="18" charset="0"/>
              </a:rPr>
              <a:t>in its advantageous market equals the rival’s marginal cost as:</a:t>
            </a:r>
          </a:p>
          <a:p>
            <a:endParaRPr lang="en-US" altLang="zh-TW" dirty="0" smtClean="0">
              <a:cs typeface="Times New Roman" pitchFamily="18" charset="0"/>
            </a:endParaRPr>
          </a:p>
          <a:p>
            <a:endParaRPr lang="en-US" altLang="zh-TW" dirty="0" smtClean="0">
              <a:latin typeface="Times New Roman" pitchFamily="18" charset="0"/>
              <a:cs typeface="Times New Roman"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15</a:t>
            </a:fld>
            <a:endParaRPr lang="zh-TW" altLang="en-US"/>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501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3648" y="4941168"/>
            <a:ext cx="7488832" cy="11521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850106"/>
          </a:xfrm>
        </p:spPr>
        <p:txBody>
          <a:bodyPr>
            <a:normAutofit/>
          </a:bodyPr>
          <a:lstStyle/>
          <a:p>
            <a:pPr algn="ctr"/>
            <a:r>
              <a:rPr lang="en-US" altLang="zh-TW" b="1" dirty="0" smtClean="0">
                <a:latin typeface="Times New Roman" pitchFamily="18" charset="0"/>
                <a:cs typeface="Times New Roman" pitchFamily="18" charset="0"/>
              </a:rPr>
              <a:t>Profit Functions</a:t>
            </a:r>
            <a:endParaRPr lang="zh-TW" altLang="en-US" b="1" dirty="0"/>
          </a:p>
        </p:txBody>
      </p:sp>
      <p:sp>
        <p:nvSpPr>
          <p:cNvPr id="3" name="內容版面配置區 2"/>
          <p:cNvSpPr>
            <a:spLocks noGrp="1"/>
          </p:cNvSpPr>
          <p:nvPr>
            <p:ph idx="1"/>
          </p:nvPr>
        </p:nvSpPr>
        <p:spPr>
          <a:xfrm>
            <a:off x="971600" y="1052736"/>
            <a:ext cx="8172400" cy="5195664"/>
          </a:xfrm>
        </p:spPr>
        <p:txBody>
          <a:bodyPr/>
          <a:lstStyle/>
          <a:p>
            <a:r>
              <a:rPr lang="en-US" altLang="zh-TW" dirty="0" smtClean="0">
                <a:solidFill>
                  <a:srgbClr val="FF0000"/>
                </a:solidFill>
                <a:latin typeface="Times New Roman" pitchFamily="18" charset="0"/>
                <a:cs typeface="Times New Roman" pitchFamily="18" charset="0"/>
              </a:rPr>
              <a:t>In stage 1</a:t>
            </a:r>
            <a:r>
              <a:rPr lang="en-US" altLang="zh-TW" dirty="0" smtClean="0">
                <a:latin typeface="Times New Roman" pitchFamily="18" charset="0"/>
                <a:cs typeface="Times New Roman" pitchFamily="18" charset="0"/>
              </a:rPr>
              <a:t> the profit functions of firms A and B can be specified as follows: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16</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1043608" y="2708920"/>
            <a:ext cx="7416824" cy="295232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8534400" y="3429000"/>
            <a:ext cx="609600"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06090"/>
          </a:xfrm>
        </p:spPr>
        <p:txBody>
          <a:bodyPr>
            <a:normAutofit fontScale="90000"/>
          </a:bodyPr>
          <a:lstStyle/>
          <a:p>
            <a:pPr algn="ctr"/>
            <a:r>
              <a:rPr lang="en-US" altLang="zh-TW" b="1" dirty="0" smtClean="0">
                <a:latin typeface="Times New Roman" pitchFamily="18" charset="0"/>
                <a:cs typeface="Times New Roman" pitchFamily="18" charset="0"/>
              </a:rPr>
              <a:t>Profit-maximizing Conditions</a:t>
            </a:r>
            <a:endParaRPr lang="zh-TW" altLang="en-US" dirty="0"/>
          </a:p>
        </p:txBody>
      </p:sp>
      <p:sp>
        <p:nvSpPr>
          <p:cNvPr id="3" name="內容版面配置區 2"/>
          <p:cNvSpPr>
            <a:spLocks noGrp="1"/>
          </p:cNvSpPr>
          <p:nvPr>
            <p:ph idx="1"/>
          </p:nvPr>
        </p:nvSpPr>
        <p:spPr>
          <a:xfrm>
            <a:off x="1043608" y="1196752"/>
            <a:ext cx="8100392" cy="5051648"/>
          </a:xfrm>
        </p:spPr>
        <p:txBody>
          <a:bodyPr/>
          <a:lstStyle/>
          <a:p>
            <a:r>
              <a:rPr lang="en-US" altLang="zh-TW" sz="2800" dirty="0" smtClean="0">
                <a:latin typeface="Times New Roman" pitchFamily="18" charset="0"/>
                <a:cs typeface="Times New Roman" pitchFamily="18" charset="0"/>
              </a:rPr>
              <a:t>Differentiating (4) with respect to </a:t>
            </a:r>
            <a:r>
              <a:rPr lang="en-US" altLang="zh-TW" sz="2800" dirty="0" err="1" smtClean="0">
                <a:latin typeface="Times New Roman" pitchFamily="18" charset="0"/>
                <a:cs typeface="Times New Roman" pitchFamily="18" charset="0"/>
              </a:rPr>
              <a:t>xj</a:t>
            </a:r>
            <a:r>
              <a:rPr lang="en-US" altLang="zh-TW" sz="2800" dirty="0" smtClean="0">
                <a:latin typeface="Times New Roman" pitchFamily="18" charset="0"/>
                <a:cs typeface="Times New Roman" pitchFamily="18" charset="0"/>
              </a:rPr>
              <a:t>, respectively, we can derive: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a:buNone/>
            </a:pP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17</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1115616" y="2132856"/>
            <a:ext cx="7344816" cy="41044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172400" y="3501008"/>
            <a:ext cx="55245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78098"/>
          </a:xfrm>
        </p:spPr>
        <p:txBody>
          <a:bodyPr>
            <a:normAutofit/>
          </a:bodyPr>
          <a:lstStyle/>
          <a:p>
            <a:pPr algn="ctr"/>
            <a:r>
              <a:rPr lang="en-US" altLang="zh-TW" b="1" dirty="0" smtClean="0">
                <a:latin typeface="Times New Roman" pitchFamily="18" charset="0"/>
                <a:cs typeface="Times New Roman" pitchFamily="18" charset="0"/>
              </a:rPr>
              <a:t>The Direct Effect</a:t>
            </a:r>
            <a:endParaRPr lang="zh-TW" altLang="en-US" dirty="0"/>
          </a:p>
        </p:txBody>
      </p:sp>
      <p:sp>
        <p:nvSpPr>
          <p:cNvPr id="3" name="內容版面配置區 2"/>
          <p:cNvSpPr>
            <a:spLocks noGrp="1"/>
          </p:cNvSpPr>
          <p:nvPr>
            <p:ph idx="1"/>
          </p:nvPr>
        </p:nvSpPr>
        <p:spPr>
          <a:xfrm>
            <a:off x="1043608" y="1124744"/>
            <a:ext cx="8100392" cy="5123656"/>
          </a:xfrm>
        </p:spPr>
        <p:txBody>
          <a:bodyPr>
            <a:normAutofit fontScale="92500" lnSpcReduction="20000"/>
          </a:bodyPr>
          <a:lstStyle/>
          <a:p>
            <a:r>
              <a:rPr lang="en-US" altLang="zh-TW" dirty="0" smtClean="0">
                <a:latin typeface="Times New Roman" pitchFamily="18" charset="0"/>
                <a:cs typeface="Times New Roman" pitchFamily="18" charset="0"/>
              </a:rPr>
              <a:t>We find from (5.1) that firm A’s optimal characteristic is determined by the direct effect, which is the third term on the RHS of (5.1).</a:t>
            </a:r>
          </a:p>
          <a:p>
            <a:r>
              <a:rPr lang="en-US" altLang="zh-TW" dirty="0" smtClean="0">
                <a:solidFill>
                  <a:srgbClr val="C00000"/>
                </a:solidFill>
                <a:latin typeface="Times New Roman" pitchFamily="18" charset="0"/>
                <a:cs typeface="Times New Roman" pitchFamily="18" charset="0"/>
              </a:rPr>
              <a:t>The direct effect consists of two opposite parts: the negative part and the positive part.</a:t>
            </a:r>
          </a:p>
          <a:p>
            <a:r>
              <a:rPr lang="en-US" altLang="zh-TW" dirty="0" smtClean="0">
                <a:latin typeface="Times New Roman" pitchFamily="18" charset="0"/>
                <a:cs typeface="Times New Roman" pitchFamily="18" charset="0"/>
              </a:rPr>
              <a:t>When </a:t>
            </a:r>
            <a:r>
              <a:rPr lang="en-US" altLang="zh-TW" dirty="0" err="1" smtClean="0">
                <a:latin typeface="Times New Roman" pitchFamily="18" charset="0"/>
                <a:cs typeface="Times New Roman" pitchFamily="18" charset="0"/>
              </a:rPr>
              <a:t>xA</a:t>
            </a:r>
            <a:r>
              <a:rPr lang="en-US" altLang="zh-TW" dirty="0" smtClean="0">
                <a:latin typeface="Times New Roman" pitchFamily="18" charset="0"/>
                <a:cs typeface="Times New Roman" pitchFamily="18" charset="0"/>
              </a:rPr>
              <a:t> becomes larger, the negative part arises from a decline in the operating profit caused by a </a:t>
            </a:r>
            <a:r>
              <a:rPr lang="en-US" altLang="zh-TW" dirty="0" smtClean="0">
                <a:solidFill>
                  <a:srgbClr val="FF0000"/>
                </a:solidFill>
                <a:latin typeface="Times New Roman" pitchFamily="18" charset="0"/>
                <a:cs typeface="Times New Roman" pitchFamily="18" charset="0"/>
              </a:rPr>
              <a:t>rise in the distance </a:t>
            </a:r>
            <a:r>
              <a:rPr lang="en-US" altLang="zh-TW" dirty="0" smtClean="0">
                <a:latin typeface="Times New Roman" pitchFamily="18" charset="0"/>
                <a:cs typeface="Times New Roman" pitchFamily="18" charset="0"/>
              </a:rPr>
              <a:t>from the large market, </a:t>
            </a:r>
            <a:r>
              <a:rPr lang="en-US" altLang="zh-TW" dirty="0" smtClean="0">
                <a:solidFill>
                  <a:srgbClr val="FF0000"/>
                </a:solidFill>
                <a:cs typeface="Times New Roman" pitchFamily="18" charset="0"/>
              </a:rPr>
              <a:t>and then a larger transportation cost</a:t>
            </a:r>
            <a:r>
              <a:rPr lang="en-US" altLang="zh-TW" dirty="0" smtClean="0">
                <a:latin typeface="Times New Roman" pitchFamily="18" charset="0"/>
                <a:cs typeface="Times New Roman" pitchFamily="18" charset="0"/>
              </a:rPr>
              <a:t>.</a:t>
            </a:r>
          </a:p>
          <a:p>
            <a:r>
              <a:rPr lang="en-US" altLang="zh-TW" dirty="0" smtClean="0">
                <a:latin typeface="Times New Roman" pitchFamily="18" charset="0"/>
                <a:cs typeface="Times New Roman" pitchFamily="18" charset="0"/>
              </a:rPr>
              <a:t>The positive part emerges because the fixed R&amp;D cost reduces caused by a smaller product R&amp;D.</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b="1" dirty="0" smtClean="0">
                <a:latin typeface="Times New Roman" pitchFamily="18" charset="0"/>
                <a:cs typeface="Times New Roman" pitchFamily="18" charset="0"/>
              </a:rPr>
              <a:t>The Second-order and Stability Conditions</a:t>
            </a:r>
            <a:endParaRPr lang="zh-TW" altLang="en-US" dirty="0"/>
          </a:p>
        </p:txBody>
      </p:sp>
      <p:sp>
        <p:nvSpPr>
          <p:cNvPr id="3" name="內容版面配置區 2"/>
          <p:cNvSpPr>
            <a:spLocks noGrp="1"/>
          </p:cNvSpPr>
          <p:nvPr>
            <p:ph idx="1"/>
          </p:nvPr>
        </p:nvSpPr>
        <p:spPr>
          <a:xfrm>
            <a:off x="1043608" y="1447800"/>
            <a:ext cx="8100392" cy="4800600"/>
          </a:xfrm>
        </p:spPr>
        <p:txBody>
          <a:bodyPr>
            <a:normAutofit/>
          </a:bodyPr>
          <a:lstStyle/>
          <a:p>
            <a:r>
              <a:rPr lang="en-US" altLang="zh-TW" sz="2800" dirty="0" smtClean="0">
                <a:latin typeface="Times New Roman" pitchFamily="18" charset="0"/>
                <a:cs typeface="Times New Roman" pitchFamily="18" charset="0"/>
              </a:rPr>
              <a:t>The characteristic equilibrium is subject to second-order and stability conditions as follows:</a:t>
            </a:r>
            <a:endParaRPr lang="zh-TW" altLang="en-US" sz="28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19</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1115616" y="2924944"/>
            <a:ext cx="8028384"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2560" y="359898"/>
            <a:ext cx="7406640" cy="548822"/>
          </a:xfrm>
        </p:spPr>
        <p:txBody>
          <a:bodyPr>
            <a:normAutofit fontScale="90000"/>
          </a:bodyPr>
          <a:lstStyle/>
          <a:p>
            <a:pPr algn="ctr"/>
            <a:r>
              <a:rPr lang="en-US" altLang="zh-TW" b="1" dirty="0" smtClean="0">
                <a:latin typeface="Times New Roman" pitchFamily="18" charset="0"/>
                <a:cs typeface="Times New Roman" pitchFamily="18" charset="0"/>
              </a:rPr>
              <a:t>Outline</a:t>
            </a:r>
            <a:endParaRPr lang="zh-TW" altLang="en-US" b="1" dirty="0">
              <a:latin typeface="Times New Roman" pitchFamily="18" charset="0"/>
              <a:cs typeface="Times New Roman" pitchFamily="18" charset="0"/>
            </a:endParaRPr>
          </a:p>
        </p:txBody>
      </p:sp>
      <p:sp>
        <p:nvSpPr>
          <p:cNvPr id="3" name="副標題 2"/>
          <p:cNvSpPr>
            <a:spLocks noGrp="1"/>
          </p:cNvSpPr>
          <p:nvPr>
            <p:ph type="subTitle" idx="1"/>
          </p:nvPr>
        </p:nvSpPr>
        <p:spPr>
          <a:xfrm>
            <a:off x="1115616" y="980728"/>
            <a:ext cx="8028384" cy="5544616"/>
          </a:xfrm>
        </p:spPr>
        <p:txBody>
          <a:bodyPr>
            <a:normAutofit fontScale="92500" lnSpcReduction="10000"/>
          </a:bodyPr>
          <a:lstStyle/>
          <a:p>
            <a:pPr marL="541782" indent="-514350">
              <a:buAutoNum type="arabicPeriod"/>
            </a:pPr>
            <a:r>
              <a:rPr lang="en-US" altLang="zh-TW" sz="3200" b="1" dirty="0" smtClean="0">
                <a:latin typeface="Times New Roman" pitchFamily="18" charset="0"/>
                <a:cs typeface="Times New Roman" pitchFamily="18" charset="0"/>
              </a:rPr>
              <a:t>Introduction: </a:t>
            </a:r>
            <a:r>
              <a:rPr lang="en-US" altLang="zh-TW" sz="3200" dirty="0" smtClean="0">
                <a:latin typeface="Times New Roman" pitchFamily="18" charset="0"/>
                <a:cs typeface="Times New Roman" pitchFamily="18" charset="0"/>
              </a:rPr>
              <a:t>Motivation, market asymmetry, the barbell model, the purpose, part of the results in Lin and </a:t>
            </a:r>
            <a:r>
              <a:rPr lang="en-US" altLang="zh-TW" sz="3200" dirty="0" err="1" smtClean="0">
                <a:latin typeface="Times New Roman" pitchFamily="18" charset="0"/>
                <a:cs typeface="Times New Roman" pitchFamily="18" charset="0"/>
              </a:rPr>
              <a:t>Saggi</a:t>
            </a:r>
            <a:r>
              <a:rPr lang="en-US" altLang="zh-TW" sz="3200" dirty="0" smtClean="0">
                <a:latin typeface="Times New Roman" pitchFamily="18" charset="0"/>
                <a:cs typeface="Times New Roman" pitchFamily="18" charset="0"/>
              </a:rPr>
              <a:t> (2002), and the related literature.</a:t>
            </a:r>
            <a:endParaRPr lang="en-US" altLang="zh-TW" sz="3200" b="1" dirty="0" smtClean="0">
              <a:latin typeface="Times New Roman" pitchFamily="18" charset="0"/>
              <a:cs typeface="Times New Roman" pitchFamily="18" charset="0"/>
            </a:endParaRPr>
          </a:p>
          <a:p>
            <a:pPr marL="541782" indent="-514350">
              <a:buAutoNum type="arabicPeriod"/>
            </a:pPr>
            <a:r>
              <a:rPr lang="en-US" altLang="zh-TW" sz="3200" b="1" dirty="0" smtClean="0">
                <a:latin typeface="Times New Roman" pitchFamily="18" charset="0"/>
                <a:cs typeface="Times New Roman" pitchFamily="18" charset="0"/>
              </a:rPr>
              <a:t>Product R&amp;D Only:</a:t>
            </a:r>
          </a:p>
          <a:p>
            <a:pPr marL="541782" indent="-514350"/>
            <a:r>
              <a:rPr lang="en-US" altLang="zh-TW" sz="3200" b="1" dirty="0" smtClean="0">
                <a:latin typeface="Times New Roman" pitchFamily="18" charset="0"/>
                <a:cs typeface="Times New Roman" pitchFamily="18" charset="0"/>
              </a:rPr>
              <a:t> 2.1. Bertrand Competition</a:t>
            </a:r>
          </a:p>
          <a:p>
            <a:pPr marL="541782" indent="-514350"/>
            <a:r>
              <a:rPr lang="en-US" altLang="zh-TW" sz="3200" b="1" dirty="0" smtClean="0">
                <a:latin typeface="Times New Roman" pitchFamily="18" charset="0"/>
                <a:cs typeface="Times New Roman" pitchFamily="18" charset="0"/>
              </a:rPr>
              <a:t> 2.2. </a:t>
            </a:r>
            <a:r>
              <a:rPr lang="en-US" altLang="zh-TW" sz="3200" b="1" dirty="0" err="1" smtClean="0">
                <a:latin typeface="Times New Roman" pitchFamily="18" charset="0"/>
                <a:cs typeface="Times New Roman" pitchFamily="18" charset="0"/>
              </a:rPr>
              <a:t>Cournot</a:t>
            </a:r>
            <a:r>
              <a:rPr lang="en-US" altLang="zh-TW" sz="3200" b="1" dirty="0" smtClean="0">
                <a:latin typeface="Times New Roman" pitchFamily="18" charset="0"/>
                <a:cs typeface="Times New Roman" pitchFamily="18" charset="0"/>
              </a:rPr>
              <a:t> Competition</a:t>
            </a:r>
          </a:p>
          <a:p>
            <a:pPr marL="541782" indent="-514350"/>
            <a:r>
              <a:rPr lang="en-US" altLang="zh-TW" sz="3200" b="1" dirty="0" smtClean="0">
                <a:latin typeface="Times New Roman" pitchFamily="18" charset="0"/>
                <a:cs typeface="Times New Roman" pitchFamily="18" charset="0"/>
              </a:rPr>
              <a:t> 2.3. Optimal Product R&amp;D Investment in Different Competition Modes</a:t>
            </a:r>
          </a:p>
          <a:p>
            <a:pPr marL="541782" indent="-514350">
              <a:buAutoNum type="arabicPeriod" startAt="3"/>
            </a:pPr>
            <a:r>
              <a:rPr lang="en-US" altLang="zh-TW" sz="3200" b="1" dirty="0" smtClean="0">
                <a:latin typeface="Times New Roman" pitchFamily="18" charset="0"/>
                <a:cs typeface="Times New Roman" pitchFamily="18" charset="0"/>
              </a:rPr>
              <a:t>Optimal Product and Process R&amp;D Investments</a:t>
            </a:r>
          </a:p>
          <a:p>
            <a:pPr marL="541782" indent="-514350"/>
            <a:r>
              <a:rPr lang="en-US" altLang="zh-TW" sz="3200" b="1" dirty="0" smtClean="0">
                <a:latin typeface="Times New Roman" pitchFamily="18" charset="0"/>
                <a:cs typeface="Times New Roman" pitchFamily="18" charset="0"/>
              </a:rPr>
              <a:t>4.   Concluding Remarks</a:t>
            </a:r>
            <a:endParaRPr lang="en-US" altLang="zh-TW" sz="3200" dirty="0" smtClean="0">
              <a:latin typeface="Times New Roman" pitchFamily="18" charset="0"/>
              <a:cs typeface="Times New Roman"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850106"/>
          </a:xfrm>
        </p:spPr>
        <p:txBody>
          <a:bodyPr>
            <a:normAutofit/>
          </a:bodyPr>
          <a:lstStyle/>
          <a:p>
            <a:pPr algn="ctr"/>
            <a:r>
              <a:rPr lang="en-US" altLang="zh-TW" b="1" dirty="0" smtClean="0">
                <a:latin typeface="Times New Roman" pitchFamily="18" charset="0"/>
                <a:cs typeface="Times New Roman" pitchFamily="18" charset="0"/>
              </a:rPr>
              <a:t>Optimal Characteristics</a:t>
            </a:r>
            <a:endParaRPr lang="zh-TW" altLang="en-US" dirty="0"/>
          </a:p>
        </p:txBody>
      </p:sp>
      <p:sp>
        <p:nvSpPr>
          <p:cNvPr id="3" name="內容版面配置區 2"/>
          <p:cNvSpPr>
            <a:spLocks noGrp="1"/>
          </p:cNvSpPr>
          <p:nvPr>
            <p:ph idx="1"/>
          </p:nvPr>
        </p:nvSpPr>
        <p:spPr>
          <a:xfrm>
            <a:off x="1435608" y="1268760"/>
            <a:ext cx="7498080" cy="4979640"/>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20</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1043608" y="1268760"/>
            <a:ext cx="810039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962088" cy="850106"/>
          </a:xfrm>
        </p:spPr>
        <p:txBody>
          <a:bodyPr>
            <a:normAutofit/>
          </a:bodyPr>
          <a:lstStyle/>
          <a:p>
            <a:pPr algn="ctr"/>
            <a:r>
              <a:rPr lang="en-US" altLang="zh-TW" b="1" dirty="0" smtClean="0">
                <a:latin typeface="Times New Roman" pitchFamily="18" charset="0"/>
                <a:cs typeface="Times New Roman" pitchFamily="18" charset="0"/>
              </a:rPr>
              <a:t>Optimal Characteristics (Cont.)</a:t>
            </a:r>
            <a:endParaRPr lang="zh-TW" altLang="en-US" dirty="0"/>
          </a:p>
        </p:txBody>
      </p:sp>
      <p:sp>
        <p:nvSpPr>
          <p:cNvPr id="3" name="內容版面配置區 2"/>
          <p:cNvSpPr>
            <a:spLocks noGrp="1"/>
          </p:cNvSpPr>
          <p:nvPr>
            <p:ph idx="1"/>
          </p:nvPr>
        </p:nvSpPr>
        <p:spPr>
          <a:xfrm>
            <a:off x="1043608" y="1196752"/>
            <a:ext cx="8100392" cy="5051648"/>
          </a:xfrm>
        </p:spPr>
        <p:txBody>
          <a:bodyPr>
            <a:normAutofit/>
          </a:bodyPr>
          <a:lstStyle/>
          <a:p>
            <a:r>
              <a:rPr lang="en-US" altLang="zh-TW" dirty="0" smtClean="0">
                <a:latin typeface="Times New Roman" pitchFamily="18" charset="0"/>
                <a:cs typeface="Times New Roman" pitchFamily="18" charset="0"/>
              </a:rPr>
              <a:t>Next, </a:t>
            </a:r>
            <a:r>
              <a:rPr lang="en-US" altLang="zh-TW" dirty="0" smtClean="0">
                <a:solidFill>
                  <a:srgbClr val="C00000"/>
                </a:solidFill>
                <a:latin typeface="Times New Roman" pitchFamily="18" charset="0"/>
                <a:cs typeface="Times New Roman" pitchFamily="18" charset="0"/>
              </a:rPr>
              <a:t>provided that the cost parameter of product R&amp;D is small</a:t>
            </a:r>
            <a:r>
              <a:rPr lang="en-US" altLang="zh-TW" dirty="0" smtClean="0">
                <a:latin typeface="Times New Roman" pitchFamily="18" charset="0"/>
                <a:cs typeface="Times New Roman" pitchFamily="18" charset="0"/>
              </a:rPr>
              <a:t>, say,</a:t>
            </a:r>
          </a:p>
          <a:p>
            <a:pPr>
              <a:buNone/>
            </a:pPr>
            <a:r>
              <a:rPr lang="en-US" altLang="zh-TW" dirty="0" smtClean="0">
                <a:latin typeface="Times New Roman" pitchFamily="18" charset="0"/>
                <a:cs typeface="Times New Roman" pitchFamily="18" charset="0"/>
              </a:rPr>
              <a:t>   the stability condition is violated so that the endogenous solution is no longer valid.</a:t>
            </a:r>
          </a:p>
          <a:p>
            <a:r>
              <a:rPr lang="en-US" altLang="zh-TW" dirty="0" smtClean="0">
                <a:solidFill>
                  <a:srgbClr val="C00000"/>
                </a:solidFill>
                <a:latin typeface="Times New Roman" pitchFamily="18" charset="0"/>
                <a:cs typeface="Times New Roman" pitchFamily="18" charset="0"/>
              </a:rPr>
              <a:t>The candidate corner solutions are</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agglomeration solutions are infeasible.</a:t>
            </a:r>
          </a:p>
          <a:p>
            <a:r>
              <a:rPr lang="en-US" altLang="zh-TW" dirty="0" smtClean="0">
                <a:latin typeface="Times New Roman" pitchFamily="18" charset="0"/>
                <a:cs typeface="Times New Roman" pitchFamily="18" charset="0"/>
              </a:rPr>
              <a:t>Thus, the corner solution of firms’ characteristics must be</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21</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5940152" y="1628800"/>
            <a:ext cx="1584176" cy="588809"/>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979711" y="3789040"/>
            <a:ext cx="6357991" cy="64807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652120" y="5445224"/>
            <a:ext cx="1687868" cy="629801"/>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7380312" y="5373216"/>
            <a:ext cx="1312366" cy="612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850106"/>
          </a:xfrm>
        </p:spPr>
        <p:txBody>
          <a:bodyPr>
            <a:normAutofit/>
          </a:bodyPr>
          <a:lstStyle/>
          <a:p>
            <a:pPr algn="ctr"/>
            <a:r>
              <a:rPr lang="en-US" altLang="zh-TW" b="1" dirty="0" smtClean="0">
                <a:latin typeface="Times New Roman" pitchFamily="18" charset="0"/>
                <a:cs typeface="Times New Roman" pitchFamily="18" charset="0"/>
              </a:rPr>
              <a:t>Proposition 1</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268760"/>
            <a:ext cx="8100392" cy="5184576"/>
          </a:xfrm>
        </p:spPr>
        <p:txBody>
          <a:bodyPr/>
          <a:lstStyle/>
          <a:p>
            <a:r>
              <a:rPr lang="en-US" altLang="zh-TW" i="1" dirty="0" smtClean="0">
                <a:latin typeface="Times New Roman" pitchFamily="18" charset="0"/>
                <a:cs typeface="Times New Roman" pitchFamily="18" charset="0"/>
              </a:rPr>
              <a:t>Suppose that the firms undertake product R&amp;D only and engage in Bertrand competition. The firms’ optimal characteristics will locate at the opposite endpoints of the line segment, when the cost parameter of product R&amp;D is small, say                   , while they will locate inside the line segment as shown in (6) otherwise.</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22</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2267744" y="4293096"/>
            <a:ext cx="1872208" cy="587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22114"/>
          </a:xfrm>
        </p:spPr>
        <p:txBody>
          <a:bodyPr>
            <a:normAutofit/>
          </a:bodyPr>
          <a:lstStyle/>
          <a:p>
            <a:pPr algn="ctr"/>
            <a:r>
              <a:rPr lang="en-US" altLang="zh-TW" b="1" dirty="0" err="1" smtClean="0">
                <a:latin typeface="Times New Roman" pitchFamily="18" charset="0"/>
                <a:cs typeface="Times New Roman" pitchFamily="18" charset="0"/>
              </a:rPr>
              <a:t>Cournot</a:t>
            </a:r>
            <a:r>
              <a:rPr lang="en-US" altLang="zh-TW" b="1" dirty="0" smtClean="0">
                <a:latin typeface="Times New Roman" pitchFamily="18" charset="0"/>
                <a:cs typeface="Times New Roman" pitchFamily="18" charset="0"/>
              </a:rPr>
              <a:t> Competition</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profit functions for the </a:t>
            </a:r>
            <a:r>
              <a:rPr lang="en-US" altLang="zh-TW" dirty="0" err="1" smtClean="0">
                <a:latin typeface="Times New Roman" pitchFamily="18" charset="0"/>
                <a:cs typeface="Times New Roman" pitchFamily="18" charset="0"/>
              </a:rPr>
              <a:t>Cournot</a:t>
            </a:r>
            <a:r>
              <a:rPr lang="en-US" altLang="zh-TW" dirty="0" smtClean="0">
                <a:latin typeface="Times New Roman" pitchFamily="18" charset="0"/>
                <a:cs typeface="Times New Roman" pitchFamily="18" charset="0"/>
              </a:rPr>
              <a:t> firms: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23</a:t>
            </a:fld>
            <a:endParaRPr lang="zh-TW" altLang="en-US"/>
          </a:p>
        </p:txBody>
      </p:sp>
      <p:pic>
        <p:nvPicPr>
          <p:cNvPr id="6147" name="Picture 3"/>
          <p:cNvPicPr>
            <a:picLocks noChangeAspect="1" noChangeArrowheads="1"/>
          </p:cNvPicPr>
          <p:nvPr/>
        </p:nvPicPr>
        <p:blipFill>
          <a:blip r:embed="rId2" cstate="print"/>
          <a:srcRect/>
          <a:stretch>
            <a:fillRect/>
          </a:stretch>
        </p:blipFill>
        <p:spPr bwMode="auto">
          <a:xfrm>
            <a:off x="1043608" y="2852936"/>
            <a:ext cx="7992888"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22114"/>
          </a:xfrm>
        </p:spPr>
        <p:txBody>
          <a:bodyPr>
            <a:normAutofit/>
          </a:bodyPr>
          <a:lstStyle/>
          <a:p>
            <a:pPr algn="ctr"/>
            <a:r>
              <a:rPr lang="en-US" altLang="zh-TW" b="1" dirty="0" smtClean="0">
                <a:latin typeface="Times New Roman" pitchFamily="18" charset="0"/>
                <a:cs typeface="Times New Roman" pitchFamily="18" charset="0"/>
              </a:rPr>
              <a:t>Optimal Outputs</a:t>
            </a:r>
            <a:endParaRPr lang="zh-TW" altLang="en-US" dirty="0"/>
          </a:p>
        </p:txBody>
      </p:sp>
      <p:sp>
        <p:nvSpPr>
          <p:cNvPr id="3" name="內容版面配置區 2"/>
          <p:cNvSpPr>
            <a:spLocks noGrp="1"/>
          </p:cNvSpPr>
          <p:nvPr>
            <p:ph idx="1"/>
          </p:nvPr>
        </p:nvSpPr>
        <p:spPr>
          <a:xfrm>
            <a:off x="1043608" y="1268760"/>
            <a:ext cx="8100392" cy="4979640"/>
          </a:xfrm>
        </p:spPr>
        <p:txBody>
          <a:bodyPr/>
          <a:lstStyle/>
          <a:p>
            <a:r>
              <a:rPr lang="en-US" altLang="zh-TW" dirty="0" smtClean="0">
                <a:latin typeface="Times New Roman" pitchFamily="18" charset="0"/>
                <a:cs typeface="Times New Roman" pitchFamily="18" charset="0"/>
              </a:rPr>
              <a:t>In stage 2, we can solve for the equilibrium outputs as follows: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24</a:t>
            </a:fld>
            <a:endParaRPr lang="zh-TW" altLang="en-US"/>
          </a:p>
        </p:txBody>
      </p:sp>
      <p:pic>
        <p:nvPicPr>
          <p:cNvPr id="7170" name="Picture 2"/>
          <p:cNvPicPr>
            <a:picLocks noChangeAspect="1" noChangeArrowheads="1"/>
          </p:cNvPicPr>
          <p:nvPr/>
        </p:nvPicPr>
        <p:blipFill>
          <a:blip r:embed="rId2" cstate="print"/>
          <a:srcRect/>
          <a:stretch>
            <a:fillRect/>
          </a:stretch>
        </p:blipFill>
        <p:spPr bwMode="auto">
          <a:xfrm>
            <a:off x="1331640" y="2636912"/>
            <a:ext cx="7344816"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16632"/>
            <a:ext cx="8028384" cy="864096"/>
          </a:xfrm>
        </p:spPr>
        <p:txBody>
          <a:bodyPr>
            <a:normAutofit/>
          </a:bodyPr>
          <a:lstStyle/>
          <a:p>
            <a:pPr algn="ctr"/>
            <a:r>
              <a:rPr lang="en-US" altLang="zh-TW" sz="3200" b="1" dirty="0" smtClean="0">
                <a:latin typeface="Times New Roman" pitchFamily="18" charset="0"/>
                <a:cs typeface="Times New Roman" pitchFamily="18" charset="0"/>
              </a:rPr>
              <a:t>Profit-maximizing Conditions in </a:t>
            </a:r>
            <a:r>
              <a:rPr lang="en-US" altLang="zh-TW" sz="3200" b="1" dirty="0" err="1" smtClean="0">
                <a:latin typeface="Times New Roman" pitchFamily="18" charset="0"/>
                <a:cs typeface="Times New Roman" pitchFamily="18" charset="0"/>
              </a:rPr>
              <a:t>Satge</a:t>
            </a:r>
            <a:r>
              <a:rPr lang="en-US" altLang="zh-TW" sz="3200" b="1" dirty="0" smtClean="0">
                <a:latin typeface="Times New Roman" pitchFamily="18" charset="0"/>
                <a:cs typeface="Times New Roman" pitchFamily="18" charset="0"/>
              </a:rPr>
              <a:t> 1</a:t>
            </a:r>
            <a:endParaRPr lang="zh-TW" altLang="en-US" sz="3200" dirty="0"/>
          </a:p>
        </p:txBody>
      </p:sp>
      <p:sp>
        <p:nvSpPr>
          <p:cNvPr id="3" name="內容版面配置區 2"/>
          <p:cNvSpPr>
            <a:spLocks noGrp="1"/>
          </p:cNvSpPr>
          <p:nvPr>
            <p:ph idx="1"/>
          </p:nvPr>
        </p:nvSpPr>
        <p:spPr>
          <a:xfrm>
            <a:off x="971600" y="1052736"/>
            <a:ext cx="8172400" cy="5400600"/>
          </a:xfrm>
        </p:spPr>
        <p:txBody>
          <a:bodyPr>
            <a:normAutofit/>
          </a:bodyPr>
          <a:lstStyle/>
          <a:p>
            <a:r>
              <a:rPr lang="en-US" altLang="zh-TW" sz="2800" dirty="0" smtClean="0">
                <a:latin typeface="Times New Roman" pitchFamily="18" charset="0"/>
                <a:cs typeface="Times New Roman" pitchFamily="18" charset="0"/>
              </a:rPr>
              <a:t>In stage 1, by differentiating the profit function with respect to </a:t>
            </a:r>
            <a:r>
              <a:rPr lang="en-US" altLang="zh-TW" sz="2800" i="1" dirty="0" smtClean="0">
                <a:latin typeface="Times New Roman" pitchFamily="18" charset="0"/>
                <a:cs typeface="Times New Roman" pitchFamily="18" charset="0"/>
              </a:rPr>
              <a:t>xi </a:t>
            </a:r>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i</a:t>
            </a:r>
            <a:r>
              <a:rPr lang="en-US" altLang="zh-TW" sz="2800" i="1" dirty="0" smtClean="0">
                <a:latin typeface="Times New Roman" pitchFamily="18" charset="0"/>
                <a:cs typeface="Times New Roman" pitchFamily="18" charset="0"/>
              </a:rPr>
              <a:t> = A, B</a:t>
            </a:r>
            <a:r>
              <a:rPr lang="en-US" altLang="zh-TW" sz="2800" dirty="0" smtClean="0">
                <a:latin typeface="Times New Roman" pitchFamily="18" charset="0"/>
                <a:cs typeface="Times New Roman" pitchFamily="18" charset="0"/>
              </a:rPr>
              <a:t>)</a:t>
            </a:r>
            <a:r>
              <a:rPr lang="en-US" altLang="zh-TW" sz="2800" i="1" dirty="0" smtClean="0">
                <a:latin typeface="Times New Roman" pitchFamily="18" charset="0"/>
                <a:cs typeface="Times New Roman" pitchFamily="18" charset="0"/>
              </a:rPr>
              <a:t>, we </a:t>
            </a:r>
            <a:r>
              <a:rPr lang="en-US" altLang="zh-TW" sz="2800" dirty="0" smtClean="0">
                <a:latin typeface="Times New Roman" pitchFamily="18" charset="0"/>
                <a:cs typeface="Times New Roman" pitchFamily="18" charset="0"/>
              </a:rPr>
              <a:t>obtain:</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endParaRPr lang="en-US" altLang="zh-TW" sz="2800" dirty="0" smtClean="0">
              <a:solidFill>
                <a:srgbClr val="FF0000"/>
              </a:solidFill>
              <a:latin typeface="Times New Roman" pitchFamily="18" charset="0"/>
              <a:cs typeface="Times New Roman" pitchFamily="18" charset="0"/>
            </a:endParaRPr>
          </a:p>
          <a:p>
            <a:r>
              <a:rPr lang="en-US" altLang="zh-TW" sz="2800" dirty="0" smtClean="0">
                <a:solidFill>
                  <a:srgbClr val="C00000"/>
                </a:solidFill>
                <a:latin typeface="Times New Roman" pitchFamily="18" charset="0"/>
                <a:cs typeface="Times New Roman" pitchFamily="18" charset="0"/>
              </a:rPr>
              <a:t>The first term on the right-hand side of (9.1) can be referred to as the strategic effect</a:t>
            </a:r>
            <a:r>
              <a:rPr lang="en-US" altLang="zh-TW" sz="2800" dirty="0" smtClean="0">
                <a:latin typeface="Times New Roman" pitchFamily="18" charset="0"/>
                <a:cs typeface="Times New Roman" pitchFamily="18" charset="0"/>
              </a:rPr>
              <a:t>.</a:t>
            </a:r>
          </a:p>
          <a:p>
            <a:r>
              <a:rPr lang="en-US" altLang="zh-TW" sz="2800" dirty="0" smtClean="0">
                <a:latin typeface="Times New Roman" pitchFamily="18" charset="0"/>
                <a:cs typeface="Times New Roman" pitchFamily="18" charset="0"/>
              </a:rPr>
              <a:t>The second term is the direct effect.</a:t>
            </a:r>
            <a:endParaRPr lang="zh-TW" altLang="en-US" sz="28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25</a:t>
            </a:fld>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1187624" y="2276872"/>
            <a:ext cx="7956377"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850106"/>
          </a:xfrm>
        </p:spPr>
        <p:txBody>
          <a:bodyPr>
            <a:normAutofit fontScale="90000"/>
          </a:bodyPr>
          <a:lstStyle/>
          <a:p>
            <a:pPr algn="ctr"/>
            <a:r>
              <a:rPr lang="en-US" altLang="zh-TW" b="1" dirty="0" smtClean="0">
                <a:latin typeface="Times New Roman" pitchFamily="18" charset="0"/>
                <a:cs typeface="Times New Roman" pitchFamily="18" charset="0"/>
              </a:rPr>
              <a:t>The Strategic and Direct Effects</a:t>
            </a:r>
            <a:endParaRPr lang="zh-TW" altLang="en-US" dirty="0"/>
          </a:p>
        </p:txBody>
      </p:sp>
      <p:sp>
        <p:nvSpPr>
          <p:cNvPr id="3" name="內容版面配置區 2"/>
          <p:cNvSpPr>
            <a:spLocks noGrp="1"/>
          </p:cNvSpPr>
          <p:nvPr>
            <p:ph idx="1"/>
          </p:nvPr>
        </p:nvSpPr>
        <p:spPr>
          <a:xfrm>
            <a:off x="1043608" y="1124744"/>
            <a:ext cx="8100392" cy="5400600"/>
          </a:xfrm>
        </p:spPr>
        <p:txBody>
          <a:bodyPr>
            <a:normAutofit fontScale="92500" lnSpcReduction="20000"/>
          </a:bodyPr>
          <a:lstStyle/>
          <a:p>
            <a:r>
              <a:rPr lang="en-US" altLang="zh-TW" dirty="0" smtClean="0">
                <a:solidFill>
                  <a:srgbClr val="C00000"/>
                </a:solidFill>
              </a:rPr>
              <a:t>The strategic effect: A rise in xi will increase the rival’s output in market 1 by increasing its transportation cost to market 1 and then reduce firm </a:t>
            </a:r>
            <a:r>
              <a:rPr lang="en-US" altLang="zh-TW" i="1" dirty="0" err="1" smtClean="0">
                <a:solidFill>
                  <a:srgbClr val="C00000"/>
                </a:solidFill>
              </a:rPr>
              <a:t>i</a:t>
            </a:r>
            <a:r>
              <a:rPr lang="en-US" altLang="zh-TW" dirty="0" err="1" smtClean="0">
                <a:solidFill>
                  <a:srgbClr val="C00000"/>
                </a:solidFill>
              </a:rPr>
              <a:t>’s</a:t>
            </a:r>
            <a:r>
              <a:rPr lang="en-US" altLang="zh-TW" dirty="0" smtClean="0">
                <a:solidFill>
                  <a:srgbClr val="C00000"/>
                </a:solidFill>
              </a:rPr>
              <a:t> profit, while will decrease the rival’s output in market 2 by the decline in the transportation cost to market 2 and then raise firm </a:t>
            </a:r>
            <a:r>
              <a:rPr lang="en-US" altLang="zh-TW" dirty="0" err="1" smtClean="0">
                <a:solidFill>
                  <a:srgbClr val="C00000"/>
                </a:solidFill>
              </a:rPr>
              <a:t>i’s</a:t>
            </a:r>
            <a:r>
              <a:rPr lang="en-US" altLang="zh-TW" dirty="0" smtClean="0">
                <a:solidFill>
                  <a:srgbClr val="C00000"/>
                </a:solidFill>
              </a:rPr>
              <a:t> profit. </a:t>
            </a:r>
            <a:r>
              <a:rPr lang="en-US" altLang="zh-TW" dirty="0" smtClean="0"/>
              <a:t>This strategic effect is negative if firm </a:t>
            </a:r>
            <a:r>
              <a:rPr lang="en-US" altLang="zh-TW" i="1" dirty="0" err="1" smtClean="0"/>
              <a:t>i</a:t>
            </a:r>
            <a:r>
              <a:rPr lang="en-US" altLang="zh-TW" dirty="0" err="1" smtClean="0"/>
              <a:t>’s</a:t>
            </a:r>
            <a:r>
              <a:rPr lang="en-US" altLang="zh-TW" dirty="0" smtClean="0"/>
              <a:t> output in market 1 is greater than that in market 2.</a:t>
            </a:r>
            <a:endParaRPr lang="en-US" altLang="zh-TW" dirty="0" smtClean="0">
              <a:solidFill>
                <a:srgbClr val="C00000"/>
              </a:solidFill>
            </a:endParaRPr>
          </a:p>
          <a:p>
            <a:r>
              <a:rPr lang="en-US" altLang="zh-TW" dirty="0" smtClean="0"/>
              <a:t>The direct effect: consisting of the impacts on the operating profit by increasing (decreasing) the transport cost to market 1 (2) and the R&amp;D cost.</a:t>
            </a:r>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8100392" cy="1138138"/>
          </a:xfrm>
        </p:spPr>
        <p:txBody>
          <a:bodyPr>
            <a:noAutofit/>
          </a:bodyPr>
          <a:lstStyle/>
          <a:p>
            <a:pPr algn="ctr"/>
            <a:r>
              <a:rPr lang="en-US" altLang="zh-TW" sz="3600" b="1" dirty="0" smtClean="0">
                <a:latin typeface="Times New Roman" pitchFamily="18" charset="0"/>
                <a:cs typeface="Times New Roman" pitchFamily="18" charset="0"/>
              </a:rPr>
              <a:t>The Second-order and Stability Conditions</a:t>
            </a:r>
            <a:endParaRPr lang="zh-TW" altLang="en-US" sz="3600" dirty="0"/>
          </a:p>
        </p:txBody>
      </p:sp>
      <p:sp>
        <p:nvSpPr>
          <p:cNvPr id="3" name="內容版面配置區 2"/>
          <p:cNvSpPr>
            <a:spLocks noGrp="1"/>
          </p:cNvSpPr>
          <p:nvPr>
            <p:ph idx="1"/>
          </p:nvPr>
        </p:nvSpPr>
        <p:spPr>
          <a:xfrm>
            <a:off x="1043608" y="1412776"/>
            <a:ext cx="8100392" cy="4835624"/>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27</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1115616" y="1988840"/>
            <a:ext cx="8028384"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778098"/>
          </a:xfrm>
        </p:spPr>
        <p:txBody>
          <a:bodyPr>
            <a:normAutofit/>
          </a:bodyPr>
          <a:lstStyle/>
          <a:p>
            <a:pPr algn="ctr"/>
            <a:r>
              <a:rPr lang="en-US" altLang="zh-TW" b="1" dirty="0" smtClean="0">
                <a:latin typeface="Times New Roman" pitchFamily="18" charset="0"/>
                <a:cs typeface="Times New Roman" pitchFamily="18" charset="0"/>
              </a:rPr>
              <a:t>Optimal Characteristics</a:t>
            </a:r>
            <a:endParaRPr lang="zh-TW" altLang="en-US" dirty="0"/>
          </a:p>
        </p:txBody>
      </p:sp>
      <p:sp>
        <p:nvSpPr>
          <p:cNvPr id="3" name="內容版面配置區 2"/>
          <p:cNvSpPr>
            <a:spLocks noGrp="1"/>
          </p:cNvSpPr>
          <p:nvPr>
            <p:ph idx="1"/>
          </p:nvPr>
        </p:nvSpPr>
        <p:spPr>
          <a:xfrm>
            <a:off x="1043608" y="1052736"/>
            <a:ext cx="8100392" cy="5195664"/>
          </a:xfrm>
        </p:spPr>
        <p:txBody>
          <a:bodyPr/>
          <a:lstStyle/>
          <a:p>
            <a:r>
              <a:rPr lang="en-US" altLang="zh-TW" dirty="0" smtClean="0"/>
              <a:t>By (9.2) and (9.3), it is required:</a:t>
            </a:r>
          </a:p>
          <a:p>
            <a:endParaRPr lang="en-US" altLang="zh-TW" dirty="0" smtClean="0"/>
          </a:p>
          <a:p>
            <a:r>
              <a:rPr lang="en-US" altLang="zh-TW" dirty="0" smtClean="0"/>
              <a:t>Firm </a:t>
            </a:r>
            <a:r>
              <a:rPr lang="en-US" altLang="zh-TW" i="1" dirty="0" err="1" smtClean="0"/>
              <a:t>i</a:t>
            </a:r>
            <a:r>
              <a:rPr lang="en-US" altLang="zh-TW" dirty="0" err="1" smtClean="0"/>
              <a:t>’s</a:t>
            </a:r>
            <a:r>
              <a:rPr lang="en-US" altLang="zh-TW" dirty="0" smtClean="0"/>
              <a:t> optimal characteristic under </a:t>
            </a:r>
            <a:r>
              <a:rPr lang="en-US" altLang="zh-TW" dirty="0" err="1" smtClean="0"/>
              <a:t>Cournot</a:t>
            </a:r>
            <a:r>
              <a:rPr lang="en-US" altLang="zh-TW" dirty="0" smtClean="0"/>
              <a:t> competition is as follows:</a:t>
            </a: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28</a:t>
            </a:fld>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2051720" y="1556792"/>
            <a:ext cx="1174868" cy="57606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203848" y="1556792"/>
            <a:ext cx="3528392" cy="560011"/>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043608" y="3501008"/>
            <a:ext cx="8100392"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rmAutofit fontScale="90000"/>
          </a:bodyPr>
          <a:lstStyle/>
          <a:p>
            <a:pPr algn="ctr"/>
            <a:r>
              <a:rPr lang="en-US" altLang="zh-TW" b="1" dirty="0" smtClean="0">
                <a:latin typeface="Times New Roman" pitchFamily="18" charset="0"/>
                <a:cs typeface="Times New Roman" pitchFamily="18" charset="0"/>
              </a:rPr>
              <a:t>Optimal Characteristics (Cont.)</a:t>
            </a:r>
            <a:endParaRPr lang="zh-TW" altLang="en-US" dirty="0"/>
          </a:p>
        </p:txBody>
      </p:sp>
      <p:sp>
        <p:nvSpPr>
          <p:cNvPr id="3" name="內容版面配置區 2"/>
          <p:cNvSpPr>
            <a:spLocks noGrp="1"/>
          </p:cNvSpPr>
          <p:nvPr>
            <p:ph idx="1"/>
          </p:nvPr>
        </p:nvSpPr>
        <p:spPr>
          <a:xfrm>
            <a:off x="1043608" y="1052736"/>
            <a:ext cx="8100392" cy="5195664"/>
          </a:xfrm>
        </p:spPr>
        <p:txBody>
          <a:bodyPr>
            <a:normAutofit/>
          </a:bodyPr>
          <a:lstStyle/>
          <a:p>
            <a:r>
              <a:rPr lang="en-US" altLang="zh-TW" sz="2800" dirty="0" smtClean="0"/>
              <a:t>Next, given                               the stability condition is violated so that the endogenous solution is no longer valid.</a:t>
            </a:r>
          </a:p>
          <a:p>
            <a:r>
              <a:rPr lang="en-US" altLang="zh-TW" sz="2800" dirty="0" smtClean="0"/>
              <a:t>The candidate corner solutions are</a:t>
            </a:r>
          </a:p>
          <a:p>
            <a:endParaRPr lang="en-US" altLang="zh-TW" sz="2800" dirty="0" smtClean="0"/>
          </a:p>
          <a:p>
            <a:r>
              <a:rPr lang="en-US" altLang="zh-TW" sz="2800" dirty="0" smtClean="0"/>
              <a:t>Recall that  </a:t>
            </a:r>
            <a:r>
              <a:rPr lang="en-US" altLang="zh-TW" sz="2800" dirty="0" err="1" smtClean="0"/>
              <a:t>xA</a:t>
            </a:r>
            <a:r>
              <a:rPr lang="en-US" altLang="zh-TW" sz="2800" dirty="0" smtClean="0"/>
              <a:t> ≤ </a:t>
            </a:r>
            <a:r>
              <a:rPr lang="en-US" altLang="zh-TW" sz="2800" dirty="0" err="1" smtClean="0"/>
              <a:t>xB</a:t>
            </a:r>
            <a:r>
              <a:rPr lang="en-US" altLang="zh-TW" sz="2800" dirty="0" smtClean="0"/>
              <a:t> . Provided that firm B locates at market 2, we can derive the difference in firm A’s profit between firm A locating at market 1 and market 2 as follows:</a:t>
            </a:r>
            <a:endParaRPr lang="zh-TW" altLang="en-US" sz="28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29</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3203848" y="1052736"/>
            <a:ext cx="2592288" cy="51079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907704" y="2852936"/>
            <a:ext cx="5832648" cy="64807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043608" y="5301208"/>
            <a:ext cx="8100392" cy="962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06090"/>
          </a:xfrm>
        </p:spPr>
        <p:txBody>
          <a:bodyPr>
            <a:normAutofit fontScale="90000"/>
          </a:bodyPr>
          <a:lstStyle/>
          <a:p>
            <a:pPr algn="ctr"/>
            <a:r>
              <a:rPr lang="en-US" altLang="zh-TW" b="1" dirty="0" smtClean="0">
                <a:latin typeface="Times New Roman" pitchFamily="18" charset="0"/>
                <a:cs typeface="Times New Roman" pitchFamily="18" charset="0"/>
              </a:rPr>
              <a:t>Motivation</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980728"/>
            <a:ext cx="8100392" cy="5267672"/>
          </a:xfrm>
        </p:spPr>
        <p:txBody>
          <a:bodyPr>
            <a:normAutofit fontScale="92500" lnSpcReduction="10000"/>
          </a:bodyPr>
          <a:lstStyle/>
          <a:p>
            <a:r>
              <a:rPr lang="en-US" altLang="zh-TW" dirty="0" smtClean="0"/>
              <a:t>Lin and </a:t>
            </a:r>
            <a:r>
              <a:rPr lang="en-US" altLang="zh-TW" dirty="0" err="1" smtClean="0"/>
              <a:t>Saggi</a:t>
            </a:r>
            <a:r>
              <a:rPr lang="en-US" altLang="zh-TW" dirty="0" smtClean="0"/>
              <a:t> (2002) utilized the demand function for differentiated products developed by Sing and </a:t>
            </a:r>
            <a:r>
              <a:rPr lang="en-US" altLang="zh-TW" dirty="0" err="1" smtClean="0"/>
              <a:t>Vives</a:t>
            </a:r>
            <a:r>
              <a:rPr lang="en-US" altLang="zh-TW" dirty="0" smtClean="0"/>
              <a:t> (1984) to study the equilibrium product and process R&amp;D investments under Bertrand and </a:t>
            </a:r>
            <a:r>
              <a:rPr lang="en-US" altLang="zh-TW" dirty="0" err="1" smtClean="0"/>
              <a:t>Cournot</a:t>
            </a:r>
            <a:r>
              <a:rPr lang="en-US" altLang="zh-TW" dirty="0" smtClean="0"/>
              <a:t> competition.</a:t>
            </a:r>
          </a:p>
          <a:p>
            <a:r>
              <a:rPr lang="en-US" altLang="zh-TW" dirty="0" smtClean="0">
                <a:solidFill>
                  <a:srgbClr val="C00000"/>
                </a:solidFill>
              </a:rPr>
              <a:t>In Lin and </a:t>
            </a:r>
            <a:r>
              <a:rPr lang="en-US" altLang="zh-TW" dirty="0" err="1" smtClean="0">
                <a:solidFill>
                  <a:srgbClr val="C00000"/>
                </a:solidFill>
              </a:rPr>
              <a:t>Saggi</a:t>
            </a:r>
            <a:r>
              <a:rPr lang="en-US" altLang="zh-TW" dirty="0" smtClean="0">
                <a:solidFill>
                  <a:srgbClr val="C00000"/>
                </a:solidFill>
              </a:rPr>
              <a:t> (2002), product R&amp;D investment </a:t>
            </a:r>
            <a:r>
              <a:rPr lang="en-US" altLang="zh-TW" i="1" dirty="0" smtClean="0">
                <a:solidFill>
                  <a:srgbClr val="C00000"/>
                </a:solidFill>
              </a:rPr>
              <a:t>always</a:t>
            </a:r>
            <a:r>
              <a:rPr lang="en-US" altLang="zh-TW" dirty="0" smtClean="0">
                <a:solidFill>
                  <a:srgbClr val="C00000"/>
                </a:solidFill>
              </a:rPr>
              <a:t> expands the extent of horizontal product differentiation.</a:t>
            </a:r>
          </a:p>
          <a:p>
            <a:r>
              <a:rPr lang="en-US" altLang="zh-TW" dirty="0" smtClean="0"/>
              <a:t>However, it can be found in the real world that many investments of product R&amp;D are undertaken via shrinking rather than enlarging the extent of product differentiation</a:t>
            </a:r>
            <a:r>
              <a:rPr lang="en-US" altLang="zh-TW" dirty="0" smtClean="0">
                <a:solidFill>
                  <a:srgbClr val="0070C0"/>
                </a:solidFill>
              </a:rPr>
              <a:t>.</a:t>
            </a: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962088" cy="778098"/>
          </a:xfrm>
        </p:spPr>
        <p:txBody>
          <a:bodyPr>
            <a:normAutofit/>
          </a:bodyPr>
          <a:lstStyle/>
          <a:p>
            <a:pPr algn="ctr"/>
            <a:r>
              <a:rPr lang="en-US" altLang="zh-TW" b="1" dirty="0" smtClean="0">
                <a:latin typeface="Times New Roman" pitchFamily="18" charset="0"/>
                <a:cs typeface="Times New Roman" pitchFamily="18" charset="0"/>
              </a:rPr>
              <a:t>Optimal Characteristics (Cont.)</a:t>
            </a:r>
            <a:endParaRPr lang="zh-TW" altLang="en-US" dirty="0"/>
          </a:p>
        </p:txBody>
      </p:sp>
      <p:sp>
        <p:nvSpPr>
          <p:cNvPr id="3" name="內容版面配置區 2"/>
          <p:cNvSpPr>
            <a:spLocks noGrp="1"/>
          </p:cNvSpPr>
          <p:nvPr>
            <p:ph idx="1"/>
          </p:nvPr>
        </p:nvSpPr>
        <p:spPr>
          <a:xfrm>
            <a:off x="1043608" y="1124744"/>
            <a:ext cx="8100392" cy="5123656"/>
          </a:xfrm>
        </p:spPr>
        <p:txBody>
          <a:bodyPr/>
          <a:lstStyle/>
          <a:p>
            <a:r>
              <a:rPr lang="en-US" altLang="zh-TW" dirty="0" smtClean="0"/>
              <a:t>Similarly, given that firm A locates at market 1, we can derive the difference in firm B’s profit between firm B locating at market 1 and market 2 as follows:</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30</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115616" y="3501008"/>
            <a:ext cx="802838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634082"/>
          </a:xfrm>
        </p:spPr>
        <p:txBody>
          <a:bodyPr>
            <a:normAutofit fontScale="90000"/>
          </a:bodyPr>
          <a:lstStyle/>
          <a:p>
            <a:pPr algn="ctr"/>
            <a:r>
              <a:rPr lang="en-US" altLang="zh-TW" b="1" dirty="0" smtClean="0">
                <a:latin typeface="Times New Roman" pitchFamily="18" charset="0"/>
                <a:cs typeface="Times New Roman" pitchFamily="18" charset="0"/>
              </a:rPr>
              <a:t>Proposition 2.</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827584" y="1052736"/>
            <a:ext cx="8316416" cy="5195664"/>
          </a:xfrm>
        </p:spPr>
        <p:txBody>
          <a:bodyPr>
            <a:normAutofit/>
          </a:bodyPr>
          <a:lstStyle/>
          <a:p>
            <a:r>
              <a:rPr lang="en-US" altLang="zh-TW" sz="2400" i="1" dirty="0" smtClean="0"/>
              <a:t>Suppose that the firms undertake product R&amp;D only and engage in </a:t>
            </a:r>
            <a:r>
              <a:rPr lang="en-US" altLang="zh-TW" sz="2400" i="1" dirty="0" err="1" smtClean="0"/>
              <a:t>Cournot</a:t>
            </a:r>
            <a:r>
              <a:rPr lang="en-US" altLang="zh-TW" sz="2400" i="1" dirty="0" smtClean="0"/>
              <a:t> competition. We can propose:</a:t>
            </a:r>
            <a:endParaRPr lang="zh-TW" altLang="en-US" sz="24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31</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1043608" y="2060848"/>
            <a:ext cx="792088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94122"/>
          </a:xfrm>
        </p:spPr>
        <p:txBody>
          <a:bodyPr>
            <a:normAutofit/>
          </a:bodyPr>
          <a:lstStyle/>
          <a:p>
            <a:pPr algn="ctr"/>
            <a:r>
              <a:rPr lang="en-US" altLang="zh-TW" sz="4000" b="1" dirty="0" smtClean="0">
                <a:solidFill>
                  <a:schemeClr val="tx1"/>
                </a:solidFill>
                <a:latin typeface="Times New Roman" pitchFamily="18" charset="0"/>
                <a:cs typeface="Times New Roman" pitchFamily="18" charset="0"/>
              </a:rPr>
              <a:t>The Case of               and </a:t>
            </a:r>
            <a:r>
              <a:rPr lang="en-US" altLang="zh-TW" sz="4000" b="1" i="1" dirty="0" smtClean="0">
                <a:solidFill>
                  <a:schemeClr val="tx1"/>
                </a:solidFill>
                <a:latin typeface="Times New Roman" pitchFamily="18" charset="0"/>
                <a:cs typeface="Times New Roman" pitchFamily="18" charset="0"/>
              </a:rPr>
              <a:t>n</a:t>
            </a:r>
            <a:r>
              <a:rPr lang="en-US" altLang="zh-TW" sz="4000" b="1" dirty="0" smtClean="0">
                <a:solidFill>
                  <a:schemeClr val="tx1"/>
                </a:solidFill>
                <a:latin typeface="Times New Roman" pitchFamily="18" charset="0"/>
                <a:cs typeface="Times New Roman" pitchFamily="18" charset="0"/>
              </a:rPr>
              <a:t> &gt; </a:t>
            </a:r>
            <a:r>
              <a:rPr lang="en-US" altLang="zh-TW" sz="4000" b="1" i="1" dirty="0" smtClean="0">
                <a:solidFill>
                  <a:schemeClr val="tx1"/>
                </a:solidFill>
                <a:latin typeface="Times New Roman" pitchFamily="18" charset="0"/>
                <a:cs typeface="Times New Roman" pitchFamily="18" charset="0"/>
              </a:rPr>
              <a:t>n</a:t>
            </a:r>
            <a:r>
              <a:rPr lang="en-US" altLang="zh-TW" sz="4000" b="1" dirty="0" smtClean="0">
                <a:solidFill>
                  <a:schemeClr val="tx1"/>
                </a:solidFill>
                <a:latin typeface="Times New Roman" pitchFamily="18" charset="0"/>
                <a:cs typeface="Times New Roman" pitchFamily="18" charset="0"/>
              </a:rPr>
              <a:t>∗</a:t>
            </a:r>
            <a:endParaRPr lang="zh-TW" altLang="en-US" sz="40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971600" y="1268760"/>
            <a:ext cx="8172400" cy="5256584"/>
          </a:xfrm>
        </p:spPr>
        <p:txBody>
          <a:bodyPr>
            <a:normAutofit/>
          </a:bodyPr>
          <a:lstStyle/>
          <a:p>
            <a:r>
              <a:rPr lang="en-US" altLang="zh-TW" sz="2800" dirty="0" smtClean="0"/>
              <a:t>the optimal characteristic combination under Bertrand competition is                           </a:t>
            </a:r>
          </a:p>
          <a:p>
            <a:endParaRPr lang="en-US" altLang="zh-TW" sz="2800" dirty="0" smtClean="0"/>
          </a:p>
          <a:p>
            <a:r>
              <a:rPr lang="en-US" altLang="zh-TW" sz="2800" dirty="0" smtClean="0"/>
              <a:t>while that under </a:t>
            </a:r>
            <a:r>
              <a:rPr lang="en-US" altLang="zh-TW" sz="2800" dirty="0" err="1" smtClean="0"/>
              <a:t>Cournot</a:t>
            </a:r>
            <a:r>
              <a:rPr lang="en-US" altLang="zh-TW" sz="2800" dirty="0" smtClean="0"/>
              <a:t> competition is</a:t>
            </a:r>
          </a:p>
          <a:p>
            <a:endParaRPr lang="en-US" altLang="zh-TW" sz="2800" dirty="0" smtClean="0">
              <a:solidFill>
                <a:srgbClr val="FF0000"/>
              </a:solidFill>
            </a:endParaRPr>
          </a:p>
          <a:p>
            <a:r>
              <a:rPr lang="en-US" altLang="zh-TW" sz="2800" dirty="0" smtClean="0">
                <a:solidFill>
                  <a:srgbClr val="C00000"/>
                </a:solidFill>
              </a:rPr>
              <a:t>The product R&amp;D investments under </a:t>
            </a:r>
            <a:r>
              <a:rPr lang="en-US" altLang="zh-TW" sz="2800" dirty="0" err="1" smtClean="0">
                <a:solidFill>
                  <a:srgbClr val="C00000"/>
                </a:solidFill>
              </a:rPr>
              <a:t>Cournot</a:t>
            </a:r>
            <a:r>
              <a:rPr lang="en-US" altLang="zh-TW" sz="2800" dirty="0" smtClean="0">
                <a:solidFill>
                  <a:srgbClr val="C00000"/>
                </a:solidFill>
              </a:rPr>
              <a:t> competition are greater than those under Bertrand competition, because</a:t>
            </a:r>
            <a:endParaRPr lang="zh-TW" altLang="en-US" sz="2800" dirty="0">
              <a:solidFill>
                <a:srgbClr val="C00000"/>
              </a:solidFill>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32</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5148064" y="1988840"/>
            <a:ext cx="1352550" cy="50405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588224" y="1988840"/>
            <a:ext cx="792088" cy="423357"/>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843808" y="3140968"/>
            <a:ext cx="2765760" cy="576064"/>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2051720" y="5445224"/>
            <a:ext cx="1330028" cy="600135"/>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3275856" y="5373216"/>
            <a:ext cx="3431869" cy="72008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499992" y="548680"/>
            <a:ext cx="1428750" cy="510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22114"/>
          </a:xfrm>
        </p:spPr>
        <p:txBody>
          <a:bodyPr>
            <a:normAutofit fontScale="90000"/>
          </a:bodyPr>
          <a:lstStyle/>
          <a:p>
            <a:pPr algn="ctr"/>
            <a:r>
              <a:rPr lang="en-US" altLang="zh-TW" sz="4000" b="1" dirty="0" smtClean="0">
                <a:solidFill>
                  <a:schemeClr val="tx1"/>
                </a:solidFill>
                <a:latin typeface="Times New Roman" pitchFamily="18" charset="0"/>
                <a:cs typeface="Times New Roman" pitchFamily="18" charset="0"/>
              </a:rPr>
              <a:t>The Case of                 and 1 &lt; </a:t>
            </a:r>
            <a:r>
              <a:rPr lang="en-US" altLang="zh-TW" sz="4000" b="1" i="1" dirty="0" smtClean="0">
                <a:solidFill>
                  <a:schemeClr val="tx1"/>
                </a:solidFill>
                <a:latin typeface="Times New Roman" pitchFamily="18" charset="0"/>
                <a:cs typeface="Times New Roman" pitchFamily="18" charset="0"/>
              </a:rPr>
              <a:t>n</a:t>
            </a:r>
            <a:r>
              <a:rPr lang="en-US" altLang="zh-TW" sz="4000" b="1" dirty="0" smtClean="0">
                <a:solidFill>
                  <a:schemeClr val="tx1"/>
                </a:solidFill>
                <a:latin typeface="Times New Roman" pitchFamily="18" charset="0"/>
                <a:cs typeface="Times New Roman" pitchFamily="18" charset="0"/>
              </a:rPr>
              <a:t> &lt; </a:t>
            </a:r>
            <a:r>
              <a:rPr lang="en-US" altLang="zh-TW" sz="4000" b="1" i="1" dirty="0" smtClean="0">
                <a:solidFill>
                  <a:schemeClr val="tx1"/>
                </a:solidFill>
                <a:latin typeface="Times New Roman" pitchFamily="18" charset="0"/>
                <a:cs typeface="Times New Roman" pitchFamily="18" charset="0"/>
              </a:rPr>
              <a:t>n</a:t>
            </a:r>
            <a:r>
              <a:rPr lang="en-US" altLang="zh-TW" sz="4000" b="1" dirty="0" smtClean="0">
                <a:solidFill>
                  <a:schemeClr val="tx1"/>
                </a:solidFill>
                <a:latin typeface="Times New Roman" pitchFamily="18" charset="0"/>
                <a:cs typeface="Times New Roman" pitchFamily="18" charset="0"/>
              </a:rPr>
              <a:t>∗</a:t>
            </a:r>
            <a:endParaRPr lang="zh-TW" altLang="en-US" sz="40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1043608" y="1268760"/>
            <a:ext cx="8100392" cy="4979640"/>
          </a:xfrm>
        </p:spPr>
        <p:txBody>
          <a:bodyPr>
            <a:normAutofit/>
          </a:bodyPr>
          <a:lstStyle/>
          <a:p>
            <a:r>
              <a:rPr lang="en-US" altLang="zh-TW" dirty="0" smtClean="0"/>
              <a:t>Both the optimal characteristic combinations under Bertrand and </a:t>
            </a:r>
            <a:r>
              <a:rPr lang="en-US" altLang="zh-TW" dirty="0" err="1" smtClean="0"/>
              <a:t>Cournot</a:t>
            </a:r>
            <a:r>
              <a:rPr lang="en-US" altLang="zh-TW" dirty="0" smtClean="0"/>
              <a:t> competition locate at the opposite endpoints of the line segment.</a:t>
            </a:r>
          </a:p>
          <a:p>
            <a:r>
              <a:rPr lang="en-US" altLang="zh-TW" dirty="0" smtClean="0">
                <a:solidFill>
                  <a:srgbClr val="C00000"/>
                </a:solidFill>
              </a:rPr>
              <a:t>The aggregate product R&amp;D investments under </a:t>
            </a:r>
            <a:r>
              <a:rPr lang="en-US" altLang="zh-TW" dirty="0" err="1" smtClean="0">
                <a:solidFill>
                  <a:srgbClr val="C00000"/>
                </a:solidFill>
              </a:rPr>
              <a:t>Cournot</a:t>
            </a:r>
            <a:r>
              <a:rPr lang="en-US" altLang="zh-TW" dirty="0" smtClean="0">
                <a:solidFill>
                  <a:srgbClr val="C00000"/>
                </a:solidFill>
              </a:rPr>
              <a:t> competition equal those under Bertrand competition</a:t>
            </a:r>
            <a:r>
              <a:rPr lang="en-US" altLang="zh-TW" dirty="0" smtClean="0">
                <a:solidFill>
                  <a:srgbClr val="FF0000"/>
                </a:solidFill>
              </a:rPr>
              <a:t>.</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33</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4211960" y="548680"/>
            <a:ext cx="14287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778098"/>
          </a:xfrm>
        </p:spPr>
        <p:txBody>
          <a:bodyPr>
            <a:normAutofit/>
          </a:bodyPr>
          <a:lstStyle/>
          <a:p>
            <a:r>
              <a:rPr lang="en-US" altLang="zh-TW" sz="3600" b="1" dirty="0" smtClean="0">
                <a:latin typeface="Times New Roman" pitchFamily="18" charset="0"/>
                <a:cs typeface="Times New Roman" pitchFamily="18" charset="0"/>
              </a:rPr>
              <a:t>The case of </a:t>
            </a:r>
            <a:r>
              <a:rPr lang="en-US" altLang="zh-TW" sz="3600" b="1" i="1" dirty="0" smtClean="0">
                <a:latin typeface="Times New Roman" pitchFamily="18" charset="0"/>
                <a:cs typeface="Times New Roman" pitchFamily="18" charset="0"/>
              </a:rPr>
              <a:t>n</a:t>
            </a:r>
            <a:r>
              <a:rPr lang="en-US" altLang="zh-TW" sz="3600" b="1" dirty="0" smtClean="0">
                <a:latin typeface="Times New Roman" pitchFamily="18" charset="0"/>
                <a:cs typeface="Times New Roman" pitchFamily="18" charset="0"/>
              </a:rPr>
              <a:t> = 1 and </a:t>
            </a:r>
            <a:endParaRPr lang="zh-TW" altLang="en-US" sz="3600" b="1"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196752"/>
            <a:ext cx="8100392" cy="5051648"/>
          </a:xfrm>
        </p:spPr>
        <p:txBody>
          <a:bodyPr/>
          <a:lstStyle/>
          <a:p>
            <a:r>
              <a:rPr lang="en-US" altLang="zh-TW" sz="3000" dirty="0" smtClean="0"/>
              <a:t>By substituting </a:t>
            </a:r>
            <a:r>
              <a:rPr lang="en-US" altLang="zh-TW" sz="3000" b="1" i="1" dirty="0" smtClean="0">
                <a:cs typeface="Times New Roman" pitchFamily="18" charset="0"/>
              </a:rPr>
              <a:t>n</a:t>
            </a:r>
            <a:r>
              <a:rPr lang="en-US" altLang="zh-TW" sz="3000" b="1" dirty="0" smtClean="0">
                <a:cs typeface="Times New Roman" pitchFamily="18" charset="0"/>
              </a:rPr>
              <a:t> = 1</a:t>
            </a:r>
            <a:r>
              <a:rPr lang="en-US" altLang="zh-TW" sz="3000" dirty="0" smtClean="0"/>
              <a:t> into (5.1) and (9.1)gives</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34</a:t>
            </a:fld>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1043608" y="1988841"/>
            <a:ext cx="8100392" cy="432048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364088" y="404664"/>
            <a:ext cx="3600400"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8172400" cy="706090"/>
          </a:xfrm>
        </p:spPr>
        <p:txBody>
          <a:bodyPr>
            <a:normAutofit fontScale="90000"/>
          </a:bodyPr>
          <a:lstStyle/>
          <a:p>
            <a:r>
              <a:rPr lang="en-US" altLang="zh-TW" sz="4400" b="1" i="1" dirty="0" smtClean="0">
                <a:latin typeface="Times New Roman" pitchFamily="18" charset="0"/>
                <a:cs typeface="Times New Roman" pitchFamily="18" charset="0"/>
              </a:rPr>
              <a:t>n</a:t>
            </a:r>
            <a:r>
              <a:rPr lang="en-US" altLang="zh-TW" sz="4400" b="1" dirty="0" smtClean="0">
                <a:latin typeface="Times New Roman" pitchFamily="18" charset="0"/>
                <a:cs typeface="Times New Roman" pitchFamily="18" charset="0"/>
              </a:rPr>
              <a:t> = 1 and                               (Cont.) </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35</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115616" y="1052736"/>
            <a:ext cx="7776864" cy="49685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3" cstate="print"/>
          <a:srcRect/>
          <a:stretch>
            <a:fillRect/>
          </a:stretch>
        </p:blipFill>
        <p:spPr bwMode="auto">
          <a:xfrm>
            <a:off x="1331640" y="6165304"/>
            <a:ext cx="2088232" cy="46276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203848" y="476672"/>
            <a:ext cx="3600400"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78098"/>
          </a:xfrm>
        </p:spPr>
        <p:txBody>
          <a:bodyPr>
            <a:normAutofit/>
          </a:bodyPr>
          <a:lstStyle/>
          <a:p>
            <a:pPr algn="ctr"/>
            <a:r>
              <a:rPr lang="en-US" altLang="zh-TW" sz="4000" b="1" dirty="0" smtClean="0">
                <a:solidFill>
                  <a:schemeClr val="tx1"/>
                </a:solidFill>
                <a:latin typeface="Times New Roman" pitchFamily="18" charset="0"/>
                <a:cs typeface="Times New Roman" pitchFamily="18" charset="0"/>
              </a:rPr>
              <a:t>The Intuition</a:t>
            </a:r>
            <a:endParaRPr lang="zh-TW" altLang="en-US" sz="40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1043608" y="1124744"/>
            <a:ext cx="8100392" cy="5123656"/>
          </a:xfrm>
        </p:spPr>
        <p:txBody>
          <a:bodyPr>
            <a:normAutofit fontScale="92500" lnSpcReduction="20000"/>
          </a:bodyPr>
          <a:lstStyle/>
          <a:p>
            <a:r>
              <a:rPr lang="en-US" altLang="zh-TW" dirty="0" smtClean="0"/>
              <a:t>As firms engage in price undercutting and each firm becomes a local monopolist, firms can earns a monopoly rent with limit price.</a:t>
            </a:r>
          </a:p>
          <a:p>
            <a:r>
              <a:rPr lang="en-US" altLang="zh-TW" dirty="0" smtClean="0"/>
              <a:t>This monopoly rent is larger and the competition between firms is mitigated, when the transport rate, i.e., spatial barriers, is higher.</a:t>
            </a:r>
          </a:p>
          <a:p>
            <a:r>
              <a:rPr lang="en-US" altLang="zh-TW" dirty="0" smtClean="0"/>
              <a:t>When the transport rate is high (low), Bertrand competition becomes less (more) competitive than </a:t>
            </a:r>
            <a:r>
              <a:rPr lang="en-US" altLang="zh-TW" dirty="0" err="1" smtClean="0"/>
              <a:t>Cournot</a:t>
            </a:r>
            <a:r>
              <a:rPr lang="en-US" altLang="zh-TW" dirty="0" smtClean="0"/>
              <a:t> competition.</a:t>
            </a:r>
          </a:p>
          <a:p>
            <a:r>
              <a:rPr lang="en-US" altLang="zh-TW" dirty="0" smtClean="0"/>
              <a:t>The aggregate product R&amp;D investments in </a:t>
            </a:r>
            <a:r>
              <a:rPr lang="en-US" altLang="zh-TW" dirty="0" err="1" smtClean="0"/>
              <a:t>Cournot</a:t>
            </a:r>
            <a:r>
              <a:rPr lang="en-US" altLang="zh-TW" dirty="0" smtClean="0"/>
              <a:t> competition are greater (smaller) than those in Bertrand competition.</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562074"/>
          </a:xfrm>
        </p:spPr>
        <p:txBody>
          <a:bodyPr>
            <a:normAutofit fontScale="90000"/>
          </a:bodyPr>
          <a:lstStyle/>
          <a:p>
            <a:pPr algn="ctr"/>
            <a:r>
              <a:rPr lang="en-US" altLang="zh-TW" b="1" dirty="0" smtClean="0">
                <a:latin typeface="Times New Roman" pitchFamily="18" charset="0"/>
                <a:cs typeface="Times New Roman" pitchFamily="18" charset="0"/>
              </a:rPr>
              <a:t>Proposition 3</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908720"/>
            <a:ext cx="8100392" cy="5339680"/>
          </a:xfrm>
        </p:spPr>
        <p:txBody>
          <a:bodyPr>
            <a:normAutofit/>
          </a:bodyPr>
          <a:lstStyle/>
          <a:p>
            <a:r>
              <a:rPr lang="en-US" altLang="zh-TW" sz="2400" i="1" dirty="0" smtClean="0"/>
              <a:t>Provided that the firms undertake product R&amp;D only, we have</a:t>
            </a:r>
            <a:r>
              <a:rPr lang="en-US" altLang="zh-TW" sz="2400" dirty="0" smtClean="0"/>
              <a:t>:</a:t>
            </a:r>
            <a:endParaRPr lang="zh-TW" altLang="en-US" sz="24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37</a:t>
            </a:fld>
            <a:endParaRPr lang="zh-TW" altLang="en-US"/>
          </a:p>
        </p:txBody>
      </p:sp>
      <p:pic>
        <p:nvPicPr>
          <p:cNvPr id="10242" name="Picture 2"/>
          <p:cNvPicPr>
            <a:picLocks noChangeAspect="1" noChangeArrowheads="1"/>
          </p:cNvPicPr>
          <p:nvPr/>
        </p:nvPicPr>
        <p:blipFill>
          <a:blip r:embed="rId2" cstate="print"/>
          <a:srcRect/>
          <a:stretch>
            <a:fillRect/>
          </a:stretch>
        </p:blipFill>
        <p:spPr bwMode="auto">
          <a:xfrm>
            <a:off x="971600" y="1340768"/>
            <a:ext cx="8064896"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562074"/>
          </a:xfrm>
        </p:spPr>
        <p:txBody>
          <a:bodyPr>
            <a:normAutofit fontScale="90000"/>
          </a:bodyPr>
          <a:lstStyle/>
          <a:p>
            <a:pPr algn="ctr"/>
            <a:r>
              <a:rPr lang="en-US" altLang="zh-TW" b="1" dirty="0" smtClean="0">
                <a:latin typeface="Times New Roman" pitchFamily="18" charset="0"/>
                <a:cs typeface="Times New Roman" pitchFamily="18" charset="0"/>
              </a:rPr>
              <a:t>Proposition 3 (Cont.)</a:t>
            </a:r>
            <a:endParaRPr lang="zh-TW" altLang="en-US" b="1"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38</a:t>
            </a:fld>
            <a:endParaRPr lang="zh-TW" altLang="en-US"/>
          </a:p>
        </p:txBody>
      </p:sp>
      <p:pic>
        <p:nvPicPr>
          <p:cNvPr id="11266" name="Picture 2"/>
          <p:cNvPicPr>
            <a:picLocks noChangeAspect="1" noChangeArrowheads="1"/>
          </p:cNvPicPr>
          <p:nvPr/>
        </p:nvPicPr>
        <p:blipFill>
          <a:blip r:embed="rId2" cstate="print"/>
          <a:srcRect/>
          <a:stretch>
            <a:fillRect/>
          </a:stretch>
        </p:blipFill>
        <p:spPr bwMode="auto">
          <a:xfrm>
            <a:off x="1115616" y="1268760"/>
            <a:ext cx="802838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16632"/>
            <a:ext cx="8100392" cy="1296144"/>
          </a:xfrm>
        </p:spPr>
        <p:txBody>
          <a:bodyPr>
            <a:normAutofit/>
          </a:bodyPr>
          <a:lstStyle/>
          <a:p>
            <a:pPr algn="ctr"/>
            <a:r>
              <a:rPr lang="en-US" altLang="zh-TW" sz="3600" b="1" dirty="0" smtClean="0">
                <a:solidFill>
                  <a:schemeClr val="tx1"/>
                </a:solidFill>
                <a:latin typeface="Times New Roman" pitchFamily="18" charset="0"/>
                <a:cs typeface="Times New Roman" pitchFamily="18" charset="0"/>
              </a:rPr>
              <a:t>Compare with the Results Derived in Lin and </a:t>
            </a:r>
            <a:r>
              <a:rPr lang="en-US" altLang="zh-TW" sz="3600" b="1" dirty="0" err="1" smtClean="0">
                <a:solidFill>
                  <a:schemeClr val="tx1"/>
                </a:solidFill>
                <a:latin typeface="Times New Roman" pitchFamily="18" charset="0"/>
                <a:cs typeface="Times New Roman" pitchFamily="18" charset="0"/>
              </a:rPr>
              <a:t>Saggi</a:t>
            </a:r>
            <a:r>
              <a:rPr lang="en-US" altLang="zh-TW" sz="3600" b="1" dirty="0" smtClean="0">
                <a:solidFill>
                  <a:schemeClr val="tx1"/>
                </a:solidFill>
                <a:latin typeface="Times New Roman" pitchFamily="18" charset="0"/>
                <a:cs typeface="Times New Roman" pitchFamily="18" charset="0"/>
              </a:rPr>
              <a:t> (2002) </a:t>
            </a:r>
            <a:endParaRPr lang="zh-TW" altLang="en-US" sz="36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1043608" y="1484784"/>
            <a:ext cx="8100392" cy="4763616"/>
          </a:xfrm>
        </p:spPr>
        <p:txBody>
          <a:bodyPr>
            <a:normAutofit lnSpcReduction="10000"/>
          </a:bodyPr>
          <a:lstStyle/>
          <a:p>
            <a:r>
              <a:rPr lang="en-US" altLang="zh-TW" dirty="0" smtClean="0">
                <a:solidFill>
                  <a:srgbClr val="C00000"/>
                </a:solidFill>
              </a:rPr>
              <a:t>Proposition 3 is sharply different from the result derived in Lin and </a:t>
            </a:r>
            <a:r>
              <a:rPr lang="en-US" altLang="zh-TW" dirty="0" err="1" smtClean="0">
                <a:solidFill>
                  <a:srgbClr val="C00000"/>
                </a:solidFill>
              </a:rPr>
              <a:t>Saggi</a:t>
            </a:r>
            <a:r>
              <a:rPr lang="en-US" altLang="zh-TW" dirty="0" smtClean="0">
                <a:solidFill>
                  <a:srgbClr val="C00000"/>
                </a:solidFill>
              </a:rPr>
              <a:t> (2002), in which product R&amp;D under Bertrand competition is always greater than that under </a:t>
            </a:r>
            <a:r>
              <a:rPr lang="en-US" altLang="zh-TW" dirty="0" err="1" smtClean="0">
                <a:solidFill>
                  <a:srgbClr val="C00000"/>
                </a:solidFill>
              </a:rPr>
              <a:t>Cournot</a:t>
            </a:r>
            <a:r>
              <a:rPr lang="en-US" altLang="zh-TW" dirty="0" smtClean="0">
                <a:solidFill>
                  <a:srgbClr val="C00000"/>
                </a:solidFill>
              </a:rPr>
              <a:t> competition.</a:t>
            </a:r>
          </a:p>
          <a:p>
            <a:r>
              <a:rPr lang="en-US" altLang="zh-TW" dirty="0" smtClean="0"/>
              <a:t>The difference arises from the facts that product R&amp;D is capable of making the products less differentiated and meanwhile spatial barriers are taken into account in this paper.</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490066"/>
          </a:xfrm>
        </p:spPr>
        <p:txBody>
          <a:bodyPr>
            <a:normAutofit fontScale="90000"/>
          </a:bodyPr>
          <a:lstStyle/>
          <a:p>
            <a:pPr algn="ctr"/>
            <a:r>
              <a:rPr lang="en-US" altLang="zh-TW" b="1" dirty="0" smtClean="0">
                <a:latin typeface="Times New Roman" pitchFamily="18" charset="0"/>
                <a:cs typeface="Times New Roman" pitchFamily="18" charset="0"/>
              </a:rPr>
              <a:t>Examples</a:t>
            </a:r>
            <a:endParaRPr lang="zh-TW" altLang="en-US" dirty="0"/>
          </a:p>
        </p:txBody>
      </p:sp>
      <p:sp>
        <p:nvSpPr>
          <p:cNvPr id="3" name="內容版面配置區 2"/>
          <p:cNvSpPr>
            <a:spLocks noGrp="1"/>
          </p:cNvSpPr>
          <p:nvPr>
            <p:ph idx="1"/>
          </p:nvPr>
        </p:nvSpPr>
        <p:spPr>
          <a:xfrm>
            <a:off x="899592" y="908720"/>
            <a:ext cx="8244408" cy="5760640"/>
          </a:xfrm>
        </p:spPr>
        <p:txBody>
          <a:bodyPr>
            <a:normAutofit fontScale="85000" lnSpcReduction="10000"/>
          </a:bodyPr>
          <a:lstStyle/>
          <a:p>
            <a:r>
              <a:rPr lang="en-US" altLang="zh-TW" dirty="0" smtClean="0"/>
              <a:t>HD DVD competed originally with </a:t>
            </a:r>
            <a:r>
              <a:rPr lang="en-US" altLang="zh-TW" dirty="0" err="1" smtClean="0"/>
              <a:t>Blu</a:t>
            </a:r>
            <a:r>
              <a:rPr lang="en-US" altLang="zh-TW" dirty="0" smtClean="0"/>
              <a:t>-ray Disc, in which both formats were designed as optical disc standards for storing high definition video and audio. In the end, the main developer of HD DVD, Toshiba, announced to stop the development of the HD DVD players in 2008, conceding the format war to </a:t>
            </a:r>
            <a:r>
              <a:rPr lang="en-US" altLang="zh-TW" dirty="0" err="1" smtClean="0"/>
              <a:t>Blu</a:t>
            </a:r>
            <a:r>
              <a:rPr lang="en-US" altLang="zh-TW" dirty="0" smtClean="0"/>
              <a:t>-ray disc. </a:t>
            </a:r>
          </a:p>
          <a:p>
            <a:r>
              <a:rPr lang="en-US" altLang="zh-TW" dirty="0" smtClean="0"/>
              <a:t>Sony’s </a:t>
            </a:r>
            <a:r>
              <a:rPr lang="en-US" altLang="zh-TW" dirty="0" err="1" smtClean="0"/>
              <a:t>Betamax</a:t>
            </a:r>
            <a:r>
              <a:rPr lang="en-US" altLang="zh-TW" dirty="0" smtClean="0"/>
              <a:t> vs. JVC’s VHS in Cassette Recorder. In the end, Sony quitted producing </a:t>
            </a:r>
            <a:r>
              <a:rPr lang="en-US" altLang="zh-TW" dirty="0" err="1" smtClean="0"/>
              <a:t>Betamax</a:t>
            </a:r>
            <a:r>
              <a:rPr lang="en-US" altLang="zh-TW" dirty="0" smtClean="0"/>
              <a:t>.</a:t>
            </a:r>
          </a:p>
          <a:p>
            <a:r>
              <a:rPr lang="en-US" altLang="zh-TW" dirty="0" smtClean="0"/>
              <a:t>By the Kantar </a:t>
            </a:r>
            <a:r>
              <a:rPr lang="en-US" altLang="zh-TW" dirty="0" err="1" smtClean="0"/>
              <a:t>Worldpanel’s</a:t>
            </a:r>
            <a:r>
              <a:rPr lang="en-US" altLang="zh-TW" dirty="0" smtClean="0"/>
              <a:t> report, 56% of European </a:t>
            </a:r>
            <a:r>
              <a:rPr lang="en-US" altLang="zh-TW" dirty="0" err="1" smtClean="0"/>
              <a:t>smartphone</a:t>
            </a:r>
            <a:r>
              <a:rPr lang="en-US" altLang="zh-TW" dirty="0" smtClean="0"/>
              <a:t> owners switched from a small sized </a:t>
            </a:r>
            <a:r>
              <a:rPr lang="en-US" altLang="zh-TW" dirty="0" err="1" smtClean="0"/>
              <a:t>smartphone</a:t>
            </a:r>
            <a:r>
              <a:rPr lang="en-US" altLang="zh-TW" dirty="0" smtClean="0"/>
              <a:t> of 4 or 4.4 inches to a larger sized in 2013, demonstrating that the large sized </a:t>
            </a:r>
            <a:r>
              <a:rPr lang="en-US" altLang="zh-TW" dirty="0" err="1" smtClean="0"/>
              <a:t>smartphone</a:t>
            </a:r>
            <a:r>
              <a:rPr lang="en-US" altLang="zh-TW" dirty="0" smtClean="0"/>
              <a:t> is a large market while the small sized is a small market.</a:t>
            </a:r>
            <a:endParaRPr lang="zh-TW" altLang="en-US" dirty="0" smtClean="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1138138"/>
          </a:xfrm>
        </p:spPr>
        <p:txBody>
          <a:bodyPr>
            <a:normAutofit/>
          </a:bodyPr>
          <a:lstStyle/>
          <a:p>
            <a:pPr algn="ctr"/>
            <a:r>
              <a:rPr lang="en-US" altLang="zh-TW" b="1" dirty="0" smtClean="0">
                <a:latin typeface="Times New Roman" pitchFamily="18" charset="0"/>
                <a:cs typeface="Times New Roman" pitchFamily="18" charset="0"/>
              </a:rPr>
              <a:t>Product and Process R&amp;D</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447800"/>
            <a:ext cx="8100392" cy="4800600"/>
          </a:xfrm>
        </p:spPr>
        <p:txBody>
          <a:bodyPr>
            <a:normAutofit/>
          </a:bodyPr>
          <a:lstStyle/>
          <a:p>
            <a:r>
              <a:rPr lang="en-US" altLang="zh-TW" dirty="0" smtClean="0"/>
              <a:t>Firm </a:t>
            </a:r>
            <a:r>
              <a:rPr lang="en-US" altLang="zh-TW" dirty="0" err="1" smtClean="0"/>
              <a:t>i’s</a:t>
            </a:r>
            <a:r>
              <a:rPr lang="en-US" altLang="zh-TW" dirty="0" smtClean="0"/>
              <a:t> process R&amp;D investment is denoted as </a:t>
            </a:r>
            <a:r>
              <a:rPr lang="el-GR" altLang="zh-TW" i="1" dirty="0" smtClean="0">
                <a:solidFill>
                  <a:srgbClr val="FF0000"/>
                </a:solidFill>
              </a:rPr>
              <a:t>ε</a:t>
            </a:r>
            <a:r>
              <a:rPr lang="en-US" altLang="zh-TW" i="1" dirty="0" err="1" smtClean="0">
                <a:solidFill>
                  <a:srgbClr val="FF0000"/>
                </a:solidFill>
              </a:rPr>
              <a:t>i</a:t>
            </a:r>
            <a:r>
              <a:rPr lang="en-US" altLang="zh-TW" dirty="0" smtClean="0"/>
              <a:t>, which can reduce firm </a:t>
            </a:r>
            <a:r>
              <a:rPr lang="en-US" altLang="zh-TW" dirty="0" err="1" smtClean="0"/>
              <a:t>i’s</a:t>
            </a:r>
            <a:r>
              <a:rPr lang="en-US" altLang="zh-TW" dirty="0" smtClean="0"/>
              <a:t> cost to (</a:t>
            </a:r>
            <a:r>
              <a:rPr lang="en-US" altLang="zh-TW" i="1" dirty="0" smtClean="0"/>
              <a:t>c − </a:t>
            </a:r>
            <a:r>
              <a:rPr lang="el-GR" altLang="zh-TW" i="1" dirty="0" smtClean="0"/>
              <a:t>ε</a:t>
            </a:r>
            <a:r>
              <a:rPr lang="en-US" altLang="zh-TW" i="1" dirty="0" err="1" smtClean="0"/>
              <a:t>i</a:t>
            </a:r>
            <a:r>
              <a:rPr lang="en-US" altLang="zh-TW" dirty="0" smtClean="0"/>
              <a:t>).</a:t>
            </a:r>
          </a:p>
          <a:p>
            <a:r>
              <a:rPr lang="en-US" altLang="zh-TW" dirty="0" smtClean="0"/>
              <a:t>The cost function of conducting process R&amp;D can be expressed as</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40</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4788024" y="2996952"/>
            <a:ext cx="1296144" cy="970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Times New Roman" pitchFamily="18" charset="0"/>
                <a:cs typeface="Times New Roman" pitchFamily="18" charset="0"/>
              </a:rPr>
              <a:t>Game Structure</a:t>
            </a:r>
            <a:endParaRPr lang="zh-TW" altLang="en-US" b="1" dirty="0"/>
          </a:p>
        </p:txBody>
      </p:sp>
      <p:sp>
        <p:nvSpPr>
          <p:cNvPr id="3" name="內容版面配置區 2"/>
          <p:cNvSpPr>
            <a:spLocks noGrp="1"/>
          </p:cNvSpPr>
          <p:nvPr>
            <p:ph idx="1"/>
          </p:nvPr>
        </p:nvSpPr>
        <p:spPr>
          <a:xfrm>
            <a:off x="1043608" y="1447800"/>
            <a:ext cx="8100392" cy="4800600"/>
          </a:xfrm>
        </p:spPr>
        <p:txBody>
          <a:bodyPr>
            <a:normAutofit/>
          </a:bodyPr>
          <a:lstStyle/>
          <a:p>
            <a:r>
              <a:rPr lang="en-US" altLang="zh-TW" sz="3600" dirty="0" smtClean="0"/>
              <a:t>Firms choose their investments of product R&amp;D </a:t>
            </a:r>
            <a:r>
              <a:rPr lang="en-US" altLang="zh-TW" sz="3600" dirty="0" smtClean="0">
                <a:solidFill>
                  <a:srgbClr val="FF0000"/>
                </a:solidFill>
              </a:rPr>
              <a:t>in stage 1</a:t>
            </a:r>
            <a:r>
              <a:rPr lang="en-US" altLang="zh-TW" sz="3600" dirty="0" smtClean="0"/>
              <a:t>, </a:t>
            </a:r>
          </a:p>
          <a:p>
            <a:r>
              <a:rPr lang="en-US" altLang="zh-TW" sz="3600" dirty="0" smtClean="0"/>
              <a:t>then they determine the optimal levels of process R&amp;D </a:t>
            </a:r>
            <a:r>
              <a:rPr lang="en-US" altLang="zh-TW" sz="3600" dirty="0" smtClean="0">
                <a:solidFill>
                  <a:srgbClr val="FF0000"/>
                </a:solidFill>
              </a:rPr>
              <a:t>in stage 2</a:t>
            </a:r>
            <a:r>
              <a:rPr lang="en-US" altLang="zh-TW" sz="3600" dirty="0" smtClean="0"/>
              <a:t>, </a:t>
            </a:r>
          </a:p>
          <a:p>
            <a:r>
              <a:rPr lang="en-US" altLang="zh-TW" sz="3600" dirty="0" smtClean="0"/>
              <a:t>and finally they compete in the commodity market </a:t>
            </a:r>
            <a:r>
              <a:rPr lang="en-US" altLang="zh-TW" sz="3600" dirty="0" smtClean="0">
                <a:solidFill>
                  <a:srgbClr val="FF0000"/>
                </a:solidFill>
              </a:rPr>
              <a:t>in stage 3</a:t>
            </a:r>
            <a:r>
              <a:rPr lang="en-US" altLang="zh-TW" sz="3600" dirty="0" smtClean="0"/>
              <a:t>.</a:t>
            </a:r>
            <a:endParaRPr lang="zh-TW" altLang="en-US" sz="36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1210146"/>
          </a:xfrm>
        </p:spPr>
        <p:txBody>
          <a:bodyPr>
            <a:normAutofit/>
          </a:bodyPr>
          <a:lstStyle/>
          <a:p>
            <a:pPr algn="ctr"/>
            <a:r>
              <a:rPr lang="en-US" altLang="zh-TW" sz="3600" b="1" dirty="0" smtClean="0">
                <a:latin typeface="Times New Roman" pitchFamily="18" charset="0"/>
                <a:cs typeface="Times New Roman" pitchFamily="18" charset="0"/>
              </a:rPr>
              <a:t>Optimal Process R&amp;D under Bertrand Competition in Stage 2</a:t>
            </a:r>
            <a:endParaRPr lang="zh-TW" altLang="en-US" sz="3600" dirty="0"/>
          </a:p>
        </p:txBody>
      </p:sp>
      <p:sp>
        <p:nvSpPr>
          <p:cNvPr id="3" name="內容版面配置區 2"/>
          <p:cNvSpPr>
            <a:spLocks noGrp="1"/>
          </p:cNvSpPr>
          <p:nvPr>
            <p:ph idx="1"/>
          </p:nvPr>
        </p:nvSpPr>
        <p:spPr>
          <a:xfrm>
            <a:off x="971600" y="1052736"/>
            <a:ext cx="8172400" cy="5195664"/>
          </a:xfrm>
        </p:spPr>
        <p:txBody>
          <a:bodyPr>
            <a:normAutofit/>
          </a:bodyPr>
          <a:lstStyle/>
          <a:p>
            <a:pPr>
              <a:buNone/>
            </a:pPr>
            <a:endParaRPr lang="en-US" altLang="zh-TW" sz="2800" dirty="0" smtClean="0"/>
          </a:p>
          <a:p>
            <a:endParaRPr lang="en-US" altLang="zh-TW" sz="2800" dirty="0" smtClean="0"/>
          </a:p>
          <a:p>
            <a:pPr>
              <a:buNone/>
            </a:pPr>
            <a:endParaRPr lang="en-US" altLang="zh-TW" sz="2800" dirty="0" smtClean="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42</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1043608" y="1700808"/>
            <a:ext cx="8100392" cy="331236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187624" y="5157192"/>
            <a:ext cx="29523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06090"/>
          </a:xfrm>
        </p:spPr>
        <p:txBody>
          <a:bodyPr>
            <a:normAutofit/>
          </a:bodyPr>
          <a:lstStyle/>
          <a:p>
            <a:pPr algn="ctr"/>
            <a:r>
              <a:rPr lang="en-US" altLang="zh-TW" sz="3600" b="1" dirty="0" smtClean="0">
                <a:latin typeface="Times New Roman" pitchFamily="18" charset="0"/>
                <a:cs typeface="Times New Roman" pitchFamily="18" charset="0"/>
              </a:rPr>
              <a:t>Comparative Statics</a:t>
            </a:r>
            <a:endParaRPr lang="zh-TW" altLang="en-US" sz="3600" dirty="0"/>
          </a:p>
        </p:txBody>
      </p:sp>
      <p:sp>
        <p:nvSpPr>
          <p:cNvPr id="3" name="內容版面配置區 2"/>
          <p:cNvSpPr>
            <a:spLocks noGrp="1"/>
          </p:cNvSpPr>
          <p:nvPr>
            <p:ph idx="1"/>
          </p:nvPr>
        </p:nvSpPr>
        <p:spPr>
          <a:xfrm>
            <a:off x="899592" y="1124744"/>
            <a:ext cx="8244408" cy="5123656"/>
          </a:xfrm>
        </p:spPr>
        <p:txBody>
          <a:bodyPr>
            <a:normAutofit/>
          </a:bodyPr>
          <a:lstStyle/>
          <a:p>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a:p>
            <a:r>
              <a:rPr lang="en-US" altLang="zh-TW" dirty="0" smtClean="0">
                <a:solidFill>
                  <a:srgbClr val="C00000"/>
                </a:solidFill>
              </a:rPr>
              <a:t>A rise in the horizontal differentiation </a:t>
            </a:r>
            <a:r>
              <a:rPr lang="en-US" altLang="zh-TW" dirty="0" smtClean="0"/>
              <a:t>between firms (</a:t>
            </a:r>
            <a:r>
              <a:rPr lang="en-US" altLang="zh-TW" dirty="0" smtClean="0">
                <a:solidFill>
                  <a:srgbClr val="0070C0"/>
                </a:solidFill>
              </a:rPr>
              <a:t>declining </a:t>
            </a:r>
            <a:r>
              <a:rPr lang="en-US" altLang="zh-TW" i="1" dirty="0" err="1" smtClean="0">
                <a:solidFill>
                  <a:srgbClr val="0070C0"/>
                </a:solidFill>
              </a:rPr>
              <a:t>xA</a:t>
            </a:r>
            <a:r>
              <a:rPr lang="en-US" altLang="zh-TW" i="1" dirty="0" smtClean="0">
                <a:solidFill>
                  <a:srgbClr val="0070C0"/>
                </a:solidFill>
              </a:rPr>
              <a:t> </a:t>
            </a:r>
            <a:r>
              <a:rPr lang="en-US" altLang="zh-TW" dirty="0" smtClean="0">
                <a:solidFill>
                  <a:srgbClr val="0070C0"/>
                </a:solidFill>
              </a:rPr>
              <a:t>and increasing </a:t>
            </a:r>
            <a:r>
              <a:rPr lang="en-US" altLang="zh-TW" i="1" dirty="0" err="1" smtClean="0">
                <a:solidFill>
                  <a:srgbClr val="0070C0"/>
                </a:solidFill>
              </a:rPr>
              <a:t>xB</a:t>
            </a:r>
            <a:r>
              <a:rPr lang="en-US" altLang="zh-TW" dirty="0" smtClean="0"/>
              <a:t>)</a:t>
            </a:r>
            <a:r>
              <a:rPr lang="en-US" altLang="zh-TW" i="1" dirty="0" smtClean="0"/>
              <a:t> </a:t>
            </a:r>
            <a:r>
              <a:rPr lang="en-US" altLang="zh-TW" dirty="0" smtClean="0"/>
              <a:t>will </a:t>
            </a:r>
            <a:r>
              <a:rPr lang="en-US" altLang="zh-TW" dirty="0" smtClean="0">
                <a:solidFill>
                  <a:srgbClr val="C00000"/>
                </a:solidFill>
              </a:rPr>
              <a:t>reduce the optimal investments of the two firms’ process R&amp;D</a:t>
            </a:r>
            <a:r>
              <a:rPr lang="en-US" altLang="zh-TW" sz="2800" dirty="0" smtClean="0"/>
              <a:t>.</a:t>
            </a:r>
            <a:endParaRPr lang="zh-TW" altLang="en-US" sz="28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43</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115616" y="1196752"/>
            <a:ext cx="7776864"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Autofit/>
          </a:bodyPr>
          <a:lstStyle/>
          <a:p>
            <a:pPr algn="ctr"/>
            <a:r>
              <a:rPr lang="en-US" altLang="zh-TW" sz="3600" b="1" dirty="0" smtClean="0">
                <a:latin typeface="Times New Roman" pitchFamily="18" charset="0"/>
                <a:cs typeface="Times New Roman" pitchFamily="18" charset="0"/>
              </a:rPr>
              <a:t>The Intuition</a:t>
            </a:r>
            <a:endParaRPr lang="zh-TW" altLang="en-US" sz="3600" dirty="0"/>
          </a:p>
        </p:txBody>
      </p:sp>
      <p:sp>
        <p:nvSpPr>
          <p:cNvPr id="3" name="內容版面配置區 2"/>
          <p:cNvSpPr>
            <a:spLocks noGrp="1"/>
          </p:cNvSpPr>
          <p:nvPr>
            <p:ph idx="1"/>
          </p:nvPr>
        </p:nvSpPr>
        <p:spPr>
          <a:xfrm>
            <a:off x="1043608" y="1052736"/>
            <a:ext cx="8100392" cy="5195664"/>
          </a:xfrm>
        </p:spPr>
        <p:txBody>
          <a:bodyPr>
            <a:normAutofit/>
          </a:bodyPr>
          <a:lstStyle/>
          <a:p>
            <a:r>
              <a:rPr lang="en-US" altLang="zh-TW" dirty="0" smtClean="0">
                <a:solidFill>
                  <a:srgbClr val="C00000"/>
                </a:solidFill>
              </a:rPr>
              <a:t>A rise in the horizontal differentiation mitigates the competition in the market. </a:t>
            </a:r>
          </a:p>
          <a:p>
            <a:r>
              <a:rPr lang="en-US" altLang="zh-TW" dirty="0" smtClean="0"/>
              <a:t>The two firms will raise prices to increase their profits, leading to the decrease in the two firms’ outputs.</a:t>
            </a:r>
          </a:p>
          <a:p>
            <a:r>
              <a:rPr lang="en-US" altLang="zh-TW" dirty="0" smtClean="0">
                <a:solidFill>
                  <a:srgbClr val="0070C0"/>
                </a:solidFill>
              </a:rPr>
              <a:t>It follows that the benefit of increasing process R&amp;D declines.</a:t>
            </a:r>
          </a:p>
          <a:p>
            <a:r>
              <a:rPr lang="en-US" altLang="zh-TW" dirty="0" smtClean="0"/>
              <a:t>As a result, the firms will reduce the investments of their process R&amp;D.</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44</a:t>
            </a:fld>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smtClean="0">
                <a:latin typeface="Times New Roman" pitchFamily="18" charset="0"/>
                <a:cs typeface="Times New Roman" pitchFamily="18" charset="0"/>
              </a:rPr>
              <a:t>Proposition 4</a:t>
            </a:r>
            <a:endParaRPr lang="zh-TW" altLang="en-US" sz="4000" b="1" dirty="0">
              <a:latin typeface="Times New Roman" pitchFamily="18" charset="0"/>
              <a:cs typeface="Times New Roman" pitchFamily="18" charset="0"/>
            </a:endParaRPr>
          </a:p>
        </p:txBody>
      </p:sp>
      <p:sp>
        <p:nvSpPr>
          <p:cNvPr id="3" name="內容版面配置區 2"/>
          <p:cNvSpPr>
            <a:spLocks noGrp="1"/>
          </p:cNvSpPr>
          <p:nvPr>
            <p:ph idx="1"/>
          </p:nvPr>
        </p:nvSpPr>
        <p:spPr>
          <a:xfrm>
            <a:off x="1115616" y="1447800"/>
            <a:ext cx="8028384" cy="4800600"/>
          </a:xfrm>
        </p:spPr>
        <p:txBody>
          <a:bodyPr>
            <a:normAutofit/>
          </a:bodyPr>
          <a:lstStyle/>
          <a:p>
            <a:r>
              <a:rPr lang="en-US" altLang="zh-TW" sz="4000" i="1" dirty="0" smtClean="0"/>
              <a:t>A rise in the horizontal differentiation will make the two firms reduce their optimal investments of process R&amp;D under Bertrand competition.</a:t>
            </a:r>
            <a:endParaRPr lang="zh-TW" altLang="en-US" sz="40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920880" cy="1143000"/>
          </a:xfrm>
        </p:spPr>
        <p:txBody>
          <a:bodyPr>
            <a:normAutofit fontScale="90000"/>
          </a:bodyPr>
          <a:lstStyle/>
          <a:p>
            <a:pPr algn="ctr"/>
            <a:r>
              <a:rPr lang="en-US" altLang="zh-TW" sz="4400" b="1" dirty="0" smtClean="0">
                <a:solidFill>
                  <a:schemeClr val="tx1"/>
                </a:solidFill>
                <a:latin typeface="Times New Roman" pitchFamily="18" charset="0"/>
                <a:cs typeface="Times New Roman" pitchFamily="18" charset="0"/>
              </a:rPr>
              <a:t>Compare with the Results Derived in Lin and </a:t>
            </a:r>
            <a:r>
              <a:rPr lang="en-US" altLang="zh-TW" sz="4400" b="1" dirty="0" err="1" smtClean="0">
                <a:solidFill>
                  <a:schemeClr val="tx1"/>
                </a:solidFill>
                <a:latin typeface="Times New Roman" pitchFamily="18" charset="0"/>
                <a:cs typeface="Times New Roman" pitchFamily="18" charset="0"/>
              </a:rPr>
              <a:t>Saggi</a:t>
            </a:r>
            <a:r>
              <a:rPr lang="en-US" altLang="zh-TW" sz="4400" b="1" dirty="0" smtClean="0">
                <a:solidFill>
                  <a:schemeClr val="tx1"/>
                </a:solidFill>
                <a:latin typeface="Times New Roman" pitchFamily="18" charset="0"/>
                <a:cs typeface="Times New Roman" pitchFamily="18" charset="0"/>
              </a:rPr>
              <a:t> (2002) </a:t>
            </a:r>
            <a:endParaRPr lang="zh-TW" altLang="en-US" dirty="0"/>
          </a:p>
        </p:txBody>
      </p:sp>
      <p:sp>
        <p:nvSpPr>
          <p:cNvPr id="3" name="內容版面配置區 2"/>
          <p:cNvSpPr>
            <a:spLocks noGrp="1"/>
          </p:cNvSpPr>
          <p:nvPr>
            <p:ph idx="1"/>
          </p:nvPr>
        </p:nvSpPr>
        <p:spPr>
          <a:xfrm>
            <a:off x="1043608" y="1556792"/>
            <a:ext cx="8100392" cy="4691608"/>
          </a:xfrm>
        </p:spPr>
        <p:txBody>
          <a:bodyPr>
            <a:normAutofit/>
          </a:bodyPr>
          <a:lstStyle/>
          <a:p>
            <a:r>
              <a:rPr lang="en-US" altLang="zh-TW" dirty="0" smtClean="0">
                <a:solidFill>
                  <a:srgbClr val="FF0000"/>
                </a:solidFill>
              </a:rPr>
              <a:t>Proposition 4 is significantly different from the result in Lin and </a:t>
            </a:r>
            <a:r>
              <a:rPr lang="en-US" altLang="zh-TW" dirty="0" err="1" smtClean="0">
                <a:solidFill>
                  <a:srgbClr val="FF0000"/>
                </a:solidFill>
              </a:rPr>
              <a:t>Saggi</a:t>
            </a:r>
            <a:r>
              <a:rPr lang="en-US" altLang="zh-TW" dirty="0" smtClean="0">
                <a:solidFill>
                  <a:srgbClr val="FF0000"/>
                </a:solidFill>
              </a:rPr>
              <a:t> (2002), in which equilibrium process R&amp;D investment strictly increases with the extent of horizontal differentiation.</a:t>
            </a:r>
          </a:p>
          <a:p>
            <a:r>
              <a:rPr lang="en-US" altLang="zh-TW" dirty="0" smtClean="0"/>
              <a:t>The difference occurs because a rise in horizontal differentiation will make both firms’ demand curves shift outward and then increase outputs in Lin and </a:t>
            </a:r>
            <a:r>
              <a:rPr lang="en-US" altLang="zh-TW" dirty="0" err="1" smtClean="0"/>
              <a:t>Saggi</a:t>
            </a:r>
            <a:r>
              <a:rPr lang="en-US" altLang="zh-TW" dirty="0" smtClean="0"/>
              <a:t> (2002).</a:t>
            </a: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850106"/>
          </a:xfrm>
        </p:spPr>
        <p:txBody>
          <a:bodyPr>
            <a:normAutofit/>
          </a:bodyPr>
          <a:lstStyle/>
          <a:p>
            <a:pPr algn="ctr"/>
            <a:r>
              <a:rPr lang="en-US" altLang="zh-TW" sz="3600" b="1" dirty="0" smtClean="0">
                <a:latin typeface="Times New Roman" pitchFamily="18" charset="0"/>
                <a:cs typeface="Times New Roman" pitchFamily="18" charset="0"/>
              </a:rPr>
              <a:t>Optimal Characteristics in Stage 1</a:t>
            </a:r>
            <a:endParaRPr lang="zh-TW" altLang="en-US" sz="3600" dirty="0"/>
          </a:p>
        </p:txBody>
      </p:sp>
      <p:sp>
        <p:nvSpPr>
          <p:cNvPr id="3" name="內容版面配置區 2"/>
          <p:cNvSpPr>
            <a:spLocks noGrp="1"/>
          </p:cNvSpPr>
          <p:nvPr>
            <p:ph idx="1"/>
          </p:nvPr>
        </p:nvSpPr>
        <p:spPr>
          <a:xfrm>
            <a:off x="755576" y="1124744"/>
            <a:ext cx="8178112" cy="5123656"/>
          </a:xfrm>
        </p:spPr>
        <p:txBody>
          <a:bodyPr/>
          <a:lstStyle/>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47</a:t>
            </a:fld>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1043608" y="1196752"/>
            <a:ext cx="8100392" cy="388843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63688" y="5229200"/>
            <a:ext cx="7380312" cy="100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778098"/>
          </a:xfrm>
        </p:spPr>
        <p:txBody>
          <a:bodyPr>
            <a:noAutofit/>
          </a:bodyPr>
          <a:lstStyle/>
          <a:p>
            <a:pPr algn="ctr"/>
            <a:r>
              <a:rPr lang="en-US" altLang="zh-TW" sz="3600" b="1" dirty="0" smtClean="0">
                <a:latin typeface="Times New Roman" pitchFamily="18" charset="0"/>
                <a:cs typeface="Times New Roman" pitchFamily="18" charset="0"/>
              </a:rPr>
              <a:t>Optimal Characteristics (Cont.)</a:t>
            </a:r>
            <a:endParaRPr lang="zh-TW" altLang="en-US" sz="3600" i="1" dirty="0"/>
          </a:p>
        </p:txBody>
      </p:sp>
      <p:sp>
        <p:nvSpPr>
          <p:cNvPr id="3" name="內容版面配置區 2"/>
          <p:cNvSpPr>
            <a:spLocks noGrp="1"/>
          </p:cNvSpPr>
          <p:nvPr>
            <p:ph idx="1"/>
          </p:nvPr>
        </p:nvSpPr>
        <p:spPr>
          <a:xfrm>
            <a:off x="971600" y="1124744"/>
            <a:ext cx="8172400" cy="5123656"/>
          </a:xfrm>
        </p:spPr>
        <p:txBody>
          <a:bodyPr>
            <a:normAutofit/>
          </a:bodyPr>
          <a:lstStyle/>
          <a:p>
            <a:r>
              <a:rPr lang="en-US" altLang="zh-TW" dirty="0" smtClean="0">
                <a:solidFill>
                  <a:srgbClr val="FF0000"/>
                </a:solidFill>
              </a:rPr>
              <a:t>The first term </a:t>
            </a:r>
            <a:r>
              <a:rPr lang="en-US" altLang="zh-TW" dirty="0" smtClean="0"/>
              <a:t>on the right-hand side of (18) can be referred to as </a:t>
            </a:r>
            <a:r>
              <a:rPr lang="en-US" altLang="zh-TW" dirty="0" smtClean="0">
                <a:solidFill>
                  <a:srgbClr val="FF0000"/>
                </a:solidFill>
              </a:rPr>
              <a:t>the strategic effect</a:t>
            </a:r>
            <a:r>
              <a:rPr lang="en-US" altLang="zh-TW" dirty="0" smtClean="0"/>
              <a:t>, while </a:t>
            </a:r>
            <a:r>
              <a:rPr lang="en-US" altLang="zh-TW" dirty="0" smtClean="0">
                <a:solidFill>
                  <a:srgbClr val="FF0000"/>
                </a:solidFill>
              </a:rPr>
              <a:t>the second term </a:t>
            </a:r>
            <a:r>
              <a:rPr lang="en-US" altLang="zh-TW" smtClean="0"/>
              <a:t>is the </a:t>
            </a:r>
            <a:r>
              <a:rPr lang="en-US" altLang="zh-TW" smtClean="0">
                <a:solidFill>
                  <a:srgbClr val="FF0000"/>
                </a:solidFill>
              </a:rPr>
              <a:t>direct </a:t>
            </a:r>
            <a:r>
              <a:rPr lang="en-US" altLang="zh-TW" dirty="0" smtClean="0">
                <a:solidFill>
                  <a:srgbClr val="FF0000"/>
                </a:solidFill>
              </a:rPr>
              <a:t>effect</a:t>
            </a:r>
            <a:r>
              <a:rPr lang="en-US" altLang="zh-TW" dirty="0" smtClean="0"/>
              <a:t>.</a:t>
            </a:r>
          </a:p>
          <a:p>
            <a:r>
              <a:rPr lang="en-US" altLang="zh-TW" dirty="0" smtClean="0"/>
              <a:t>We find from (18) that the optimal firms’ characteristics under Bertrand competition will locate at the opposite endpoints of the line segment, respectively, if the cost parameter α is sufficiently small, while they will locate within the line segment otherwise.</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1066130"/>
          </a:xfrm>
        </p:spPr>
        <p:txBody>
          <a:bodyPr>
            <a:normAutofit fontScale="90000"/>
          </a:bodyPr>
          <a:lstStyle/>
          <a:p>
            <a:pPr algn="ctr"/>
            <a:r>
              <a:rPr lang="en-US" altLang="zh-TW" sz="3600" b="1" dirty="0" smtClean="0">
                <a:latin typeface="Times New Roman" pitchFamily="18" charset="0"/>
                <a:cs typeface="Times New Roman" pitchFamily="18" charset="0"/>
              </a:rPr>
              <a:t>Optimal Process R&amp;D under </a:t>
            </a:r>
            <a:r>
              <a:rPr lang="en-US" altLang="zh-TW" sz="3600" b="1" dirty="0" err="1" smtClean="0">
                <a:latin typeface="Times New Roman" pitchFamily="18" charset="0"/>
                <a:cs typeface="Times New Roman" pitchFamily="18" charset="0"/>
              </a:rPr>
              <a:t>Cournot</a:t>
            </a:r>
            <a:r>
              <a:rPr lang="en-US" altLang="zh-TW" sz="3600" b="1" dirty="0" smtClean="0">
                <a:latin typeface="Times New Roman" pitchFamily="18" charset="0"/>
                <a:cs typeface="Times New Roman" pitchFamily="18" charset="0"/>
              </a:rPr>
              <a:t> Competition in Stage 2</a:t>
            </a:r>
            <a:endParaRPr lang="zh-TW" altLang="en-US" sz="3600" dirty="0"/>
          </a:p>
        </p:txBody>
      </p:sp>
      <p:sp>
        <p:nvSpPr>
          <p:cNvPr id="3" name="內容版面配置區 2"/>
          <p:cNvSpPr>
            <a:spLocks noGrp="1"/>
          </p:cNvSpPr>
          <p:nvPr>
            <p:ph idx="1"/>
          </p:nvPr>
        </p:nvSpPr>
        <p:spPr>
          <a:xfrm>
            <a:off x="971600" y="1484784"/>
            <a:ext cx="8064896" cy="4763616"/>
          </a:xfrm>
        </p:spPr>
        <p:txBody>
          <a:bodyPr>
            <a:normAutofit/>
          </a:bodyPr>
          <a:lstStyle/>
          <a:p>
            <a:r>
              <a:rPr lang="en-US" altLang="zh-TW" sz="2800" dirty="0" smtClean="0">
                <a:solidFill>
                  <a:srgbClr val="FF0000"/>
                </a:solidFill>
              </a:rPr>
              <a:t>In stage 2</a:t>
            </a:r>
            <a:r>
              <a:rPr lang="en-US" altLang="zh-TW" sz="2800" dirty="0" smtClean="0"/>
              <a:t>, the optimal process R&amp;D under </a:t>
            </a:r>
            <a:r>
              <a:rPr lang="en-US" altLang="zh-TW" sz="2800" dirty="0" err="1" smtClean="0"/>
              <a:t>Cournot</a:t>
            </a:r>
            <a:r>
              <a:rPr lang="en-US" altLang="zh-TW" sz="2800" dirty="0" smtClean="0"/>
              <a:t> competition can be derived as follows:</a:t>
            </a:r>
            <a:endParaRPr lang="zh-TW" altLang="en-US" sz="28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49</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1043608" y="2780927"/>
            <a:ext cx="7992888" cy="331236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351912" y="5517232"/>
            <a:ext cx="792088" cy="523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06090"/>
          </a:xfrm>
        </p:spPr>
        <p:txBody>
          <a:bodyPr>
            <a:normAutofit fontScale="90000"/>
          </a:bodyPr>
          <a:lstStyle/>
          <a:p>
            <a:pPr algn="ctr"/>
            <a:r>
              <a:rPr lang="en-US" altLang="zh-TW" b="1" dirty="0" smtClean="0">
                <a:solidFill>
                  <a:schemeClr val="tx1"/>
                </a:solidFill>
                <a:latin typeface="Times New Roman" pitchFamily="18" charset="0"/>
                <a:cs typeface="Times New Roman" pitchFamily="18" charset="0"/>
              </a:rPr>
              <a:t>Demand Asymmetry</a:t>
            </a:r>
            <a:endParaRPr lang="zh-TW" altLang="en-US"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827584" y="1052736"/>
            <a:ext cx="8316416" cy="5544616"/>
          </a:xfrm>
        </p:spPr>
        <p:txBody>
          <a:bodyPr>
            <a:normAutofit fontScale="92500" lnSpcReduction="10000"/>
          </a:bodyPr>
          <a:lstStyle/>
          <a:p>
            <a:r>
              <a:rPr lang="en-US" altLang="zh-TW" dirty="0" smtClean="0">
                <a:solidFill>
                  <a:srgbClr val="C00000"/>
                </a:solidFill>
              </a:rPr>
              <a:t>It can be frequently observed in the real world that the demands for the differentiated products are asymmetric</a:t>
            </a:r>
            <a:r>
              <a:rPr lang="en-US" altLang="zh-TW" dirty="0" smtClean="0"/>
              <a:t>. For instance:</a:t>
            </a:r>
          </a:p>
          <a:p>
            <a:r>
              <a:rPr lang="en-US" altLang="zh-TW" dirty="0" smtClean="0"/>
              <a:t>Coke had a 25.9 percent share of the soft drink worldwide while Pepsi had just 11.5 percent in 2011;</a:t>
            </a:r>
          </a:p>
          <a:p>
            <a:r>
              <a:rPr lang="en-US" altLang="zh-TW" dirty="0" smtClean="0"/>
              <a:t> Google’s Android mobile operating system captured a 78 percent  share of all smart phone users globally, while Apple’s </a:t>
            </a:r>
            <a:r>
              <a:rPr lang="en-US" altLang="zh-TW" dirty="0" err="1" smtClean="0"/>
              <a:t>iOS</a:t>
            </a:r>
            <a:r>
              <a:rPr lang="en-US" altLang="zh-TW" dirty="0" smtClean="0"/>
              <a:t> owned only 18 percent in the fourth quarter of </a:t>
            </a:r>
            <a:r>
              <a:rPr lang="en-US" altLang="zh-TW" dirty="0" smtClean="0"/>
              <a:t>2013;</a:t>
            </a:r>
            <a:endParaRPr lang="en-US" altLang="zh-TW" dirty="0" smtClean="0"/>
          </a:p>
          <a:p>
            <a:r>
              <a:rPr lang="en-US" altLang="zh-TW" dirty="0" smtClean="0"/>
              <a:t>The large sized </a:t>
            </a:r>
            <a:r>
              <a:rPr lang="en-US" altLang="zh-TW" dirty="0" err="1" smtClean="0"/>
              <a:t>smartphone</a:t>
            </a:r>
            <a:r>
              <a:rPr lang="en-US" altLang="zh-TW" dirty="0" smtClean="0"/>
              <a:t> vs. the small sized </a:t>
            </a:r>
            <a:r>
              <a:rPr lang="en-US" altLang="zh-TW" dirty="0" err="1" smtClean="0"/>
              <a:t>smartphone</a:t>
            </a:r>
            <a:r>
              <a:rPr lang="en-US" altLang="zh-TW" dirty="0" smtClean="0"/>
              <a:t>.</a:t>
            </a: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890080" cy="994122"/>
          </a:xfrm>
        </p:spPr>
        <p:txBody>
          <a:bodyPr>
            <a:normAutofit/>
          </a:bodyPr>
          <a:lstStyle/>
          <a:p>
            <a:pPr algn="ctr"/>
            <a:r>
              <a:rPr lang="en-US" altLang="zh-TW" sz="3600" b="1" dirty="0" smtClean="0">
                <a:latin typeface="Times New Roman" pitchFamily="18" charset="0"/>
                <a:cs typeface="Times New Roman" pitchFamily="18" charset="0"/>
              </a:rPr>
              <a:t>Comparative Statics</a:t>
            </a:r>
            <a:endParaRPr lang="zh-TW" altLang="en-US" sz="3600" dirty="0"/>
          </a:p>
        </p:txBody>
      </p:sp>
      <p:sp>
        <p:nvSpPr>
          <p:cNvPr id="3" name="內容版面配置區 2"/>
          <p:cNvSpPr>
            <a:spLocks noGrp="1"/>
          </p:cNvSpPr>
          <p:nvPr>
            <p:ph idx="1"/>
          </p:nvPr>
        </p:nvSpPr>
        <p:spPr>
          <a:xfrm>
            <a:off x="827584" y="1124744"/>
            <a:ext cx="8316416" cy="5123656"/>
          </a:xfrm>
        </p:spPr>
        <p:txBody>
          <a:bodyPr>
            <a:normAutofit/>
          </a:bodyPr>
          <a:lstStyle/>
          <a:p>
            <a:pPr>
              <a:buNone/>
            </a:pPr>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50</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1043608" y="1844824"/>
            <a:ext cx="792088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116632"/>
            <a:ext cx="7498080" cy="792088"/>
          </a:xfrm>
        </p:spPr>
        <p:txBody>
          <a:bodyPr>
            <a:normAutofit/>
          </a:bodyPr>
          <a:lstStyle/>
          <a:p>
            <a:pPr algn="ctr"/>
            <a:r>
              <a:rPr lang="en-US" altLang="zh-TW" sz="3600" b="1" dirty="0" smtClean="0">
                <a:latin typeface="Times New Roman" pitchFamily="18" charset="0"/>
                <a:cs typeface="Times New Roman" pitchFamily="18" charset="0"/>
              </a:rPr>
              <a:t>The Intuition</a:t>
            </a:r>
            <a:endParaRPr lang="zh-TW" altLang="en-US" sz="3600" dirty="0"/>
          </a:p>
        </p:txBody>
      </p:sp>
      <p:sp>
        <p:nvSpPr>
          <p:cNvPr id="3" name="內容版面配置區 2"/>
          <p:cNvSpPr>
            <a:spLocks noGrp="1"/>
          </p:cNvSpPr>
          <p:nvPr>
            <p:ph idx="1"/>
          </p:nvPr>
        </p:nvSpPr>
        <p:spPr>
          <a:xfrm>
            <a:off x="971600" y="980728"/>
            <a:ext cx="8172400" cy="5400600"/>
          </a:xfrm>
        </p:spPr>
        <p:txBody>
          <a:bodyPr>
            <a:noAutofit/>
          </a:bodyPr>
          <a:lstStyle/>
          <a:p>
            <a:r>
              <a:rPr lang="en-US" altLang="zh-TW" sz="2800" dirty="0" smtClean="0">
                <a:solidFill>
                  <a:srgbClr val="C00000"/>
                </a:solidFill>
              </a:rPr>
              <a:t>Declining </a:t>
            </a:r>
            <a:r>
              <a:rPr lang="en-US" altLang="zh-TW" sz="2800" i="1" dirty="0" err="1" smtClean="0">
                <a:solidFill>
                  <a:srgbClr val="C00000"/>
                </a:solidFill>
              </a:rPr>
              <a:t>xA</a:t>
            </a:r>
            <a:r>
              <a:rPr lang="en-US" altLang="zh-TW" sz="2800" dirty="0" smtClean="0">
                <a:solidFill>
                  <a:srgbClr val="C00000"/>
                </a:solidFill>
              </a:rPr>
              <a:t> will increase (decrease) firm A’s output in the large (small) market while has opposite effect to firm B via reducing (enlarging) firm A’s transportation cost to the large (small) market.</a:t>
            </a:r>
          </a:p>
          <a:p>
            <a:r>
              <a:rPr lang="en-US" altLang="zh-TW" sz="2800" dirty="0" smtClean="0"/>
              <a:t>The rise in the output of the large market is greater than the decline in the small market, the net output of firm A will increase. Thus, firm A’s process R&amp;D investment rises.</a:t>
            </a:r>
          </a:p>
          <a:p>
            <a:r>
              <a:rPr lang="en-US" altLang="zh-TW" sz="2800" dirty="0" smtClean="0"/>
              <a:t>Contrarily, firm B’s process R&amp;D investment declines.</a:t>
            </a:r>
          </a:p>
          <a:p>
            <a:r>
              <a:rPr lang="en-US" altLang="zh-TW" sz="2800" dirty="0" smtClean="0">
                <a:solidFill>
                  <a:srgbClr val="C00000"/>
                </a:solidFill>
              </a:rPr>
              <a:t>However, the former outweighs the latter so that the aggregate process R&amp;D investment enhances.</a:t>
            </a:r>
            <a:endParaRPr lang="zh-TW" altLang="en-US" sz="2800" dirty="0">
              <a:solidFill>
                <a:srgbClr val="C00000"/>
              </a:solidFill>
            </a:endParaRP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78098"/>
          </a:xfrm>
        </p:spPr>
        <p:txBody>
          <a:bodyPr/>
          <a:lstStyle/>
          <a:p>
            <a:pPr algn="ctr"/>
            <a:r>
              <a:rPr lang="en-US" altLang="zh-TW" b="1" dirty="0" smtClean="0">
                <a:latin typeface="Times New Roman" pitchFamily="18" charset="0"/>
                <a:cs typeface="Times New Roman" pitchFamily="18" charset="0"/>
              </a:rPr>
              <a:t>Proposition 5</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196752"/>
            <a:ext cx="8100392" cy="5256584"/>
          </a:xfrm>
        </p:spPr>
        <p:txBody>
          <a:bodyPr>
            <a:normAutofit fontScale="92500"/>
          </a:bodyPr>
          <a:lstStyle/>
          <a:p>
            <a:r>
              <a:rPr lang="en-US" altLang="zh-TW" i="1" dirty="0" smtClean="0"/>
              <a:t>A rise in the horizontal differentiation will increase firm A’s optimal process R&amp;D investment while decrease that of firm B under </a:t>
            </a:r>
            <a:r>
              <a:rPr lang="en-US" altLang="zh-TW" i="1" dirty="0" err="1" smtClean="0"/>
              <a:t>Cournot</a:t>
            </a:r>
            <a:r>
              <a:rPr lang="en-US" altLang="zh-TW" i="1" dirty="0" smtClean="0"/>
              <a:t> competition, when the markets are asymmetric. Moreover, the aggregate process R&amp;D investment enhances (reduces), when the rise in the horizontal differentiation is caused by declining </a:t>
            </a:r>
            <a:r>
              <a:rPr lang="en-US" altLang="zh-TW" i="1" dirty="0" err="1" smtClean="0"/>
              <a:t>xA</a:t>
            </a:r>
            <a:r>
              <a:rPr lang="en-US" altLang="zh-TW" i="1" dirty="0" smtClean="0"/>
              <a:t> (increasing </a:t>
            </a:r>
            <a:r>
              <a:rPr lang="en-US" altLang="zh-TW" i="1" dirty="0" err="1" smtClean="0"/>
              <a:t>xB</a:t>
            </a:r>
            <a:r>
              <a:rPr lang="en-US" altLang="zh-TW" i="1" dirty="0" smtClean="0"/>
              <a:t>). However, it </a:t>
            </a:r>
            <a:r>
              <a:rPr lang="en-US" altLang="zh-TW" i="1" dirty="0" smtClean="0"/>
              <a:t>generates </a:t>
            </a:r>
            <a:r>
              <a:rPr lang="en-US" altLang="zh-TW" i="1" dirty="0" smtClean="0"/>
              <a:t>no effect to each firm’s as well as the aggregate optimal process R&amp;D investment, when the markets are symmetric.</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8172400" cy="994122"/>
          </a:xfrm>
        </p:spPr>
        <p:txBody>
          <a:bodyPr>
            <a:normAutofit fontScale="90000"/>
          </a:bodyPr>
          <a:lstStyle/>
          <a:p>
            <a:pPr algn="ctr"/>
            <a:r>
              <a:rPr lang="en-US" altLang="zh-TW" b="1" dirty="0" smtClean="0">
                <a:latin typeface="Times New Roman" pitchFamily="18" charset="0"/>
                <a:cs typeface="Times New Roman" pitchFamily="18" charset="0"/>
              </a:rPr>
              <a:t>The Case Where </a:t>
            </a:r>
            <a:r>
              <a:rPr lang="en-US" altLang="zh-TW" b="1" i="1" dirty="0" smtClean="0">
                <a:latin typeface="Times New Roman" pitchFamily="18" charset="0"/>
                <a:cs typeface="Times New Roman" pitchFamily="18" charset="0"/>
              </a:rPr>
              <a:t>n </a:t>
            </a:r>
            <a:r>
              <a:rPr lang="en-US" altLang="zh-TW" b="1" dirty="0" smtClean="0">
                <a:latin typeface="Times New Roman" pitchFamily="18" charset="0"/>
                <a:cs typeface="Times New Roman" pitchFamily="18" charset="0"/>
              </a:rPr>
              <a:t>= 1</a:t>
            </a:r>
            <a:r>
              <a:rPr lang="en-US" altLang="zh-TW" b="1" i="1" dirty="0" smtClean="0">
                <a:latin typeface="Times New Roman" pitchFamily="18" charset="0"/>
                <a:cs typeface="Times New Roman" pitchFamily="18" charset="0"/>
              </a:rPr>
              <a:t> and </a:t>
            </a:r>
            <a:r>
              <a:rPr lang="el-GR" altLang="zh-TW" b="1" dirty="0" smtClean="0"/>
              <a:t>α</a:t>
            </a:r>
            <a:r>
              <a:rPr lang="en-US" altLang="zh-TW" b="1" i="1" dirty="0" smtClean="0">
                <a:latin typeface="Times New Roman" pitchFamily="18" charset="0"/>
                <a:cs typeface="Times New Roman" pitchFamily="18" charset="0"/>
              </a:rPr>
              <a:t> Is Sufficiently Small</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971600" y="1447800"/>
            <a:ext cx="8280920" cy="4800600"/>
          </a:xfrm>
        </p:spPr>
        <p:txBody>
          <a:bodyPr>
            <a:normAutofit fontScale="92500" lnSpcReduction="10000"/>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sz="2800" dirty="0" smtClean="0"/>
          </a:p>
          <a:p>
            <a:r>
              <a:rPr lang="en-US" altLang="zh-TW" sz="2800" dirty="0" smtClean="0"/>
              <a:t>The two firms’ optimal aggregate process R&amp;D investments under Bertrand competition are greater than those under </a:t>
            </a:r>
            <a:r>
              <a:rPr lang="en-US" altLang="zh-TW" sz="2800" dirty="0" err="1" smtClean="0"/>
              <a:t>Cournot</a:t>
            </a:r>
            <a:r>
              <a:rPr lang="en-US" altLang="zh-TW" sz="2800" dirty="0" smtClean="0"/>
              <a:t> competition if                              while the reverse occurs if </a:t>
            </a:r>
            <a:endParaRPr lang="zh-TW" altLang="en-US" sz="28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53</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043609" y="1628800"/>
            <a:ext cx="7848872" cy="266429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228184" y="5013176"/>
            <a:ext cx="2228850" cy="5905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004048" y="5517232"/>
            <a:ext cx="1327757" cy="504056"/>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6372200" y="5517232"/>
            <a:ext cx="515491" cy="502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188640"/>
            <a:ext cx="7746064" cy="648072"/>
          </a:xfrm>
        </p:spPr>
        <p:txBody>
          <a:bodyPr>
            <a:normAutofit/>
          </a:bodyPr>
          <a:lstStyle/>
          <a:p>
            <a:pPr algn="ctr"/>
            <a:r>
              <a:rPr lang="en-US" altLang="zh-TW" sz="3600" b="1" dirty="0" smtClean="0">
                <a:latin typeface="Times New Roman" pitchFamily="18" charset="0"/>
                <a:cs typeface="Times New Roman" pitchFamily="18" charset="0"/>
              </a:rPr>
              <a:t>The Intuition</a:t>
            </a:r>
            <a:endParaRPr lang="zh-TW" altLang="en-US" sz="3600" b="1" dirty="0">
              <a:latin typeface="Times New Roman" pitchFamily="18" charset="0"/>
              <a:cs typeface="Times New Roman" pitchFamily="18" charset="0"/>
            </a:endParaRPr>
          </a:p>
        </p:txBody>
      </p:sp>
      <p:sp>
        <p:nvSpPr>
          <p:cNvPr id="3" name="內容版面配置區 2"/>
          <p:cNvSpPr>
            <a:spLocks noGrp="1"/>
          </p:cNvSpPr>
          <p:nvPr>
            <p:ph idx="1"/>
          </p:nvPr>
        </p:nvSpPr>
        <p:spPr>
          <a:xfrm>
            <a:off x="971600" y="1052736"/>
            <a:ext cx="8172400" cy="5195664"/>
          </a:xfrm>
        </p:spPr>
        <p:txBody>
          <a:bodyPr>
            <a:normAutofit fontScale="92500" lnSpcReduction="10000"/>
          </a:bodyPr>
          <a:lstStyle/>
          <a:p>
            <a:r>
              <a:rPr lang="en-US" altLang="zh-TW" sz="2800" dirty="0" smtClean="0"/>
              <a:t>The higher the transport rate is, the larger will be the equilibrium delivered price.</a:t>
            </a:r>
          </a:p>
          <a:p>
            <a:r>
              <a:rPr lang="en-US" altLang="zh-TW" sz="2800" dirty="0" smtClean="0"/>
              <a:t>The equilibrium delivered prices under Bertrand competition will be lower (higher) than those under </a:t>
            </a:r>
            <a:r>
              <a:rPr lang="en-US" altLang="zh-TW" sz="2800" dirty="0" err="1" smtClean="0"/>
              <a:t>Cournot</a:t>
            </a:r>
            <a:r>
              <a:rPr lang="en-US" altLang="zh-TW" sz="2800" dirty="0" smtClean="0"/>
              <a:t> competition such that the aggregate outputs and the returns from process R&amp;D under Bertrand competition will be greater (smaller) than those under </a:t>
            </a:r>
            <a:r>
              <a:rPr lang="en-US" altLang="zh-TW" sz="2800" dirty="0" err="1" smtClean="0"/>
              <a:t>Cournot</a:t>
            </a:r>
            <a:r>
              <a:rPr lang="en-US" altLang="zh-TW" sz="2800" dirty="0" smtClean="0"/>
              <a:t> competition, when the transport rate is lower (higher) than t∗.</a:t>
            </a:r>
          </a:p>
          <a:p>
            <a:r>
              <a:rPr lang="en-US" altLang="zh-TW" sz="2800" dirty="0" smtClean="0"/>
              <a:t>As a result, the optimal aggregate process R&amp;D investments under Bertrand competition will be greater (less) than those under </a:t>
            </a:r>
            <a:r>
              <a:rPr lang="en-US" altLang="zh-TW" sz="2800" dirty="0" err="1" smtClean="0"/>
              <a:t>Cournot</a:t>
            </a:r>
            <a:r>
              <a:rPr lang="en-US" altLang="zh-TW" sz="2800" dirty="0" smtClean="0"/>
              <a:t> competition, when t &lt; (&gt;) t∗.</a:t>
            </a:r>
            <a:endParaRPr lang="zh-TW" altLang="en-US" sz="28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54</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06090"/>
          </a:xfrm>
        </p:spPr>
        <p:txBody>
          <a:bodyPr>
            <a:normAutofit/>
          </a:bodyPr>
          <a:lstStyle/>
          <a:p>
            <a:pPr algn="ctr"/>
            <a:r>
              <a:rPr lang="en-US" altLang="zh-TW" sz="3600" b="1" dirty="0" smtClean="0">
                <a:solidFill>
                  <a:schemeClr val="tx1"/>
                </a:solidFill>
                <a:latin typeface="Times New Roman" pitchFamily="18" charset="0"/>
                <a:cs typeface="Times New Roman" pitchFamily="18" charset="0"/>
              </a:rPr>
              <a:t>Proposition 6</a:t>
            </a:r>
            <a:endParaRPr lang="zh-TW" altLang="en-US" sz="36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1043608" y="1196752"/>
            <a:ext cx="8100392" cy="5051648"/>
          </a:xfrm>
        </p:spPr>
        <p:txBody>
          <a:bodyPr>
            <a:normAutofit/>
          </a:bodyPr>
          <a:lstStyle/>
          <a:p>
            <a:r>
              <a:rPr lang="en-US" altLang="zh-TW" sz="2800" i="1" dirty="0" smtClean="0"/>
              <a:t>Suppose that the markets are symmetric and the cost parameter of product R&amp;D is sufficiently small such that the two firms’ optimal product characteristics separate at the endpoints of the line segment, respectively, regardless of the competition mode. The two firms’ optimal aggregate process R&amp;D investments under Bertrand competition are greater than those under </a:t>
            </a:r>
            <a:r>
              <a:rPr lang="en-US" altLang="zh-TW" sz="2800" i="1" dirty="0" err="1" smtClean="0"/>
              <a:t>Cournot</a:t>
            </a:r>
            <a:r>
              <a:rPr lang="en-US" altLang="zh-TW" sz="2800" i="1" dirty="0" smtClean="0"/>
              <a:t> competition if </a:t>
            </a:r>
            <a:endParaRPr lang="zh-TW" altLang="en-US" sz="28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55</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1691680" y="4941168"/>
            <a:ext cx="648072" cy="61566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411760" y="4797152"/>
            <a:ext cx="6732240"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8172400" cy="850106"/>
          </a:xfrm>
        </p:spPr>
        <p:txBody>
          <a:bodyPr>
            <a:normAutofit fontScale="90000"/>
          </a:bodyPr>
          <a:lstStyle/>
          <a:p>
            <a:pPr algn="ctr"/>
            <a:r>
              <a:rPr lang="en-US" altLang="zh-TW" sz="3200" b="1" dirty="0" smtClean="0">
                <a:latin typeface="Times New Roman" pitchFamily="18" charset="0"/>
                <a:cs typeface="Times New Roman" pitchFamily="18" charset="0"/>
              </a:rPr>
              <a:t>Optimal Aggregate Process R&amp;D When </a:t>
            </a:r>
            <a:r>
              <a:rPr lang="en-US" altLang="zh-TW" sz="3200" b="1" i="1" dirty="0" smtClean="0">
                <a:latin typeface="Times New Roman" pitchFamily="18" charset="0"/>
                <a:cs typeface="Times New Roman" pitchFamily="18" charset="0"/>
              </a:rPr>
              <a:t>n </a:t>
            </a:r>
            <a:r>
              <a:rPr lang="en-US" altLang="zh-TW" sz="3200" b="1" dirty="0" smtClean="0">
                <a:latin typeface="Times New Roman" pitchFamily="18" charset="0"/>
                <a:cs typeface="Times New Roman" pitchFamily="18" charset="0"/>
              </a:rPr>
              <a:t>Is Large and </a:t>
            </a:r>
            <a:r>
              <a:rPr lang="el-GR" altLang="zh-TW" sz="3200" b="1" dirty="0" smtClean="0"/>
              <a:t>α</a:t>
            </a:r>
            <a:r>
              <a:rPr lang="en-US" altLang="zh-TW" sz="3200" b="1" i="1" dirty="0" smtClean="0">
                <a:latin typeface="Times New Roman" pitchFamily="18" charset="0"/>
                <a:cs typeface="Times New Roman" pitchFamily="18" charset="0"/>
              </a:rPr>
              <a:t> </a:t>
            </a:r>
            <a:r>
              <a:rPr lang="en-US" altLang="zh-TW" sz="3200" b="1" dirty="0" smtClean="0">
                <a:latin typeface="Times New Roman" pitchFamily="18" charset="0"/>
                <a:cs typeface="Times New Roman" pitchFamily="18" charset="0"/>
              </a:rPr>
              <a:t>Is Small under Bertrand Competition</a:t>
            </a:r>
            <a:endParaRPr lang="zh-TW" altLang="en-US" sz="3200" dirty="0">
              <a:latin typeface="Times New Roman" pitchFamily="18" charset="0"/>
              <a:cs typeface="Times New Roman" pitchFamily="18" charset="0"/>
            </a:endParaRPr>
          </a:p>
        </p:txBody>
      </p:sp>
      <p:sp>
        <p:nvSpPr>
          <p:cNvPr id="3" name="內容版面配置區 2"/>
          <p:cNvSpPr>
            <a:spLocks noGrp="1"/>
          </p:cNvSpPr>
          <p:nvPr>
            <p:ph idx="1"/>
          </p:nvPr>
        </p:nvSpPr>
        <p:spPr/>
        <p:txBody>
          <a:bodyPr>
            <a:normAutofit fontScale="92500"/>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sz="2600" dirty="0" smtClean="0"/>
              <a:t>By manipulating, we derive from (22) that </a:t>
            </a:r>
          </a:p>
          <a:p>
            <a:pPr>
              <a:buNone/>
            </a:pPr>
            <a:r>
              <a:rPr lang="en-US" altLang="zh-TW" sz="2600" dirty="0" smtClean="0"/>
              <a:t>                                                           </a:t>
            </a:r>
          </a:p>
          <a:p>
            <a:r>
              <a:rPr lang="en-US" altLang="zh-TW" sz="2600" dirty="0" smtClean="0"/>
              <a:t> Thus, the two firms’ optimal aggregate process   R&amp;D investments under Bertrand competition are less than those under </a:t>
            </a:r>
            <a:r>
              <a:rPr lang="en-US" altLang="zh-TW" sz="2600" dirty="0" err="1" smtClean="0"/>
              <a:t>Cournot</a:t>
            </a:r>
            <a:r>
              <a:rPr lang="en-US" altLang="zh-TW" sz="2600" dirty="0" smtClean="0"/>
              <a:t> competition if n &gt; n∗∗ .</a:t>
            </a:r>
            <a:endParaRPr lang="zh-TW" altLang="en-US" sz="26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56</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1115616" y="1268760"/>
            <a:ext cx="8028384" cy="273630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475656" y="4581128"/>
            <a:ext cx="4104456" cy="451792"/>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580112" y="4581128"/>
            <a:ext cx="3203848"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188640"/>
            <a:ext cx="7498080" cy="720080"/>
          </a:xfrm>
        </p:spPr>
        <p:txBody>
          <a:bodyPr>
            <a:normAutofit/>
          </a:bodyPr>
          <a:lstStyle/>
          <a:p>
            <a:pPr algn="ctr"/>
            <a:r>
              <a:rPr lang="en-US" altLang="zh-TW" sz="3600" b="1" dirty="0" smtClean="0">
                <a:latin typeface="Times New Roman" pitchFamily="18" charset="0"/>
                <a:cs typeface="Times New Roman" pitchFamily="18" charset="0"/>
              </a:rPr>
              <a:t>The Intuition</a:t>
            </a:r>
            <a:endParaRPr lang="zh-TW" altLang="en-US" sz="3600" dirty="0"/>
          </a:p>
        </p:txBody>
      </p:sp>
      <p:sp>
        <p:nvSpPr>
          <p:cNvPr id="3" name="內容版面配置區 2"/>
          <p:cNvSpPr>
            <a:spLocks noGrp="1"/>
          </p:cNvSpPr>
          <p:nvPr>
            <p:ph idx="1"/>
          </p:nvPr>
        </p:nvSpPr>
        <p:spPr>
          <a:xfrm>
            <a:off x="1043608" y="1052736"/>
            <a:ext cx="8100392" cy="5195664"/>
          </a:xfrm>
        </p:spPr>
        <p:txBody>
          <a:bodyPr>
            <a:normAutofit fontScale="92500" lnSpcReduction="20000"/>
          </a:bodyPr>
          <a:lstStyle/>
          <a:p>
            <a:r>
              <a:rPr lang="en-US" altLang="zh-TW" dirty="0" smtClean="0">
                <a:solidFill>
                  <a:srgbClr val="C00000"/>
                </a:solidFill>
              </a:rPr>
              <a:t>When market 1 is sufficiently large, the two firms’ characteristics will agglomerate at market 1 under </a:t>
            </a:r>
            <a:r>
              <a:rPr lang="en-US" altLang="zh-TW" dirty="0" err="1" smtClean="0">
                <a:solidFill>
                  <a:srgbClr val="C00000"/>
                </a:solidFill>
              </a:rPr>
              <a:t>Cournot</a:t>
            </a:r>
            <a:r>
              <a:rPr lang="en-US" altLang="zh-TW" dirty="0" smtClean="0">
                <a:solidFill>
                  <a:srgbClr val="C00000"/>
                </a:solidFill>
              </a:rPr>
              <a:t> competition, while they separate at the opposite endpoints of the line segment, respectively, under Bertrand competition.</a:t>
            </a:r>
          </a:p>
          <a:p>
            <a:r>
              <a:rPr lang="en-US" altLang="zh-TW" dirty="0" smtClean="0"/>
              <a:t>The competition in the large market becomes more severe under </a:t>
            </a:r>
            <a:r>
              <a:rPr lang="en-US" altLang="zh-TW" dirty="0" err="1" smtClean="0"/>
              <a:t>Cournot</a:t>
            </a:r>
            <a:r>
              <a:rPr lang="en-US" altLang="zh-TW" dirty="0" smtClean="0"/>
              <a:t> competition than under Bertrand competition.</a:t>
            </a:r>
          </a:p>
          <a:p>
            <a:r>
              <a:rPr lang="en-US" altLang="zh-TW" dirty="0" smtClean="0">
                <a:solidFill>
                  <a:srgbClr val="C00000"/>
                </a:solidFill>
              </a:rPr>
              <a:t>This will result in a larger aggregate output and higher returns from process R&amp;D under </a:t>
            </a:r>
            <a:r>
              <a:rPr lang="en-US" altLang="zh-TW" dirty="0" err="1" smtClean="0">
                <a:solidFill>
                  <a:srgbClr val="C00000"/>
                </a:solidFill>
              </a:rPr>
              <a:t>Cournot</a:t>
            </a:r>
            <a:r>
              <a:rPr lang="en-US" altLang="zh-TW" dirty="0" smtClean="0">
                <a:solidFill>
                  <a:srgbClr val="C00000"/>
                </a:solidFill>
              </a:rPr>
              <a:t> than under Bertrand competition, if the market is sufficiently large, say, n &gt; n∗∗ </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57</a:t>
            </a:fld>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06090"/>
          </a:xfrm>
        </p:spPr>
        <p:txBody>
          <a:bodyPr>
            <a:normAutofit/>
          </a:bodyPr>
          <a:lstStyle/>
          <a:p>
            <a:pPr algn="ctr"/>
            <a:r>
              <a:rPr lang="en-US" altLang="zh-TW" sz="3200" b="1" dirty="0" smtClean="0">
                <a:latin typeface="Times New Roman" pitchFamily="18" charset="0"/>
                <a:cs typeface="Times New Roman" pitchFamily="18" charset="0"/>
              </a:rPr>
              <a:t>The Intuition (Cont.)</a:t>
            </a:r>
            <a:endParaRPr lang="zh-TW" altLang="en-US" sz="3200" dirty="0"/>
          </a:p>
        </p:txBody>
      </p:sp>
      <p:sp>
        <p:nvSpPr>
          <p:cNvPr id="3" name="內容版面配置區 2"/>
          <p:cNvSpPr>
            <a:spLocks noGrp="1"/>
          </p:cNvSpPr>
          <p:nvPr>
            <p:ph idx="1"/>
          </p:nvPr>
        </p:nvSpPr>
        <p:spPr>
          <a:xfrm>
            <a:off x="1043608" y="1196752"/>
            <a:ext cx="8100392" cy="5051648"/>
          </a:xfrm>
        </p:spPr>
        <p:txBody>
          <a:bodyPr>
            <a:normAutofit/>
          </a:bodyPr>
          <a:lstStyle/>
          <a:p>
            <a:r>
              <a:rPr lang="en-US" altLang="zh-TW" dirty="0" smtClean="0"/>
              <a:t>Next, </a:t>
            </a:r>
            <a:r>
              <a:rPr lang="en-US" altLang="zh-TW" dirty="0" smtClean="0">
                <a:solidFill>
                  <a:srgbClr val="C00000"/>
                </a:solidFill>
              </a:rPr>
              <a:t>provided that n &lt; n∗∗ such that Z &gt; 0, we can calculate that when the transport rate is low, the two firms’ optimal aggregate process R&amp;D investments under Bertrand competition are greater than those under </a:t>
            </a:r>
            <a:r>
              <a:rPr lang="en-US" altLang="zh-TW" dirty="0" err="1" smtClean="0">
                <a:solidFill>
                  <a:srgbClr val="C00000"/>
                </a:solidFill>
              </a:rPr>
              <a:t>Cournot</a:t>
            </a:r>
            <a:r>
              <a:rPr lang="en-US" altLang="zh-TW" dirty="0" smtClean="0">
                <a:solidFill>
                  <a:srgbClr val="C00000"/>
                </a:solidFill>
              </a:rPr>
              <a:t> competition</a:t>
            </a:r>
            <a:r>
              <a:rPr lang="en-US" altLang="zh-TW" dirty="0" smtClean="0"/>
              <a:t>, while the reverse occurs otherwise.</a:t>
            </a:r>
          </a:p>
          <a:p>
            <a:r>
              <a:rPr lang="en-US" altLang="zh-TW" dirty="0" smtClean="0"/>
              <a:t>The same intuition in Proposition 6 carries over to this result.</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58</a:t>
            </a:fld>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rmAutofit fontScale="90000"/>
          </a:bodyPr>
          <a:lstStyle/>
          <a:p>
            <a:pPr algn="ctr"/>
            <a:r>
              <a:rPr lang="en-US" altLang="zh-TW" sz="4000" b="1" dirty="0" smtClean="0">
                <a:solidFill>
                  <a:schemeClr val="tx1"/>
                </a:solidFill>
                <a:latin typeface="Times New Roman" pitchFamily="18" charset="0"/>
                <a:cs typeface="Times New Roman" pitchFamily="18" charset="0"/>
              </a:rPr>
              <a:t>Proposition 7</a:t>
            </a:r>
            <a:endParaRPr lang="zh-TW" altLang="en-US" sz="40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a:xfrm>
            <a:off x="971600" y="1124744"/>
            <a:ext cx="8172400" cy="5123656"/>
          </a:xfrm>
        </p:spPr>
        <p:txBody>
          <a:bodyPr>
            <a:normAutofit/>
          </a:bodyPr>
          <a:lstStyle/>
          <a:p>
            <a:r>
              <a:rPr lang="en-US" altLang="zh-TW" sz="2400" i="1" dirty="0" smtClean="0"/>
              <a:t>Suppose that market 1 is sufficiently large and the cost parameter of product R&amp;D is sufficiently small such that</a:t>
            </a:r>
            <a:endParaRPr lang="zh-TW" altLang="en-US" sz="24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59</a:t>
            </a:fld>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1835696" y="2132856"/>
            <a:ext cx="3714750" cy="4381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043608" y="2780928"/>
            <a:ext cx="8100392" cy="3933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562074"/>
          </a:xfrm>
        </p:spPr>
        <p:txBody>
          <a:bodyPr>
            <a:normAutofit fontScale="90000"/>
          </a:bodyPr>
          <a:lstStyle/>
          <a:p>
            <a:pPr algn="ctr"/>
            <a:r>
              <a:rPr lang="en-US" altLang="zh-TW" b="1" dirty="0" smtClean="0">
                <a:latin typeface="Times New Roman" pitchFamily="18" charset="0"/>
                <a:cs typeface="Times New Roman" pitchFamily="18" charset="0"/>
              </a:rPr>
              <a:t>The Barbell Model</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899592" y="908720"/>
            <a:ext cx="8244408" cy="5616624"/>
          </a:xfrm>
        </p:spPr>
        <p:txBody>
          <a:bodyPr>
            <a:noAutofit/>
          </a:bodyPr>
          <a:lstStyle/>
          <a:p>
            <a:r>
              <a:rPr lang="en-US" altLang="zh-TW" sz="2600" dirty="0" smtClean="0"/>
              <a:t>Only two asymmetric markets located at the opposite endpoints of the characteristic line, respectively.</a:t>
            </a:r>
          </a:p>
          <a:p>
            <a:r>
              <a:rPr lang="en-US" altLang="zh-TW" sz="2600" dirty="0" smtClean="0"/>
              <a:t>Each point along the characteristic line represents a distinct characteristic of the horizontally differentiated product.</a:t>
            </a:r>
          </a:p>
          <a:p>
            <a:r>
              <a:rPr lang="en-US" altLang="zh-TW" sz="2600" dirty="0" smtClean="0"/>
              <a:t>Consumers incur disutility when they buy a non-preferred product deviated from their ideal product.</a:t>
            </a:r>
          </a:p>
          <a:p>
            <a:r>
              <a:rPr lang="en-US" altLang="zh-TW" sz="2600" dirty="0" smtClean="0"/>
              <a:t>This disutility can be measured as the transportation cost between the non-preferred and the ideal products.</a:t>
            </a:r>
          </a:p>
          <a:p>
            <a:r>
              <a:rPr lang="en-US" altLang="zh-TW" sz="2600" dirty="0" smtClean="0"/>
              <a:t>We can use the barbell model to describe the asymmetric demands for the differentiated products, and meanwhile the product R&amp;D can be of either enlarging or shrinking the extent of </a:t>
            </a:r>
            <a:r>
              <a:rPr lang="en-US" altLang="zh-TW" sz="2600" dirty="0" smtClean="0"/>
              <a:t>horizontal product </a:t>
            </a:r>
            <a:r>
              <a:rPr lang="en-US" altLang="zh-TW" sz="2600" dirty="0" smtClean="0"/>
              <a:t>differentiation.</a:t>
            </a:r>
            <a:endParaRPr lang="zh-TW" altLang="en-US" sz="2600"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78098"/>
          </a:xfrm>
        </p:spPr>
        <p:txBody>
          <a:bodyPr/>
          <a:lstStyle/>
          <a:p>
            <a:pPr algn="ctr"/>
            <a:r>
              <a:rPr lang="en-US" altLang="zh-TW" b="1" dirty="0" smtClean="0">
                <a:latin typeface="Times New Roman" pitchFamily="18" charset="0"/>
                <a:cs typeface="Times New Roman" pitchFamily="18" charset="0"/>
              </a:rPr>
              <a:t>Concluding Remarks</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268760"/>
            <a:ext cx="8100392" cy="4979640"/>
          </a:xfrm>
        </p:spPr>
        <p:txBody>
          <a:bodyPr>
            <a:normAutofit/>
          </a:bodyPr>
          <a:lstStyle/>
          <a:p>
            <a:r>
              <a:rPr lang="en-US" altLang="zh-TW" dirty="0" smtClean="0"/>
              <a:t>This paper </a:t>
            </a:r>
            <a:r>
              <a:rPr lang="en-US" altLang="zh-TW" dirty="0" smtClean="0">
                <a:solidFill>
                  <a:srgbClr val="C00000"/>
                </a:solidFill>
              </a:rPr>
              <a:t>has indicated that Lin and </a:t>
            </a:r>
            <a:r>
              <a:rPr lang="en-US" altLang="zh-TW" dirty="0" err="1" smtClean="0">
                <a:solidFill>
                  <a:srgbClr val="C00000"/>
                </a:solidFill>
              </a:rPr>
              <a:t>Saggi</a:t>
            </a:r>
            <a:r>
              <a:rPr lang="en-US" altLang="zh-TW" dirty="0" smtClean="0">
                <a:solidFill>
                  <a:srgbClr val="C00000"/>
                </a:solidFill>
              </a:rPr>
              <a:t> (2002) miss analyzing the possibility that product R&amp;D investment can shrink the extent of horizontal product differentiation, and adopts the barbell model with asymmetric demands </a:t>
            </a:r>
            <a:r>
              <a:rPr lang="en-US" altLang="zh-TW" dirty="0" smtClean="0"/>
              <a:t>a la Liang et al. (2006) to examine the optimal product and process R&amp;D investment under Bertrand and </a:t>
            </a:r>
            <a:r>
              <a:rPr lang="en-US" altLang="zh-TW" dirty="0" err="1" smtClean="0"/>
              <a:t>Cournot</a:t>
            </a:r>
            <a:r>
              <a:rPr lang="en-US" altLang="zh-TW" dirty="0" smtClean="0"/>
              <a:t> competition.</a:t>
            </a:r>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60</a:t>
            </a:fld>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rmAutofit fontScale="90000"/>
          </a:bodyPr>
          <a:lstStyle/>
          <a:p>
            <a:pPr algn="ctr"/>
            <a:r>
              <a:rPr lang="en-US" altLang="zh-TW" b="1" dirty="0" smtClean="0">
                <a:latin typeface="Times New Roman" pitchFamily="18" charset="0"/>
                <a:cs typeface="Times New Roman" pitchFamily="18" charset="0"/>
              </a:rPr>
              <a:t>Main Results</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971600" y="980728"/>
            <a:ext cx="8172400" cy="5267672"/>
          </a:xfrm>
        </p:spPr>
        <p:txBody>
          <a:bodyPr>
            <a:normAutofit fontScale="92500" lnSpcReduction="10000"/>
          </a:bodyPr>
          <a:lstStyle/>
          <a:p>
            <a:r>
              <a:rPr lang="en-US" altLang="zh-TW" dirty="0" smtClean="0">
                <a:solidFill>
                  <a:srgbClr val="C00000"/>
                </a:solidFill>
              </a:rPr>
              <a:t>Suppose that the markets are asymmetric and the cost parameter of product R&amp;D is small. When market 1 is sufficiently large, the aggregate product R&amp;D investments under </a:t>
            </a:r>
            <a:r>
              <a:rPr lang="en-US" altLang="zh-TW" dirty="0" err="1" smtClean="0">
                <a:solidFill>
                  <a:srgbClr val="C00000"/>
                </a:solidFill>
              </a:rPr>
              <a:t>Cournot</a:t>
            </a:r>
            <a:r>
              <a:rPr lang="en-US" altLang="zh-TW" dirty="0" smtClean="0">
                <a:solidFill>
                  <a:srgbClr val="C00000"/>
                </a:solidFill>
              </a:rPr>
              <a:t> competition are greater than those under Bertrand competition.</a:t>
            </a:r>
          </a:p>
          <a:p>
            <a:r>
              <a:rPr lang="en-US" altLang="zh-TW" dirty="0" smtClean="0"/>
              <a:t> Suppose that the markets are symmetric and the cost parameter of product R&amp;D is large. The aggregate product R&amp;D investments in </a:t>
            </a:r>
            <a:r>
              <a:rPr lang="en-US" altLang="zh-TW" dirty="0" err="1" smtClean="0"/>
              <a:t>Cournot</a:t>
            </a:r>
            <a:r>
              <a:rPr lang="en-US" altLang="zh-TW" dirty="0" smtClean="0"/>
              <a:t> competition are greater than those in Bertrand competition when the transport rate is high, while the reverse occurs otherwise.</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778098"/>
          </a:xfrm>
        </p:spPr>
        <p:txBody>
          <a:bodyPr/>
          <a:lstStyle/>
          <a:p>
            <a:pPr algn="ctr"/>
            <a:r>
              <a:rPr lang="en-US" altLang="zh-TW" b="1" dirty="0" smtClean="0">
                <a:latin typeface="Times New Roman" pitchFamily="18" charset="0"/>
                <a:cs typeface="Times New Roman" pitchFamily="18" charset="0"/>
              </a:rPr>
              <a:t>Main Results (Cont.)</a:t>
            </a:r>
            <a:endParaRPr lang="zh-TW" altLang="en-US" dirty="0"/>
          </a:p>
        </p:txBody>
      </p:sp>
      <p:sp>
        <p:nvSpPr>
          <p:cNvPr id="3" name="內容版面配置區 2"/>
          <p:cNvSpPr>
            <a:spLocks noGrp="1"/>
          </p:cNvSpPr>
          <p:nvPr>
            <p:ph idx="1"/>
          </p:nvPr>
        </p:nvSpPr>
        <p:spPr>
          <a:xfrm>
            <a:off x="1043608" y="1124744"/>
            <a:ext cx="8100392" cy="5123656"/>
          </a:xfrm>
        </p:spPr>
        <p:txBody>
          <a:bodyPr>
            <a:normAutofit lnSpcReduction="10000"/>
          </a:bodyPr>
          <a:lstStyle/>
          <a:p>
            <a:r>
              <a:rPr lang="en-US" altLang="zh-TW" dirty="0" smtClean="0">
                <a:solidFill>
                  <a:srgbClr val="C00000"/>
                </a:solidFill>
              </a:rPr>
              <a:t>A rise in horizontal differentiation will lead the two firms to the reduction of their optimal process R&amp;D investments under Bertrand competition.</a:t>
            </a:r>
          </a:p>
          <a:p>
            <a:r>
              <a:rPr lang="en-US" altLang="zh-TW" dirty="0" smtClean="0"/>
              <a:t>Provided that market 1 is not very large  and the cost parameter of product R&amp;D is small, the two firms’ optimal aggregate process R&amp;D investments under Bertrand competition are greater than those under </a:t>
            </a:r>
            <a:r>
              <a:rPr lang="en-US" altLang="zh-TW" dirty="0" err="1" smtClean="0"/>
              <a:t>Cournot</a:t>
            </a:r>
            <a:r>
              <a:rPr lang="en-US" altLang="zh-TW" dirty="0" smtClean="0"/>
              <a:t> competition if the transport rate is small, while the reverse occurs otherwise.</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62</a:t>
            </a:fld>
            <a:endParaRPr lang="zh-TW"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algn="ctr">
              <a:buNone/>
            </a:pPr>
            <a:r>
              <a:rPr lang="en-US" altLang="zh-TW" sz="4800" dirty="0" smtClean="0"/>
              <a:t>Thank you</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solidFill>
                  <a:schemeClr val="tx1"/>
                </a:solidFill>
                <a:latin typeface="Times New Roman" pitchFamily="18" charset="0"/>
                <a:cs typeface="Times New Roman" pitchFamily="18" charset="0"/>
              </a:rPr>
              <a:t>The Purpose</a:t>
            </a:r>
            <a:endParaRPr lang="zh-TW" altLang="en-US" b="1" dirty="0">
              <a:solidFill>
                <a:schemeClr val="tx1"/>
              </a:solidFill>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t>To construct a generalized model with market asymmetry by using the barbell model to examine the equilibrium product and process R&amp;D, and to compare with the results derived in Lin and </a:t>
            </a:r>
            <a:r>
              <a:rPr lang="en-US" altLang="zh-TW" dirty="0" err="1" smtClean="0"/>
              <a:t>Saggi</a:t>
            </a:r>
            <a:r>
              <a:rPr lang="en-US" altLang="zh-TW" dirty="0" smtClean="0"/>
              <a:t> (2002).</a:t>
            </a:r>
            <a:endParaRPr lang="zh-TW" altLang="en-US" dirty="0" smtClean="0">
              <a:solidFill>
                <a:srgbClr val="C00000"/>
              </a:solidFill>
            </a:endParaRPr>
          </a:p>
          <a:p>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b="1" dirty="0" smtClean="0">
                <a:latin typeface="Times New Roman" pitchFamily="18" charset="0"/>
                <a:cs typeface="Times New Roman" pitchFamily="18" charset="0"/>
              </a:rPr>
              <a:t>Part of the Results Derived in Lin and </a:t>
            </a:r>
            <a:r>
              <a:rPr lang="en-US" altLang="zh-TW" b="1" dirty="0" err="1" smtClean="0">
                <a:latin typeface="Times New Roman" pitchFamily="18" charset="0"/>
                <a:cs typeface="Times New Roman" pitchFamily="18" charset="0"/>
              </a:rPr>
              <a:t>Saggi</a:t>
            </a:r>
            <a:r>
              <a:rPr lang="en-US" altLang="zh-TW" b="1" dirty="0" smtClean="0">
                <a:latin typeface="Times New Roman" pitchFamily="18" charset="0"/>
                <a:cs typeface="Times New Roman" pitchFamily="18" charset="0"/>
              </a:rPr>
              <a:t> (2002)</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1043608" y="1447800"/>
            <a:ext cx="8100392" cy="4800600"/>
          </a:xfrm>
        </p:spPr>
        <p:txBody>
          <a:bodyPr>
            <a:normAutofit fontScale="92500" lnSpcReduction="10000"/>
          </a:bodyPr>
          <a:lstStyle/>
          <a:p>
            <a:r>
              <a:rPr lang="en-US" altLang="zh-TW" dirty="0" smtClean="0"/>
              <a:t>Bertrand firms invest more in product R&amp;D, while </a:t>
            </a:r>
            <a:r>
              <a:rPr lang="en-US" altLang="zh-TW" dirty="0" err="1" smtClean="0"/>
              <a:t>Cournot</a:t>
            </a:r>
            <a:r>
              <a:rPr lang="en-US" altLang="zh-TW" dirty="0" smtClean="0"/>
              <a:t> firms conduct more in process R&amp;D.</a:t>
            </a:r>
          </a:p>
          <a:p>
            <a:r>
              <a:rPr lang="en-US" altLang="zh-TW" dirty="0" smtClean="0">
                <a:solidFill>
                  <a:srgbClr val="C00000"/>
                </a:solidFill>
              </a:rPr>
              <a:t>Equilibrium process R&amp;D investment under Bertrand competition strictly increases with the extent of product differentiation</a:t>
            </a:r>
            <a:r>
              <a:rPr lang="en-US" altLang="zh-TW" dirty="0" smtClean="0">
                <a:solidFill>
                  <a:srgbClr val="FF0000"/>
                </a:solidFill>
              </a:rPr>
              <a:t>.</a:t>
            </a:r>
          </a:p>
          <a:p>
            <a:r>
              <a:rPr lang="en-US" altLang="zh-TW" dirty="0" smtClean="0"/>
              <a:t>Equilibrium process R&amp;D </a:t>
            </a:r>
            <a:r>
              <a:rPr lang="en-US" altLang="zh-TW" dirty="0" smtClean="0">
                <a:solidFill>
                  <a:srgbClr val="C00000"/>
                </a:solidFill>
              </a:rPr>
              <a:t>investment </a:t>
            </a:r>
            <a:r>
              <a:rPr lang="en-US" altLang="zh-TW" dirty="0" smtClean="0"/>
              <a:t>under </a:t>
            </a:r>
            <a:r>
              <a:rPr lang="en-US" altLang="zh-TW" dirty="0" err="1" smtClean="0"/>
              <a:t>Cournot</a:t>
            </a:r>
            <a:r>
              <a:rPr lang="en-US" altLang="zh-TW" dirty="0" smtClean="0"/>
              <a:t> competition increases </a:t>
            </a:r>
            <a:r>
              <a:rPr lang="en-US" altLang="zh-TW" dirty="0" smtClean="0"/>
              <a:t>with the extent of product differentiation when the products are sufficiently differentiated (</a:t>
            </a:r>
            <a:r>
              <a:rPr lang="en-US" altLang="zh-TW" i="1" dirty="0" smtClean="0"/>
              <a:t>s</a:t>
            </a:r>
            <a:r>
              <a:rPr lang="en-US" altLang="zh-TW" dirty="0" smtClean="0"/>
              <a:t> &lt; 2/3</a:t>
            </a:r>
            <a:r>
              <a:rPr lang="en-US" altLang="zh-TW" dirty="0" smtClean="0"/>
              <a:t>), </a:t>
            </a:r>
            <a:r>
              <a:rPr lang="en-US" altLang="zh-TW" dirty="0" smtClean="0"/>
              <a:t>while decreases otherwise.</a:t>
            </a: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rmAutofit fontScale="90000"/>
          </a:bodyPr>
          <a:lstStyle/>
          <a:p>
            <a:pPr algn="ctr"/>
            <a:r>
              <a:rPr lang="en-US" altLang="zh-TW" b="1" dirty="0" smtClean="0"/>
              <a:t>Other Related Literature</a:t>
            </a:r>
            <a:endParaRPr lang="zh-TW" altLang="en-US" b="1" dirty="0"/>
          </a:p>
        </p:txBody>
      </p:sp>
      <p:sp>
        <p:nvSpPr>
          <p:cNvPr id="3" name="內容版面配置區 2"/>
          <p:cNvSpPr>
            <a:spLocks noGrp="1"/>
          </p:cNvSpPr>
          <p:nvPr>
            <p:ph idx="1"/>
          </p:nvPr>
        </p:nvSpPr>
        <p:spPr>
          <a:xfrm>
            <a:off x="1043608" y="980728"/>
            <a:ext cx="8100392" cy="5400600"/>
          </a:xfrm>
        </p:spPr>
        <p:txBody>
          <a:bodyPr>
            <a:normAutofit fontScale="92500" lnSpcReduction="20000"/>
          </a:bodyPr>
          <a:lstStyle/>
          <a:p>
            <a:r>
              <a:rPr lang="en-US" altLang="zh-TW" dirty="0" smtClean="0"/>
              <a:t>Bester and Petrakis (1993): </a:t>
            </a:r>
            <a:r>
              <a:rPr lang="en-US" altLang="zh-TW" dirty="0" err="1" smtClean="0"/>
              <a:t>Cournot</a:t>
            </a:r>
            <a:r>
              <a:rPr lang="en-US" altLang="zh-TW" dirty="0" smtClean="0"/>
              <a:t> competition provides a stronger incentive to innovate process R&amp;D than Bertrand competition if the degree of substitutability is low, while the reverse occurs otherwise;</a:t>
            </a:r>
          </a:p>
          <a:p>
            <a:r>
              <a:rPr lang="en-US" altLang="zh-TW" dirty="0" err="1" smtClean="0"/>
              <a:t>Qiu</a:t>
            </a:r>
            <a:r>
              <a:rPr lang="en-US" altLang="zh-TW" dirty="0" smtClean="0"/>
              <a:t> (1997) : took into account the externality of process R&amp;D;</a:t>
            </a:r>
          </a:p>
          <a:p>
            <a:r>
              <a:rPr lang="en-US" altLang="zh-TW" dirty="0" smtClean="0"/>
              <a:t>Chen and Sappington (2010) examined the effect of vertical integration on the process R&amp;D of the upstream firm;</a:t>
            </a:r>
          </a:p>
          <a:p>
            <a:r>
              <a:rPr lang="en-US" altLang="zh-TW" dirty="0" err="1" smtClean="0"/>
              <a:t>Rosenkranz</a:t>
            </a:r>
            <a:r>
              <a:rPr lang="en-US" altLang="zh-TW" dirty="0" smtClean="0"/>
              <a:t> (2003) analyzed simultaneous product and process innovation if demand is characterized by preference for product variety;</a:t>
            </a:r>
          </a:p>
          <a:p>
            <a:pPr>
              <a:buNone/>
            </a:pPr>
            <a:endParaRPr lang="zh-TW" altLang="en-US" dirty="0"/>
          </a:p>
        </p:txBody>
      </p:sp>
      <p:sp>
        <p:nvSpPr>
          <p:cNvPr id="4" name="投影片編號版面配置區 3"/>
          <p:cNvSpPr>
            <a:spLocks noGrp="1"/>
          </p:cNvSpPr>
          <p:nvPr>
            <p:ph type="sldNum" sz="quarter" idx="12"/>
          </p:nvPr>
        </p:nvSpPr>
        <p:spPr/>
        <p:txBody>
          <a:bodyPr/>
          <a:lstStyle/>
          <a:p>
            <a:fld id="{F90E0019-28F6-46FE-8FA6-1851AA2D3010}"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2634</TotalTime>
  <Words>3176</Words>
  <Application>Microsoft Office PowerPoint</Application>
  <PresentationFormat>如螢幕大小 (4:3)</PresentationFormat>
  <Paragraphs>301</Paragraphs>
  <Slides>63</Slides>
  <Notes>2</Notes>
  <HiddenSlides>0</HiddenSlides>
  <MMClips>0</MMClips>
  <ScaleCrop>false</ScaleCrop>
  <HeadingPairs>
    <vt:vector size="4" baseType="variant">
      <vt:variant>
        <vt:lpstr>佈景主題</vt:lpstr>
      </vt:variant>
      <vt:variant>
        <vt:i4>1</vt:i4>
      </vt:variant>
      <vt:variant>
        <vt:lpstr>投影片標題</vt:lpstr>
      </vt:variant>
      <vt:variant>
        <vt:i4>63</vt:i4>
      </vt:variant>
    </vt:vector>
  </HeadingPairs>
  <TitlesOfParts>
    <vt:vector size="64" baseType="lpstr">
      <vt:lpstr>夏至</vt:lpstr>
      <vt:lpstr>Product and Process R&amp;D under Asymmetric Demands</vt:lpstr>
      <vt:lpstr>Outline</vt:lpstr>
      <vt:lpstr>Motivation</vt:lpstr>
      <vt:lpstr>Examples</vt:lpstr>
      <vt:lpstr>Demand Asymmetry</vt:lpstr>
      <vt:lpstr>The Barbell Model</vt:lpstr>
      <vt:lpstr>The Purpose</vt:lpstr>
      <vt:lpstr>Part of the Results Derived in Lin and Saggi (2002)</vt:lpstr>
      <vt:lpstr>Other Related Literature</vt:lpstr>
      <vt:lpstr>Other Related Literature (Cont.)</vt:lpstr>
      <vt:lpstr>Product R&amp;D Only:  The Barbell Model</vt:lpstr>
      <vt:lpstr>The Barbell Model (Cont.)</vt:lpstr>
      <vt:lpstr>Asymmetric Demand Functions</vt:lpstr>
      <vt:lpstr>The Game Structure</vt:lpstr>
      <vt:lpstr>Bertrand Competition</vt:lpstr>
      <vt:lpstr>Profit Functions</vt:lpstr>
      <vt:lpstr>Profit-maximizing Conditions</vt:lpstr>
      <vt:lpstr>The Direct Effect</vt:lpstr>
      <vt:lpstr>The Second-order and Stability Conditions</vt:lpstr>
      <vt:lpstr>Optimal Characteristics</vt:lpstr>
      <vt:lpstr>Optimal Characteristics (Cont.)</vt:lpstr>
      <vt:lpstr>Proposition 1</vt:lpstr>
      <vt:lpstr>Cournot Competition</vt:lpstr>
      <vt:lpstr>Optimal Outputs</vt:lpstr>
      <vt:lpstr>Profit-maximizing Conditions in Satge 1</vt:lpstr>
      <vt:lpstr>The Strategic and Direct Effects</vt:lpstr>
      <vt:lpstr>The Second-order and Stability Conditions</vt:lpstr>
      <vt:lpstr>Optimal Characteristics</vt:lpstr>
      <vt:lpstr>Optimal Characteristics (Cont.)</vt:lpstr>
      <vt:lpstr>Optimal Characteristics (Cont.)</vt:lpstr>
      <vt:lpstr>Proposition 2.</vt:lpstr>
      <vt:lpstr>The Case of               and n &gt; n∗</vt:lpstr>
      <vt:lpstr>The Case of                 and 1 &lt; n &lt; n∗</vt:lpstr>
      <vt:lpstr>The case of n = 1 and </vt:lpstr>
      <vt:lpstr>n = 1 and                               (Cont.) </vt:lpstr>
      <vt:lpstr>The Intuition</vt:lpstr>
      <vt:lpstr>Proposition 3</vt:lpstr>
      <vt:lpstr>Proposition 3 (Cont.)</vt:lpstr>
      <vt:lpstr>Compare with the Results Derived in Lin and Saggi (2002) </vt:lpstr>
      <vt:lpstr>Product and Process R&amp;D</vt:lpstr>
      <vt:lpstr>Game Structure</vt:lpstr>
      <vt:lpstr>Optimal Process R&amp;D under Bertrand Competition in Stage 2</vt:lpstr>
      <vt:lpstr>Comparative Statics</vt:lpstr>
      <vt:lpstr>The Intuition</vt:lpstr>
      <vt:lpstr>Proposition 4</vt:lpstr>
      <vt:lpstr>Compare with the Results Derived in Lin and Saggi (2002) </vt:lpstr>
      <vt:lpstr>Optimal Characteristics in Stage 1</vt:lpstr>
      <vt:lpstr>Optimal Characteristics (Cont.)</vt:lpstr>
      <vt:lpstr>Optimal Process R&amp;D under Cournot Competition in Stage 2</vt:lpstr>
      <vt:lpstr>Comparative Statics</vt:lpstr>
      <vt:lpstr>The Intuition</vt:lpstr>
      <vt:lpstr>Proposition 5</vt:lpstr>
      <vt:lpstr>The Case Where n = 1 and α Is Sufficiently Small</vt:lpstr>
      <vt:lpstr>The Intuition</vt:lpstr>
      <vt:lpstr>Proposition 6</vt:lpstr>
      <vt:lpstr>Optimal Aggregate Process R&amp;D When n Is Large and α Is Small under Bertrand Competition</vt:lpstr>
      <vt:lpstr>The Intuition</vt:lpstr>
      <vt:lpstr>The Intuition (Cont.)</vt:lpstr>
      <vt:lpstr>Proposition 7</vt:lpstr>
      <vt:lpstr>Concluding Remarks</vt:lpstr>
      <vt:lpstr>Main Results</vt:lpstr>
      <vt:lpstr>Main Results (Cont.)</vt:lpstr>
      <vt:lpstr>投影片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and Process R&amp;D under Asymmetric Demands</dc:title>
  <dc:creator>Yi-Jie Wang</dc:creator>
  <cp:lastModifiedBy>admin</cp:lastModifiedBy>
  <cp:revision>327</cp:revision>
  <dcterms:created xsi:type="dcterms:W3CDTF">2014-09-16T02:32:33Z</dcterms:created>
  <dcterms:modified xsi:type="dcterms:W3CDTF">2015-04-06T15:18:58Z</dcterms:modified>
</cp:coreProperties>
</file>