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35"/>
  </p:notesMasterIdLst>
  <p:sldIdLst>
    <p:sldId id="256" r:id="rId2"/>
    <p:sldId id="260" r:id="rId3"/>
    <p:sldId id="323" r:id="rId4"/>
    <p:sldId id="324" r:id="rId5"/>
    <p:sldId id="325" r:id="rId6"/>
    <p:sldId id="326" r:id="rId7"/>
    <p:sldId id="272" r:id="rId8"/>
    <p:sldId id="318" r:id="rId9"/>
    <p:sldId id="264" r:id="rId10"/>
    <p:sldId id="269" r:id="rId11"/>
    <p:sldId id="327" r:id="rId12"/>
    <p:sldId id="328" r:id="rId13"/>
    <p:sldId id="330" r:id="rId14"/>
    <p:sldId id="331" r:id="rId15"/>
    <p:sldId id="332" r:id="rId16"/>
    <p:sldId id="333" r:id="rId17"/>
    <p:sldId id="336" r:id="rId18"/>
    <p:sldId id="337" r:id="rId19"/>
    <p:sldId id="338" r:id="rId20"/>
    <p:sldId id="335" r:id="rId21"/>
    <p:sldId id="285" r:id="rId22"/>
    <p:sldId id="339" r:id="rId23"/>
    <p:sldId id="340" r:id="rId24"/>
    <p:sldId id="341" r:id="rId25"/>
    <p:sldId id="342" r:id="rId26"/>
    <p:sldId id="347" r:id="rId27"/>
    <p:sldId id="343" r:id="rId28"/>
    <p:sldId id="344" r:id="rId29"/>
    <p:sldId id="345" r:id="rId30"/>
    <p:sldId id="349" r:id="rId31"/>
    <p:sldId id="350" r:id="rId32"/>
    <p:sldId id="351" r:id="rId33"/>
    <p:sldId id="346"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0060015" initials="A" lastIdx="0" clrIdx="0">
    <p:extLst>
      <p:ext uri="{19B8F6BF-5375-455C-9EA6-DF929625EA0E}">
        <p15:presenceInfo xmlns:p15="http://schemas.microsoft.com/office/powerpoint/2012/main" userId="2006001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6" autoAdjust="0"/>
    <p:restoredTop sz="94660"/>
  </p:normalViewPr>
  <p:slideViewPr>
    <p:cSldViewPr snapToGrid="0">
      <p:cViewPr varScale="1">
        <p:scale>
          <a:sx n="74" d="100"/>
          <a:sy n="74" d="100"/>
        </p:scale>
        <p:origin x="4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4A5BE-4149-4930-A876-086822E8BCF6}" type="datetimeFigureOut">
              <a:rPr kumimoji="1" lang="ja-JP" altLang="en-US" smtClean="0"/>
              <a:t>2016/10/17</a:t>
            </a:fld>
            <a:endParaRPr kumimoji="1"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966AD-5C83-44C8-AB4A-BE922E51BF51}" type="slidenum">
              <a:rPr kumimoji="1" lang="ja-JP" altLang="en-US" smtClean="0"/>
              <a:t>‹#›</a:t>
            </a:fld>
            <a:endParaRPr kumimoji="1" lang="ja-JP" altLang="en-US" dirty="0"/>
          </a:p>
        </p:txBody>
      </p:sp>
    </p:spTree>
    <p:extLst>
      <p:ext uri="{BB962C8B-B14F-4D97-AF65-F5344CB8AC3E}">
        <p14:creationId xmlns:p14="http://schemas.microsoft.com/office/powerpoint/2010/main" val="15508878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1966AD-5C83-44C8-AB4A-BE922E51BF51}" type="slidenum">
              <a:rPr kumimoji="1" lang="ja-JP" altLang="en-US" smtClean="0"/>
              <a:t>1</a:t>
            </a:fld>
            <a:endParaRPr kumimoji="1" lang="ja-JP" altLang="en-US" dirty="0"/>
          </a:p>
        </p:txBody>
      </p:sp>
    </p:spTree>
    <p:extLst>
      <p:ext uri="{BB962C8B-B14F-4D97-AF65-F5344CB8AC3E}">
        <p14:creationId xmlns:p14="http://schemas.microsoft.com/office/powerpoint/2010/main" val="54548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Next, let me explain the demand function. </a:t>
                </a:r>
              </a:p>
              <a:p>
                <a:r>
                  <a:rPr kumimoji="1" lang="en-US" altLang="ja-JP" sz="1200" kern="1200" dirty="0" smtClean="0">
                    <a:solidFill>
                      <a:schemeClr val="tx1"/>
                    </a:solidFill>
                    <a:effectLst/>
                    <a:latin typeface="+mn-lt"/>
                    <a:ea typeface="+mn-ea"/>
                    <a:cs typeface="+mn-cs"/>
                  </a:rPr>
                  <a:t> The inverse</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demand function</a:t>
                </a:r>
                <a:r>
                  <a:rPr kumimoji="1" lang="en-US" altLang="ja-JP" sz="1200" kern="1200" baseline="0" dirty="0" smtClean="0">
                    <a:solidFill>
                      <a:schemeClr val="tx1"/>
                    </a:solidFill>
                    <a:effectLst/>
                    <a:latin typeface="+mn-lt"/>
                    <a:ea typeface="+mn-ea"/>
                    <a:cs typeface="+mn-cs"/>
                  </a:rPr>
                  <a:t> becomes like this</a:t>
                </a:r>
                <a:r>
                  <a:rPr kumimoji="1" lang="en-US" altLang="ja-JP" sz="1200" kern="1200" dirty="0" smtClean="0">
                    <a:solidFill>
                      <a:schemeClr val="tx1"/>
                    </a:solidFill>
                    <a:effectLst/>
                    <a:latin typeface="+mn-lt"/>
                    <a:ea typeface="+mn-ea"/>
                    <a:cs typeface="+mn-cs"/>
                  </a:rPr>
                  <a:t>. </a:t>
                </a:r>
              </a:p>
              <a:p>
                <a:r>
                  <a:rPr kumimoji="1" lang="en-US" altLang="ja-JP" sz="1200" kern="1200" dirty="0" smtClean="0">
                    <a:solidFill>
                      <a:schemeClr val="tx1"/>
                    </a:solidFill>
                    <a:effectLst/>
                    <a:latin typeface="+mn-lt"/>
                    <a:ea typeface="+mn-ea"/>
                    <a:cs typeface="+mn-cs"/>
                  </a:rPr>
                  <a:t>  In </a:t>
                </a:r>
                <a:r>
                  <a:rPr kumimoji="1" lang="en-US" altLang="ja-JP" sz="1200" kern="1200" dirty="0">
                    <a:solidFill>
                      <a:schemeClr val="tx1"/>
                    </a:solidFill>
                    <a:effectLst/>
                    <a:latin typeface="+mn-lt"/>
                    <a:ea typeface="+mn-ea"/>
                    <a:cs typeface="+mn-cs"/>
                  </a:rPr>
                  <a:t>this expression,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𝛽</m:t>
                    </m:r>
                  </m:oMath>
                </a14:m>
                <a:r>
                  <a:rPr kumimoji="1" lang="en-US" altLang="ja-JP" sz="1200" kern="1200" dirty="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（ベータ）</a:t>
                </a:r>
                <a:r>
                  <a:rPr kumimoji="1" lang="en-US" altLang="ja-JP" sz="1200" kern="1200" dirty="0" smtClean="0">
                    <a:solidFill>
                      <a:schemeClr val="tx1"/>
                    </a:solidFill>
                    <a:effectLst/>
                    <a:latin typeface="+mn-lt"/>
                    <a:ea typeface="+mn-ea"/>
                    <a:cs typeface="+mn-cs"/>
                  </a:rPr>
                  <a:t>represents </a:t>
                </a:r>
                <a:r>
                  <a:rPr kumimoji="1" lang="en-US" altLang="ja-JP" sz="1200" kern="1200" dirty="0">
                    <a:solidFill>
                      <a:schemeClr val="tx1"/>
                    </a:solidFill>
                    <a:effectLst/>
                    <a:latin typeface="+mn-lt"/>
                    <a:ea typeface="+mn-ea"/>
                    <a:cs typeface="+mn-cs"/>
                  </a:rPr>
                  <a:t>the degree of product differentiation. </a:t>
                </a:r>
                <a:endParaRPr kumimoji="1" lang="en-US" altLang="ja-JP" sz="1200" kern="1200" dirty="0" smtClean="0">
                  <a:solidFill>
                    <a:schemeClr val="tx1"/>
                  </a:solidFill>
                  <a:effectLst/>
                  <a:latin typeface="+mn-lt"/>
                  <a:ea typeface="+mn-ea"/>
                  <a:cs typeface="+mn-cs"/>
                </a:endParaRPr>
              </a:p>
              <a:p>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𝛽</m:t>
                    </m:r>
                  </m:oMath>
                </a14:m>
                <a:r>
                  <a:rPr kumimoji="1" lang="en-US" altLang="ja-JP" sz="1200" kern="1200" dirty="0">
                    <a:solidFill>
                      <a:schemeClr val="tx1"/>
                    </a:solidFill>
                    <a:effectLst/>
                    <a:latin typeface="+mn-lt"/>
                    <a:ea typeface="+mn-ea"/>
                    <a:cs typeface="+mn-cs"/>
                  </a:rPr>
                  <a:t> (</a:t>
                </a:r>
                <a14:m>
                  <m:oMath xmlns:m="http://schemas.openxmlformats.org/officeDocument/2006/math">
                    <m:r>
                      <a:rPr kumimoji="1" lang="en-US" altLang="ja-JP" sz="1200" kern="1200">
                        <a:solidFill>
                          <a:schemeClr val="tx1"/>
                        </a:solidFill>
                        <a:effectLst/>
                        <a:latin typeface="Cambria Math" panose="02040503050406030204" pitchFamily="18" charset="0"/>
                        <a:ea typeface="+mn-ea"/>
                        <a:cs typeface="+mn-cs"/>
                      </a:rPr>
                      <m:t>0≤</m:t>
                    </m:r>
                    <m:r>
                      <a:rPr kumimoji="1" lang="en-US" altLang="ja-JP" sz="1200" i="1" kern="1200">
                        <a:solidFill>
                          <a:schemeClr val="tx1"/>
                        </a:solidFill>
                        <a:effectLst/>
                        <a:latin typeface="Cambria Math" panose="02040503050406030204" pitchFamily="18" charset="0"/>
                        <a:ea typeface="+mn-ea"/>
                        <a:cs typeface="+mn-cs"/>
                      </a:rPr>
                      <m:t>𝛽</m:t>
                    </m:r>
                    <m:r>
                      <a:rPr kumimoji="1" lang="en-US" altLang="ja-JP" sz="1200" i="1" kern="1200">
                        <a:solidFill>
                          <a:schemeClr val="tx1"/>
                        </a:solidFill>
                        <a:effectLst/>
                        <a:latin typeface="Cambria Math" panose="02040503050406030204" pitchFamily="18" charset="0"/>
                        <a:ea typeface="+mn-ea"/>
                        <a:cs typeface="+mn-cs"/>
                      </a:rPr>
                      <m:t>≤1</m:t>
                    </m:r>
                  </m:oMath>
                </a14:m>
                <a:r>
                  <a:rPr kumimoji="1" lang="en-US" altLang="ja-JP" sz="1200" kern="1200" dirty="0">
                    <a:solidFill>
                      <a:schemeClr val="tx1"/>
                    </a:solidFill>
                    <a:effectLst/>
                    <a:latin typeface="+mn-lt"/>
                    <a:ea typeface="+mn-ea"/>
                    <a:cs typeface="+mn-cs"/>
                  </a:rPr>
                  <a:t>) is between zero and one (</a:t>
                </a:r>
                <a14:m>
                  <m:oMath xmlns:m="http://schemas.openxmlformats.org/officeDocument/2006/math">
                    <m:r>
                      <a:rPr kumimoji="1" lang="en-US" altLang="ja-JP" sz="1200" kern="1200">
                        <a:solidFill>
                          <a:schemeClr val="tx1"/>
                        </a:solidFill>
                        <a:effectLst/>
                        <a:latin typeface="Cambria Math" panose="02040503050406030204" pitchFamily="18" charset="0"/>
                        <a:ea typeface="+mn-ea"/>
                        <a:cs typeface="+mn-cs"/>
                      </a:rPr>
                      <m:t>0&lt;</m:t>
                    </m:r>
                    <m:r>
                      <a:rPr kumimoji="1" lang="en-US" altLang="ja-JP" sz="1200" i="1" kern="1200">
                        <a:solidFill>
                          <a:schemeClr val="tx1"/>
                        </a:solidFill>
                        <a:effectLst/>
                        <a:latin typeface="Cambria Math" panose="02040503050406030204" pitchFamily="18" charset="0"/>
                        <a:ea typeface="+mn-ea"/>
                        <a:cs typeface="+mn-cs"/>
                      </a:rPr>
                      <m:t>𝛽</m:t>
                    </m:r>
                    <m:r>
                      <a:rPr kumimoji="1" lang="en-US" altLang="ja-JP" sz="1200" i="1" kern="1200">
                        <a:solidFill>
                          <a:schemeClr val="tx1"/>
                        </a:solidFill>
                        <a:effectLst/>
                        <a:latin typeface="Cambria Math" panose="02040503050406030204" pitchFamily="18" charset="0"/>
                        <a:ea typeface="+mn-ea"/>
                        <a:cs typeface="+mn-cs"/>
                      </a:rPr>
                      <m:t>≤1</m:t>
                    </m:r>
                  </m:oMath>
                </a14:m>
                <a:r>
                  <a:rPr kumimoji="1" lang="en-US" altLang="ja-JP" sz="1200" kern="1200" dirty="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r>
                  <a:rPr lang="en-US" altLang="ja-JP" dirty="0" smtClean="0"/>
                  <a:t>  The </a:t>
                </a:r>
                <a:r>
                  <a:rPr lang="en-US" altLang="ja-JP" dirty="0"/>
                  <a:t>representative consumer maximizes utility. </a:t>
                </a:r>
                <a:endParaRPr lang="en-US" altLang="ja-JP" dirty="0" smtClean="0"/>
              </a:p>
              <a:p>
                <a:r>
                  <a:rPr lang="en-US" altLang="ja-JP" dirty="0"/>
                  <a:t> </a:t>
                </a:r>
                <a:r>
                  <a:rPr lang="en-US" altLang="ja-JP" dirty="0" smtClean="0"/>
                  <a:t> The </a:t>
                </a:r>
                <a:r>
                  <a:rPr lang="en-US" altLang="ja-JP" dirty="0"/>
                  <a:t>functional form is quasi-linear that is standard in partial equilibrium analysis. </a:t>
                </a:r>
                <a:endParaRPr lang="ja-JP" altLang="ja-JP" dirty="0"/>
              </a:p>
              <a:p>
                <a:r>
                  <a:rPr lang="en-US" altLang="ja-JP" dirty="0" smtClean="0"/>
                  <a:t>  Differentiating </a:t>
                </a:r>
                <a:r>
                  <a:rPr lang="en-US" altLang="ja-JP" dirty="0"/>
                  <a:t>this function with respect to </a:t>
                </a:r>
                <a:r>
                  <a:rPr lang="en-US" altLang="ja-JP" i="0"/>
                  <a:t>𝑞­</a:t>
                </a:r>
                <a:r>
                  <a:rPr lang="ja-JP" altLang="ja-JP" i="0"/>
                  <a:t>_</a:t>
                </a:r>
                <a:r>
                  <a:rPr lang="en-US" altLang="ja-JP" i="0"/>
                  <a:t>𝑖</a:t>
                </a:r>
                <a:r>
                  <a:rPr lang="en-US" altLang="ja-JP" dirty="0"/>
                  <a:t>, we obtain the demand function, as such. </a:t>
                </a:r>
                <a:endParaRPr lang="en-US" altLang="ja-JP" dirty="0" smtClean="0"/>
              </a:p>
              <a:p>
                <a:r>
                  <a:rPr lang="en-US" altLang="ja-JP" dirty="0"/>
                  <a:t> </a:t>
                </a:r>
                <a:r>
                  <a:rPr lang="en-US" altLang="ja-JP" dirty="0" smtClean="0"/>
                  <a:t> In </a:t>
                </a:r>
                <a:r>
                  <a:rPr lang="en-US" altLang="ja-JP" dirty="0"/>
                  <a:t>this expression, </a:t>
                </a:r>
                <a:r>
                  <a:rPr lang="en-US" altLang="ja-JP" i="0"/>
                  <a:t>𝛽</a:t>
                </a:r>
                <a:r>
                  <a:rPr lang="en-US" altLang="ja-JP" dirty="0"/>
                  <a:t> represents the degree of product differentiation. </a:t>
                </a:r>
                <a:r>
                  <a:rPr lang="en-US" altLang="ja-JP" i="0"/>
                  <a:t>𝛽</a:t>
                </a:r>
                <a:r>
                  <a:rPr lang="en-US" altLang="ja-JP" dirty="0"/>
                  <a:t> (</a:t>
                </a:r>
                <a:r>
                  <a:rPr lang="en-US" altLang="ja-JP" i="0"/>
                  <a:t>0≤𝛽≤1</a:t>
                </a:r>
                <a:r>
                  <a:rPr lang="en-US" altLang="ja-JP" dirty="0"/>
                  <a:t>) is between zero and one (</a:t>
                </a:r>
                <a:r>
                  <a:rPr lang="en-US" altLang="ja-JP" i="0"/>
                  <a:t>0&lt;𝛽≤1</a:t>
                </a:r>
                <a:r>
                  <a:rPr lang="en-US" altLang="ja-JP" dirty="0"/>
                  <a:t>). And </a:t>
                </a:r>
                <a:r>
                  <a:rPr lang="en-US" altLang="ja-JP" i="0"/>
                  <a:t>𝛽=1</a:t>
                </a:r>
                <a:r>
                  <a:rPr lang="en-US" altLang="ja-JP" dirty="0"/>
                  <a:t> implies the firms are perfect substitutes, whereas </a:t>
                </a:r>
                <a:r>
                  <a:rPr lang="en-US" altLang="ja-JP" i="0"/>
                  <a:t>𝛽=0</a:t>
                </a:r>
                <a:r>
                  <a:rPr lang="en-US" altLang="ja-JP" dirty="0"/>
                  <a:t> implies the goods are independent. </a:t>
                </a:r>
                <a:endParaRPr lang="ja-JP" altLang="ja-JP" dirty="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14</a:t>
            </a:fld>
            <a:endParaRPr kumimoji="1" lang="ja-JP" altLang="en-US"/>
          </a:p>
        </p:txBody>
      </p:sp>
    </p:spTree>
    <p:extLst>
      <p:ext uri="{BB962C8B-B14F-4D97-AF65-F5344CB8AC3E}">
        <p14:creationId xmlns:p14="http://schemas.microsoft.com/office/powerpoint/2010/main" val="415407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  </a:t>
            </a:r>
            <a:r>
              <a:rPr kumimoji="1" lang="en-US" altLang="ja-JP" sz="1200" kern="1200" dirty="0" smtClean="0">
                <a:solidFill>
                  <a:schemeClr val="tx1"/>
                </a:solidFill>
                <a:effectLst/>
                <a:latin typeface="+mn-lt"/>
                <a:ea typeface="+mn-ea"/>
                <a:cs typeface="+mn-cs"/>
              </a:rPr>
              <a:t>Finally, I’d like to explain the profit functions of firms. </a:t>
            </a:r>
          </a:p>
          <a:p>
            <a:r>
              <a:rPr kumimoji="1" lang="en-US" altLang="ja-JP" sz="1200" kern="1200" dirty="0" smtClean="0">
                <a:solidFill>
                  <a:schemeClr val="tx1"/>
                </a:solidFill>
                <a:effectLst/>
                <a:latin typeface="+mn-lt"/>
                <a:ea typeface="+mn-ea"/>
                <a:cs typeface="+mn-cs"/>
              </a:rPr>
              <a:t>  </a:t>
            </a:r>
            <a:r>
              <a:rPr kumimoji="1" lang="en-US" altLang="ja-JP" sz="1200" b="1" kern="1200" dirty="0" smtClean="0">
                <a:solidFill>
                  <a:schemeClr val="tx1"/>
                </a:solidFill>
                <a:effectLst/>
                <a:latin typeface="+mn-lt"/>
                <a:ea typeface="+mn-ea"/>
                <a:cs typeface="+mn-cs"/>
              </a:rPr>
              <a:t>There are three kinds, firm zero’s, merged firm’s, and non-merged firm’s. </a:t>
            </a:r>
            <a:endParaRPr kumimoji="1" lang="ja-JP" altLang="ja-JP" sz="1200" b="1"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The profit function of the non-merged firm is price minus cost times its quantity.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The profit function of merged firm is the joint profit of individual firms.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15</a:t>
            </a:fld>
            <a:endParaRPr kumimoji="1" lang="ja-JP" altLang="en-US"/>
          </a:p>
        </p:txBody>
      </p:sp>
    </p:spTree>
    <p:extLst>
      <p:ext uri="{BB962C8B-B14F-4D97-AF65-F5344CB8AC3E}">
        <p14:creationId xmlns:p14="http://schemas.microsoft.com/office/powerpoint/2010/main" val="1221824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From now on, let us derive the SPNE of the game. </a:t>
                </a:r>
              </a:p>
              <a:p>
                <a:r>
                  <a:rPr kumimoji="1" lang="en-US" altLang="ja-JP" sz="1200" kern="1200" dirty="0" smtClean="0">
                    <a:solidFill>
                      <a:schemeClr val="tx1"/>
                    </a:solidFill>
                    <a:effectLst/>
                    <a:latin typeface="+mn-lt"/>
                    <a:ea typeface="+mn-ea"/>
                    <a:cs typeface="+mn-cs"/>
                  </a:rPr>
                  <a:t>  The game is solved by backward induction. </a:t>
                </a:r>
              </a:p>
              <a:p>
                <a:r>
                  <a:rPr kumimoji="1" lang="en-US" altLang="ja-JP" sz="1200" kern="1200" dirty="0" smtClean="0">
                    <a:solidFill>
                      <a:schemeClr val="tx1"/>
                    </a:solidFill>
                    <a:effectLst/>
                    <a:latin typeface="+mn-lt"/>
                    <a:ea typeface="+mn-ea"/>
                    <a:cs typeface="+mn-cs"/>
                  </a:rPr>
                  <a:t>  To solve the game, we consider the </a:t>
                </a:r>
                <a:r>
                  <a:rPr kumimoji="1" lang="en-US" altLang="ja-JP" sz="1200" kern="1200" dirty="0" err="1" smtClean="0">
                    <a:solidFill>
                      <a:schemeClr val="tx1"/>
                    </a:solidFill>
                    <a:effectLst/>
                    <a:latin typeface="+mn-lt"/>
                    <a:ea typeface="+mn-ea"/>
                    <a:cs typeface="+mn-cs"/>
                  </a:rPr>
                  <a:t>Cournot</a:t>
                </a:r>
                <a:r>
                  <a:rPr kumimoji="1" lang="en-US" altLang="ja-JP" sz="1200" kern="1200" dirty="0" smtClean="0">
                    <a:solidFill>
                      <a:schemeClr val="tx1"/>
                    </a:solidFill>
                    <a:effectLst/>
                    <a:latin typeface="+mn-lt"/>
                    <a:ea typeface="+mn-ea"/>
                    <a:cs typeface="+mn-cs"/>
                  </a:rPr>
                  <a:t> competition among firms, given that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2</m:t>
                    </m:r>
                    <m:r>
                      <a:rPr kumimoji="1" lang="en-US" altLang="ja-JP" sz="1200" i="1" kern="1200">
                        <a:solidFill>
                          <a:schemeClr val="tx1"/>
                        </a:solidFill>
                        <a:effectLst/>
                        <a:latin typeface="Cambria Math" panose="02040503050406030204" pitchFamily="18" charset="0"/>
                        <a:ea typeface="+mn-ea"/>
                        <a:cs typeface="+mn-cs"/>
                      </a:rPr>
                      <m:t>𝑚</m:t>
                    </m:r>
                  </m:oMath>
                </a14:m>
                <a:r>
                  <a:rPr kumimoji="1" lang="en-US" altLang="ja-JP" sz="1200" kern="1200" dirty="0">
                    <a:solidFill>
                      <a:schemeClr val="tx1"/>
                    </a:solidFill>
                    <a:effectLst/>
                    <a:latin typeface="+mn-lt"/>
                    <a:ea typeface="+mn-ea"/>
                    <a:cs typeface="+mn-cs"/>
                  </a:rPr>
                  <a:t> firms have already merged with their pairs. </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Diffe</a:t>
                </a:r>
                <a:r>
                  <a:rPr kumimoji="1" lang="en-US" altLang="ja-JP" sz="1200" b="1" kern="1200" dirty="0" err="1" smtClean="0">
                    <a:solidFill>
                      <a:schemeClr val="tx1"/>
                    </a:solidFill>
                    <a:effectLst/>
                    <a:latin typeface="+mn-lt"/>
                    <a:ea typeface="+mn-ea"/>
                    <a:cs typeface="+mn-cs"/>
                  </a:rPr>
                  <a:t>re</a:t>
                </a:r>
                <a:r>
                  <a:rPr kumimoji="1" lang="en-US" altLang="ja-JP" sz="1200" b="1" kern="1200" dirty="0" smtClean="0">
                    <a:solidFill>
                      <a:schemeClr val="tx1"/>
                    </a:solidFill>
                    <a:effectLst/>
                    <a:latin typeface="+mn-lt"/>
                    <a:ea typeface="+mn-ea"/>
                    <a:cs typeface="+mn-cs"/>
                  </a:rPr>
                  <a:t>(‘)</a:t>
                </a:r>
                <a:r>
                  <a:rPr kumimoji="1" lang="en-US" altLang="ja-JP" sz="1200" b="1" kern="1200" dirty="0" err="1" smtClean="0">
                    <a:solidFill>
                      <a:schemeClr val="tx1"/>
                    </a:solidFill>
                    <a:effectLst/>
                    <a:latin typeface="+mn-lt"/>
                    <a:ea typeface="+mn-ea"/>
                    <a:cs typeface="+mn-cs"/>
                  </a:rPr>
                  <a:t>n</a:t>
                </a:r>
                <a:r>
                  <a:rPr kumimoji="1" lang="en-US" altLang="ja-JP" sz="1200" b="0" kern="1200" dirty="0" err="1" smtClean="0">
                    <a:solidFill>
                      <a:schemeClr val="tx1"/>
                    </a:solidFill>
                    <a:effectLst/>
                    <a:latin typeface="+mn-lt"/>
                    <a:ea typeface="+mn-ea"/>
                    <a:cs typeface="+mn-cs"/>
                  </a:rPr>
                  <a:t>ti</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シュ</a:t>
                </a:r>
                <a:r>
                  <a:rPr kumimoji="1" lang="en-US" altLang="ja-JP" sz="1200" b="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ating</a:t>
                </a:r>
                <a:r>
                  <a:rPr kumimoji="1" lang="en-US" altLang="ja-JP" sz="1200" kern="1200" dirty="0" smtClean="0">
                    <a:solidFill>
                      <a:schemeClr val="tx1"/>
                    </a:solidFill>
                    <a:effectLst/>
                    <a:latin typeface="+mn-lt"/>
                    <a:ea typeface="+mn-ea"/>
                    <a:cs typeface="+mn-cs"/>
                  </a:rPr>
                  <a:t> the profit functions with respect to its quantity, we have the equilibrium quantities and profits. </a:t>
                </a:r>
                <a:endParaRPr kumimoji="1" lang="ja-JP" altLang="ja-JP" sz="1200" kern="1200" dirty="0" smtClean="0">
                  <a:solidFill>
                    <a:schemeClr val="tx1"/>
                  </a:solidFill>
                  <a:effectLst/>
                  <a:latin typeface="+mn-lt"/>
                  <a:ea typeface="+mn-ea"/>
                  <a:cs typeface="+mn-cs"/>
                </a:endParaRPr>
              </a:p>
              <a:p>
                <a:endParaRPr kumimoji="1" lang="ja-JP" altLang="en-US" dirty="0"/>
              </a:p>
            </p:txBody>
          </p:sp>
        </mc:Choice>
        <mc:Fallback xmlns="">
          <p:sp>
            <p:nvSpPr>
              <p:cNvPr id="3" name="ノート プレースホルダー 2"/>
              <p:cNvSpPr>
                <a:spLocks noGrp="1"/>
              </p:cNvSpPr>
              <p:nvPr>
                <p:ph type="body" idx="1"/>
              </p:nvPr>
            </p:nvSpPr>
            <p:spPr/>
            <p:txBody>
              <a:bodyPr/>
              <a:lstStyle/>
              <a:p>
                <a:r>
                  <a:rPr lang="en-US" altLang="ja-JP" dirty="0" smtClean="0"/>
                  <a:t>  From </a:t>
                </a:r>
                <a:r>
                  <a:rPr lang="en-US" altLang="ja-JP" dirty="0"/>
                  <a:t>now on, let us derive the SPNE of the game. </a:t>
                </a:r>
                <a:endParaRPr lang="en-US" altLang="ja-JP" dirty="0" smtClean="0"/>
              </a:p>
              <a:p>
                <a:r>
                  <a:rPr lang="en-US" altLang="ja-JP" dirty="0"/>
                  <a:t> </a:t>
                </a:r>
                <a:r>
                  <a:rPr lang="en-US" altLang="ja-JP" dirty="0" smtClean="0"/>
                  <a:t> The </a:t>
                </a:r>
                <a:r>
                  <a:rPr lang="en-US" altLang="ja-JP" dirty="0"/>
                  <a:t>game is solved by backward induction. </a:t>
                </a:r>
                <a:endParaRPr lang="en-US" altLang="ja-JP" dirty="0" smtClean="0"/>
              </a:p>
              <a:p>
                <a:r>
                  <a:rPr lang="en-US" altLang="ja-JP" dirty="0"/>
                  <a:t> </a:t>
                </a:r>
                <a:r>
                  <a:rPr lang="en-US" altLang="ja-JP" dirty="0" smtClean="0"/>
                  <a:t> To </a:t>
                </a:r>
                <a:r>
                  <a:rPr lang="en-US" altLang="ja-JP" dirty="0"/>
                  <a:t>solve the game, we consider the </a:t>
                </a:r>
                <a:r>
                  <a:rPr lang="en-US" altLang="ja-JP" dirty="0" err="1"/>
                  <a:t>Cournot</a:t>
                </a:r>
                <a:r>
                  <a:rPr lang="en-US" altLang="ja-JP" dirty="0"/>
                  <a:t> competition among firms, given that </a:t>
                </a:r>
                <a:r>
                  <a:rPr lang="en-US" altLang="ja-JP" i="0"/>
                  <a:t>2𝑚</a:t>
                </a:r>
                <a:r>
                  <a:rPr lang="en-US" altLang="ja-JP" dirty="0"/>
                  <a:t> firms have already merged with their pairs. </a:t>
                </a:r>
                <a:endParaRPr lang="en-US" altLang="ja-JP" dirty="0" smtClean="0"/>
              </a:p>
              <a:p>
                <a:endParaRPr lang="en-US" altLang="ja-JP" dirty="0"/>
              </a:p>
              <a:p>
                <a:r>
                  <a:rPr lang="en-US" altLang="ja-JP" dirty="0" smtClean="0"/>
                  <a:t>  Differentiating </a:t>
                </a:r>
                <a:r>
                  <a:rPr lang="en-US" altLang="ja-JP" dirty="0"/>
                  <a:t>the profit functions with respect to its quantity, we have the equilibrium quantities and profits. </a:t>
                </a:r>
                <a:endParaRPr lang="ja-JP" altLang="ja-JP" dirty="0"/>
              </a:p>
              <a:p>
                <a:r>
                  <a:rPr lang="en-US" altLang="ja-JP" dirty="0"/>
                  <a:t> </a:t>
                </a:r>
                <a:endParaRPr lang="ja-JP" altLang="ja-JP"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16</a:t>
            </a:fld>
            <a:endParaRPr kumimoji="1" lang="ja-JP" altLang="en-US"/>
          </a:p>
        </p:txBody>
      </p:sp>
    </p:spTree>
    <p:extLst>
      <p:ext uri="{BB962C8B-B14F-4D97-AF65-F5344CB8AC3E}">
        <p14:creationId xmlns:p14="http://schemas.microsoft.com/office/powerpoint/2010/main" val="1649521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r>
                  <a:rPr lang="en-US" altLang="ja-JP" dirty="0" smtClean="0"/>
                  <a:t>  Superscript </a:t>
                </a:r>
                <a:r>
                  <a:rPr lang="en-US" altLang="ja-JP" i="0">
                    <a:latin typeface="Cambria Math" panose="02040503050406030204" pitchFamily="18" charset="0"/>
                  </a:rPr>
                  <a:t>𝑚</a:t>
                </a:r>
                <a:r>
                  <a:rPr lang="en-US" altLang="ja-JP" dirty="0"/>
                  <a:t> on </a:t>
                </a:r>
                <a:r>
                  <a:rPr lang="en-US" altLang="ja-JP" i="0">
                    <a:latin typeface="Cambria Math" panose="02040503050406030204" pitchFamily="18" charset="0"/>
                  </a:rPr>
                  <a:t>𝑞</a:t>
                </a:r>
                <a:r>
                  <a:rPr lang="en-US" altLang="ja-JP" dirty="0"/>
                  <a:t> and </a:t>
                </a:r>
                <a:r>
                  <a:rPr lang="en-US" altLang="ja-JP" i="0">
                    <a:latin typeface="Cambria Math" panose="02040503050406030204" pitchFamily="18" charset="0"/>
                  </a:rPr>
                  <a:t>𝜋</a:t>
                </a:r>
                <a:r>
                  <a:rPr lang="en-US" altLang="ja-JP" dirty="0"/>
                  <a:t> signifies the number of merged pairs. </a:t>
                </a:r>
                <a:endParaRPr lang="en-US" altLang="ja-JP" dirty="0" smtClean="0"/>
              </a:p>
              <a:p>
                <a:r>
                  <a:rPr lang="en-US" altLang="ja-JP" dirty="0"/>
                  <a:t> </a:t>
                </a:r>
                <a:r>
                  <a:rPr lang="en-US" altLang="ja-JP" dirty="0" smtClean="0"/>
                  <a:t> Subscripts </a:t>
                </a:r>
                <a:r>
                  <a:rPr lang="en-US" altLang="ja-JP" i="0">
                    <a:latin typeface="Cambria Math" panose="02040503050406030204" pitchFamily="18" charset="0"/>
                  </a:rPr>
                  <a:t>𝑖</a:t>
                </a:r>
                <a:r>
                  <a:rPr lang="en-US" altLang="ja-JP" dirty="0"/>
                  <a:t> signifies the merged firm, and </a:t>
                </a:r>
                <a:r>
                  <a:rPr lang="en-US" altLang="ja-JP" i="0">
                    <a:latin typeface="Cambria Math" panose="02040503050406030204" pitchFamily="18" charset="0"/>
                  </a:rPr>
                  <a:t>𝑗</a:t>
                </a:r>
                <a:r>
                  <a:rPr lang="en-US" altLang="ja-JP" dirty="0" smtClean="0"/>
                  <a:t> signifies </a:t>
                </a:r>
                <a:r>
                  <a:rPr lang="en-US" altLang="ja-JP" dirty="0"/>
                  <a:t>potentially merging firms or </a:t>
                </a:r>
                <a:r>
                  <a:rPr lang="en-US" altLang="ja-JP" dirty="0" smtClean="0"/>
                  <a:t>outside </a:t>
                </a:r>
                <a:r>
                  <a:rPr lang="en-US" altLang="ja-JP" dirty="0"/>
                  <a:t>firms. </a:t>
                </a:r>
                <a:endParaRPr lang="ja-JP" altLang="ja-JP" dirty="0"/>
              </a:p>
              <a:p>
                <a:r>
                  <a:rPr lang="en-US" altLang="ja-JP" dirty="0" smtClean="0"/>
                  <a:t>  Unlike </a:t>
                </a:r>
                <a:r>
                  <a:rPr lang="en-US" altLang="ja-JP" dirty="0"/>
                  <a:t>in typical merger works, </a:t>
                </a:r>
                <a:r>
                  <a:rPr lang="en-US" altLang="ja-JP" i="0">
                    <a:latin typeface="Cambria Math" panose="02040503050406030204" pitchFamily="18" charset="0"/>
                  </a:rPr>
                  <a:t>𝜋</a:t>
                </a:r>
                <a:r>
                  <a:rPr lang="ja-JP" altLang="ja-JP" i="0">
                    <a:latin typeface="Cambria Math" panose="02040503050406030204" pitchFamily="18" charset="0"/>
                  </a:rPr>
                  <a:t>_</a:t>
                </a:r>
                <a:r>
                  <a:rPr lang="en-US" altLang="ja-JP" i="0">
                    <a:latin typeface="Cambria Math" panose="02040503050406030204" pitchFamily="18" charset="0"/>
                  </a:rPr>
                  <a:t>𝑖^𝑚</a:t>
                </a:r>
                <a:r>
                  <a:rPr lang="en-US" altLang="ja-JP" dirty="0"/>
                  <a:t> is per firm profit. </a:t>
                </a:r>
                <a:endParaRPr lang="en-US" altLang="ja-JP" dirty="0" smtClean="0"/>
              </a:p>
              <a:p>
                <a:r>
                  <a:rPr lang="en-US" altLang="ja-JP" dirty="0"/>
                  <a:t> </a:t>
                </a:r>
                <a:r>
                  <a:rPr lang="en-US" altLang="ja-JP" dirty="0" smtClean="0"/>
                  <a:t> This </a:t>
                </a:r>
                <a:r>
                  <a:rPr lang="en-US" altLang="ja-JP" dirty="0"/>
                  <a:t>is because both firms after merger continue to produce, since goods are differentiated. </a:t>
                </a:r>
                <a:endParaRPr lang="ja-JP" altLang="ja-JP"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17</a:t>
            </a:fld>
            <a:endParaRPr kumimoji="1" lang="ja-JP" altLang="en-US"/>
          </a:p>
        </p:txBody>
      </p:sp>
    </p:spTree>
    <p:extLst>
      <p:ext uri="{BB962C8B-B14F-4D97-AF65-F5344CB8AC3E}">
        <p14:creationId xmlns:p14="http://schemas.microsoft.com/office/powerpoint/2010/main" val="383467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D1966AD-5C83-44C8-AB4A-BE922E51BF51}" type="slidenum">
              <a:rPr kumimoji="1" lang="ja-JP" altLang="en-US" smtClean="0"/>
              <a:t>18</a:t>
            </a:fld>
            <a:endParaRPr kumimoji="1" lang="ja-JP" altLang="en-US" dirty="0"/>
          </a:p>
        </p:txBody>
      </p:sp>
    </p:spTree>
    <p:extLst>
      <p:ext uri="{BB962C8B-B14F-4D97-AF65-F5344CB8AC3E}">
        <p14:creationId xmlns:p14="http://schemas.microsoft.com/office/powerpoint/2010/main" val="1261962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D1966AD-5C83-44C8-AB4A-BE922E51BF51}" type="slidenum">
              <a:rPr kumimoji="1" lang="ja-JP" altLang="en-US" smtClean="0"/>
              <a:t>19</a:t>
            </a:fld>
            <a:endParaRPr kumimoji="1" lang="ja-JP" altLang="en-US" dirty="0"/>
          </a:p>
        </p:txBody>
      </p:sp>
    </p:spTree>
    <p:extLst>
      <p:ext uri="{BB962C8B-B14F-4D97-AF65-F5344CB8AC3E}">
        <p14:creationId xmlns:p14="http://schemas.microsoft.com/office/powerpoint/2010/main" val="162972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Now, I present our propositions of this study.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First, given that pairs of firms have already merged, either sequential mergers are fully completed or no further mergers occur in the SPNE. </a:t>
            </a: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This proposition shows that to determine the equilibrium outcome, we only need to check whether the last merger pair of ﬁrms has an incentive to merge, regardless of the parameters.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20</a:t>
            </a:fld>
            <a:endParaRPr kumimoji="1" lang="ja-JP" altLang="en-US"/>
          </a:p>
        </p:txBody>
      </p:sp>
    </p:spTree>
    <p:extLst>
      <p:ext uri="{BB962C8B-B14F-4D97-AF65-F5344CB8AC3E}">
        <p14:creationId xmlns:p14="http://schemas.microsoft.com/office/powerpoint/2010/main" val="3179441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As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𝜃</m:t>
                    </m:r>
                  </m:oMath>
                </a14:m>
                <a:r>
                  <a:rPr kumimoji="1" lang="en-US" altLang="ja-JP" sz="1200" kern="1200" dirty="0">
                    <a:solidFill>
                      <a:schemeClr val="tx1"/>
                    </a:solidFill>
                    <a:effectLst/>
                    <a:latin typeface="+mn-lt"/>
                    <a:ea typeface="+mn-ea"/>
                    <a:cs typeface="+mn-cs"/>
                  </a:rPr>
                  <a:t> increases, ﬁrm 0 gives more weight on social welfare than on its own proﬁt. </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Thus </a:t>
                </a:r>
                <a:r>
                  <a:rPr kumimoji="1" lang="en-US" altLang="ja-JP" sz="1200" kern="1200" dirty="0">
                    <a:solidFill>
                      <a:schemeClr val="tx1"/>
                    </a:solidFill>
                    <a:effectLst/>
                    <a:latin typeface="+mn-lt"/>
                    <a:ea typeface="+mn-ea"/>
                    <a:cs typeface="+mn-cs"/>
                  </a:rPr>
                  <a:t>it produces more to increase welfare. </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This </a:t>
                </a:r>
                <a:r>
                  <a:rPr kumimoji="1" lang="en-US" altLang="ja-JP" sz="1200" kern="1200" dirty="0">
                    <a:solidFill>
                      <a:schemeClr val="tx1"/>
                    </a:solidFill>
                    <a:effectLst/>
                    <a:latin typeface="+mn-lt"/>
                    <a:ea typeface="+mn-ea"/>
                    <a:cs typeface="+mn-cs"/>
                  </a:rPr>
                  <a:t>yields that the free-ride effect by firm 0 is strengthened as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𝜃</m:t>
                    </m:r>
                  </m:oMath>
                </a14:m>
                <a:r>
                  <a:rPr kumimoji="1" lang="en-US" altLang="ja-JP" sz="1200" kern="1200" dirty="0">
                    <a:solidFill>
                      <a:schemeClr val="tx1"/>
                    </a:solidFill>
                    <a:effectLst/>
                    <a:latin typeface="+mn-lt"/>
                    <a:ea typeface="+mn-ea"/>
                    <a:cs typeface="+mn-cs"/>
                  </a:rPr>
                  <a:t> increases. </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This </a:t>
                </a:r>
                <a:r>
                  <a:rPr kumimoji="1" lang="en-US" altLang="ja-JP" sz="1200" kern="1200" dirty="0">
                    <a:solidFill>
                      <a:schemeClr val="tx1"/>
                    </a:solidFill>
                    <a:effectLst/>
                    <a:latin typeface="+mn-lt"/>
                    <a:ea typeface="+mn-ea"/>
                    <a:cs typeface="+mn-cs"/>
                  </a:rPr>
                  <a:t>is why our first result holds.  </a:t>
                </a:r>
                <a:endParaRPr kumimoji="1" lang="ja-JP" altLang="ja-JP" sz="1200" kern="1200" dirty="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r>
                  <a:rPr lang="en-US" altLang="ja-JP" dirty="0"/>
                  <a:t> As </a:t>
                </a:r>
                <a:r>
                  <a:rPr lang="en-US" altLang="ja-JP" i="0">
                    <a:latin typeface="Cambria Math" panose="02040503050406030204" pitchFamily="18" charset="0"/>
                  </a:rPr>
                  <a:t>𝜃</a:t>
                </a:r>
                <a:r>
                  <a:rPr lang="en-US" altLang="ja-JP" dirty="0"/>
                  <a:t> increases, ﬁrm 0 gives more weight on social welfare than on its own proﬁt. Thus it produces more to increase the welfare. This yields that the free-ride effect by firm 0 is strengthened as </a:t>
                </a:r>
                <a:r>
                  <a:rPr lang="en-US" altLang="ja-JP" i="0">
                    <a:latin typeface="Cambria Math" panose="02040503050406030204" pitchFamily="18" charset="0"/>
                  </a:rPr>
                  <a:t>𝜃</a:t>
                </a:r>
                <a:r>
                  <a:rPr lang="en-US" altLang="ja-JP" dirty="0"/>
                  <a:t> increases. This is why our first result holds. </a:t>
                </a:r>
                <a:endParaRPr lang="ja-JP" altLang="ja-JP" dirty="0"/>
              </a:p>
              <a:p>
                <a:endParaRPr lang="en-US" altLang="ja-JP" dirty="0" smtClean="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22</a:t>
            </a:fld>
            <a:endParaRPr kumimoji="1" lang="ja-JP" altLang="en-US"/>
          </a:p>
        </p:txBody>
      </p:sp>
    </p:spTree>
    <p:extLst>
      <p:ext uri="{BB962C8B-B14F-4D97-AF65-F5344CB8AC3E}">
        <p14:creationId xmlns:p14="http://schemas.microsoft.com/office/powerpoint/2010/main" val="2418618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I’d like to move on to the welfare implication of our model. </a:t>
            </a:r>
          </a:p>
          <a:p>
            <a:endParaRPr kumimoji="1" lang="ja-JP" altLang="ja-JP" sz="1200" kern="1200" dirty="0" smtClean="0">
              <a:solidFill>
                <a:schemeClr val="tx1"/>
              </a:solidFill>
              <a:effectLst/>
              <a:latin typeface="+mn-lt"/>
              <a:ea typeface="+mn-ea"/>
              <a:cs typeface="+mn-cs"/>
            </a:endParaRPr>
          </a:p>
          <a:p>
            <a:r>
              <a:rPr kumimoji="1" lang="en-US" altLang="ja-JP" sz="1200" kern="1200" baseline="0" dirty="0" smtClean="0">
                <a:solidFill>
                  <a:schemeClr val="tx1"/>
                </a:solidFill>
                <a:effectLst/>
                <a:latin typeface="+mn-lt"/>
                <a:ea typeface="+mn-ea"/>
                <a:cs typeface="+mn-cs"/>
              </a:rPr>
              <a:t>  T</a:t>
            </a:r>
            <a:r>
              <a:rPr kumimoji="1" lang="en-US" altLang="ja-JP" sz="1200" kern="1200" dirty="0" smtClean="0">
                <a:solidFill>
                  <a:schemeClr val="tx1"/>
                </a:solidFill>
                <a:effectLst/>
                <a:latin typeface="+mn-lt"/>
                <a:ea typeface="+mn-ea"/>
                <a:cs typeface="+mn-cs"/>
              </a:rPr>
              <a:t>his proposition</a:t>
            </a:r>
            <a:r>
              <a:rPr kumimoji="1" lang="en-US" altLang="ja-JP" sz="1200" kern="1200" baseline="0" dirty="0" smtClean="0">
                <a:solidFill>
                  <a:schemeClr val="tx1"/>
                </a:solidFill>
                <a:effectLst/>
                <a:latin typeface="+mn-lt"/>
                <a:ea typeface="+mn-ea"/>
                <a:cs typeface="+mn-cs"/>
              </a:rPr>
              <a:t> states that</a:t>
            </a:r>
            <a:r>
              <a:rPr kumimoji="1" lang="en-US" altLang="ja-JP" sz="1200" kern="1200" dirty="0" smtClean="0">
                <a:solidFill>
                  <a:schemeClr val="tx1"/>
                </a:solidFill>
                <a:effectLst/>
                <a:latin typeface="+mn-lt"/>
                <a:ea typeface="+mn-ea"/>
                <a:cs typeface="+mn-cs"/>
              </a:rPr>
              <a:t> the social welfare</a:t>
            </a:r>
            <a:r>
              <a:rPr kumimoji="1" lang="en-US" altLang="ja-JP" sz="1200" kern="1200" baseline="0" dirty="0" smtClean="0">
                <a:solidFill>
                  <a:schemeClr val="tx1"/>
                </a:solidFill>
                <a:effectLst/>
                <a:latin typeface="+mn-lt"/>
                <a:ea typeface="+mn-ea"/>
                <a:cs typeface="+mn-cs"/>
              </a:rPr>
              <a:t> function </a:t>
            </a:r>
            <a:r>
              <a:rPr kumimoji="1" lang="en-US" altLang="ja-JP" sz="1200" i="1" kern="1200" dirty="0" smtClean="0">
                <a:solidFill>
                  <a:schemeClr val="tx1"/>
                </a:solidFill>
                <a:effectLst/>
                <a:latin typeface="+mn-lt"/>
                <a:ea typeface="+mn-ea"/>
                <a:cs typeface="+mn-cs"/>
              </a:rPr>
              <a:t>W</a:t>
            </a:r>
            <a:r>
              <a:rPr kumimoji="1" lang="en-US" altLang="ja-JP" sz="1200" kern="1200" dirty="0" smtClean="0">
                <a:solidFill>
                  <a:schemeClr val="tx1"/>
                </a:solidFill>
                <a:effectLst/>
                <a:latin typeface="+mn-lt"/>
                <a:ea typeface="+mn-ea"/>
                <a:cs typeface="+mn-cs"/>
              </a:rPr>
              <a:t> can be U-shaped regarding </a:t>
            </a:r>
            <a:r>
              <a:rPr kumimoji="1" lang="en-US" altLang="ja-JP" sz="1200" i="1" kern="1200" dirty="0" smtClean="0">
                <a:solidFill>
                  <a:schemeClr val="tx1"/>
                </a:solidFill>
                <a:effectLst/>
                <a:latin typeface="+mn-lt"/>
                <a:ea typeface="+mn-ea"/>
                <a:cs typeface="+mn-cs"/>
              </a:rPr>
              <a:t>m</a:t>
            </a:r>
            <a:r>
              <a:rPr kumimoji="1" lang="en-US" altLang="ja-JP" sz="1200" kern="1200" dirty="0" smtClean="0">
                <a:solidFill>
                  <a:schemeClr val="tx1"/>
                </a:solidFill>
                <a:effectLst/>
                <a:latin typeface="+mn-lt"/>
                <a:ea typeface="+mn-ea"/>
                <a:cs typeface="+mn-cs"/>
              </a:rPr>
              <a:t>. </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This finding implies that once a process of sequential mergers has started and is now at a midstream, then it may be better for the policymaker not to stop the merger. </a:t>
            </a:r>
          </a:p>
        </p:txBody>
      </p:sp>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23</a:t>
            </a:fld>
            <a:endParaRPr kumimoji="1" lang="ja-JP" altLang="en-US"/>
          </a:p>
        </p:txBody>
      </p:sp>
    </p:spTree>
    <p:extLst>
      <p:ext uri="{BB962C8B-B14F-4D97-AF65-F5344CB8AC3E}">
        <p14:creationId xmlns:p14="http://schemas.microsoft.com/office/powerpoint/2010/main" val="3603608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From now, we consider a situation where the government can choose an optimal level of privatization and investigate how the level of privatization affects a decision of sequential mergers or no mergers. </a:t>
                </a:r>
                <a:endParaRPr kumimoji="1" lang="ja-JP" altLang="ja-JP" sz="1200" kern="1200" dirty="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The advanced model adds the </a:t>
                </a:r>
                <a:r>
                  <a:rPr kumimoji="1" lang="en-US" altLang="ja-JP" sz="1200" kern="1200" dirty="0">
                    <a:solidFill>
                      <a:schemeClr val="tx1"/>
                    </a:solidFill>
                    <a:effectLst/>
                    <a:latin typeface="+mn-lt"/>
                    <a:ea typeface="+mn-ea"/>
                    <a:cs typeface="+mn-cs"/>
                  </a:rPr>
                  <a:t>zeroth </a:t>
                </a:r>
                <a:r>
                  <a:rPr kumimoji="1" lang="en-US" altLang="ja-JP" sz="1200" kern="1200" dirty="0" smtClean="0">
                    <a:solidFill>
                      <a:schemeClr val="tx1"/>
                    </a:solidFill>
                    <a:effectLst/>
                    <a:latin typeface="+mn-lt"/>
                    <a:ea typeface="+mn-ea"/>
                    <a:cs typeface="+mn-cs"/>
                  </a:rPr>
                  <a:t>stage to the previous model. </a:t>
                </a:r>
              </a:p>
              <a:p>
                <a:r>
                  <a:rPr kumimoji="1" lang="en-US" altLang="ja-JP" sz="1200" kern="1200" dirty="0" smtClean="0">
                    <a:solidFill>
                      <a:schemeClr val="tx1"/>
                    </a:solidFill>
                    <a:effectLst/>
                    <a:latin typeface="+mn-lt"/>
                    <a:ea typeface="+mn-ea"/>
                    <a:cs typeface="+mn-cs"/>
                  </a:rPr>
                  <a:t>  At </a:t>
                </a:r>
                <a:r>
                  <a:rPr kumimoji="1" lang="en-US" altLang="ja-JP" sz="1200" kern="1200" dirty="0">
                    <a:solidFill>
                      <a:schemeClr val="tx1"/>
                    </a:solidFill>
                    <a:effectLst/>
                    <a:latin typeface="+mn-lt"/>
                    <a:ea typeface="+mn-ea"/>
                    <a:cs typeface="+mn-cs"/>
                  </a:rPr>
                  <a:t>this stage, the government chooses the optimal level of privatization </a:t>
                </a:r>
                <a14:m>
                  <m:oMath xmlns:m="http://schemas.openxmlformats.org/officeDocument/2006/math">
                    <m:sSup>
                      <m:sSupPr>
                        <m:ctrlPr>
                          <a:rPr kumimoji="1" lang="ja-JP" altLang="ja-JP" sz="1200" i="1" kern="1200">
                            <a:solidFill>
                              <a:schemeClr val="tx1"/>
                            </a:solidFill>
                            <a:effectLst/>
                            <a:latin typeface="Cambria Math" panose="02040503050406030204" pitchFamily="18" charset="0"/>
                            <a:ea typeface="+mn-ea"/>
                            <a:cs typeface="+mn-cs"/>
                          </a:rPr>
                        </m:ctrlPr>
                      </m:sSupPr>
                      <m:e>
                        <m:r>
                          <a:rPr kumimoji="1" lang="en-US" altLang="ja-JP" sz="1200" i="1" kern="1200">
                            <a:solidFill>
                              <a:schemeClr val="tx1"/>
                            </a:solidFill>
                            <a:effectLst/>
                            <a:latin typeface="Cambria Math" panose="02040503050406030204" pitchFamily="18" charset="0"/>
                            <a:ea typeface="+mn-ea"/>
                            <a:cs typeface="+mn-cs"/>
                          </a:rPr>
                          <m:t>𝜃</m:t>
                        </m:r>
                      </m:e>
                      <m:sup>
                        <m:r>
                          <a:rPr kumimoji="1" lang="en-US" altLang="ja-JP" sz="1200" i="1" kern="1200">
                            <a:solidFill>
                              <a:schemeClr val="tx1"/>
                            </a:solidFill>
                            <a:effectLst/>
                            <a:latin typeface="Cambria Math" panose="02040503050406030204" pitchFamily="18" charset="0"/>
                            <a:ea typeface="+mn-ea"/>
                            <a:cs typeface="+mn-cs"/>
                          </a:rPr>
                          <m:t>∗</m:t>
                        </m:r>
                      </m:sup>
                    </m:sSup>
                  </m:oMath>
                </a14:m>
                <a:r>
                  <a:rPr kumimoji="1" lang="en-US" altLang="ja-JP" sz="1200" kern="1200" dirty="0">
                    <a:solidFill>
                      <a:schemeClr val="tx1"/>
                    </a:solidFill>
                    <a:effectLst/>
                    <a:latin typeface="+mn-lt"/>
                    <a:ea typeface="+mn-ea"/>
                    <a:cs typeface="+mn-cs"/>
                  </a:rPr>
                  <a:t> to maximize welfare. </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The </a:t>
                </a:r>
                <a:r>
                  <a:rPr kumimoji="1" lang="en-US" altLang="ja-JP" sz="1200" kern="1200" dirty="0">
                    <a:solidFill>
                      <a:schemeClr val="tx1"/>
                    </a:solidFill>
                    <a:effectLst/>
                    <a:latin typeface="+mn-lt"/>
                    <a:ea typeface="+mn-ea"/>
                    <a:cs typeface="+mn-cs"/>
                  </a:rPr>
                  <a:t>rest of the game is the same as in the previous case. </a:t>
                </a:r>
                <a:endParaRPr kumimoji="1" lang="ja-JP" altLang="ja-JP" sz="1200" kern="1200" dirty="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r>
                  <a:rPr lang="en-US" altLang="ja-JP" dirty="0"/>
                  <a:t>From now, we consider a situation where the government can choose an optimal level of privatization and investigate how the level of privatization affects a decision of sequential mergers or no mergers. </a:t>
                </a:r>
                <a:endParaRPr lang="en-US" altLang="ja-JP" dirty="0" smtClean="0"/>
              </a:p>
              <a:p>
                <a:endParaRPr lang="en-US" altLang="ja-JP" dirty="0" smtClean="0"/>
              </a:p>
              <a:p>
                <a:r>
                  <a:rPr lang="en-US" altLang="ja-JP" dirty="0"/>
                  <a:t> </a:t>
                </a:r>
                <a:r>
                  <a:rPr lang="en-US" altLang="ja-JP" dirty="0" smtClean="0"/>
                  <a:t> The </a:t>
                </a:r>
                <a:r>
                  <a:rPr lang="en-US" altLang="ja-JP" dirty="0"/>
                  <a:t>difference between this model and the previous one is the zeroth stage. At this stage, the government chooses the optimal level of privatization </a:t>
                </a:r>
                <a:r>
                  <a:rPr lang="en-US" altLang="ja-JP" i="0"/>
                  <a:t>𝜃</a:t>
                </a:r>
                <a:r>
                  <a:rPr lang="ja-JP" altLang="ja-JP" i="0"/>
                  <a:t>^</a:t>
                </a:r>
                <a:r>
                  <a:rPr lang="en-US" altLang="ja-JP" i="0"/>
                  <a:t>∗</a:t>
                </a:r>
                <a:r>
                  <a:rPr lang="en-US" altLang="ja-JP" dirty="0"/>
                  <a:t> to maximize welfare. The rest of the game is the same as in the previous case. </a:t>
                </a:r>
                <a:endParaRPr lang="ja-JP" altLang="ja-JP" dirty="0"/>
              </a:p>
              <a:p>
                <a:r>
                  <a:rPr lang="en-US" altLang="ja-JP" dirty="0"/>
                  <a:t> </a:t>
                </a:r>
                <a:endParaRPr lang="ja-JP" altLang="ja-JP"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24</a:t>
            </a:fld>
            <a:endParaRPr kumimoji="1" lang="ja-JP" altLang="en-US"/>
          </a:p>
        </p:txBody>
      </p:sp>
    </p:spTree>
    <p:extLst>
      <p:ext uri="{BB962C8B-B14F-4D97-AF65-F5344CB8AC3E}">
        <p14:creationId xmlns:p14="http://schemas.microsoft.com/office/powerpoint/2010/main" val="366953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1966AD-5C83-44C8-AB4A-BE922E51BF51}" type="slidenum">
              <a:rPr kumimoji="1" lang="ja-JP" altLang="en-US" smtClean="0"/>
              <a:t>3</a:t>
            </a:fld>
            <a:endParaRPr kumimoji="1" lang="ja-JP" altLang="en-US" dirty="0"/>
          </a:p>
        </p:txBody>
      </p:sp>
    </p:spTree>
    <p:extLst>
      <p:ext uri="{BB962C8B-B14F-4D97-AF65-F5344CB8AC3E}">
        <p14:creationId xmlns:p14="http://schemas.microsoft.com/office/powerpoint/2010/main" val="3524541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en-US" altLang="ja-JP" dirty="0" smtClean="0"/>
                  <a:t>  </a:t>
                </a:r>
                <a:r>
                  <a:rPr kumimoji="1" lang="en-US" altLang="ja-JP" sz="1200" kern="1200" dirty="0" smtClean="0">
                    <a:solidFill>
                      <a:schemeClr val="tx1"/>
                    </a:solidFill>
                    <a:effectLst/>
                    <a:latin typeface="+mn-lt"/>
                    <a:ea typeface="+mn-ea"/>
                    <a:cs typeface="+mn-cs"/>
                  </a:rPr>
                  <a:t>Proposition 6 shows the optimal level of privatization. </a:t>
                </a:r>
              </a:p>
              <a:p>
                <a:r>
                  <a:rPr kumimoji="1" lang="en-US" altLang="ja-JP" sz="1200" kern="1200" dirty="0" smtClean="0">
                    <a:solidFill>
                      <a:schemeClr val="tx1"/>
                    </a:solidFill>
                    <a:effectLst/>
                    <a:latin typeface="+mn-lt"/>
                    <a:ea typeface="+mn-ea"/>
                    <a:cs typeface="+mn-cs"/>
                  </a:rPr>
                  <a:t>  Depending on the number of potential merging firm pairs, it determines whether the case of perfect privatization exists or not. </a:t>
                </a:r>
              </a:p>
              <a:p>
                <a:r>
                  <a:rPr kumimoji="1" lang="en-US" altLang="ja-JP" sz="1200" kern="1200" dirty="0" smtClean="0">
                    <a:solidFill>
                      <a:schemeClr val="tx1"/>
                    </a:solidFill>
                    <a:effectLst/>
                    <a:latin typeface="+mn-lt"/>
                    <a:ea typeface="+mn-ea"/>
                    <a:cs typeface="+mn-cs"/>
                  </a:rPr>
                  <a:t>  But the fundamental property is the same between these two. </a:t>
                </a:r>
              </a:p>
              <a:p>
                <a:endParaRPr kumimoji="1" lang="ja-JP" altLang="ja-JP" sz="1200" kern="1200" dirty="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Regarding </a:t>
                </a:r>
                <a:r>
                  <a:rPr kumimoji="1" lang="en-US" altLang="ja-JP" sz="1200" kern="1200" dirty="0">
                    <a:solidFill>
                      <a:schemeClr val="tx1"/>
                    </a:solidFill>
                    <a:effectLst/>
                    <a:latin typeface="+mn-lt"/>
                    <a:ea typeface="+mn-ea"/>
                    <a:cs typeface="+mn-cs"/>
                  </a:rPr>
                  <a:t>the first part, suppose that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𝑛</m:t>
                    </m:r>
                  </m:oMath>
                </a14:m>
                <a:r>
                  <a:rPr kumimoji="1" lang="en-US" altLang="ja-JP" sz="1200" kern="1200" dirty="0">
                    <a:solidFill>
                      <a:schemeClr val="tx1"/>
                    </a:solidFill>
                    <a:effectLst/>
                    <a:latin typeface="+mn-lt"/>
                    <a:ea typeface="+mn-ea"/>
                    <a:cs typeface="+mn-cs"/>
                  </a:rPr>
                  <a:t> is larger than 2 over 1 minus</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ベータ</a:t>
                </a:r>
                <a:r>
                  <a:rPr kumimoji="1" lang="en-US" altLang="ja-JP" sz="1200" kern="1200" dirty="0" smtClean="0">
                    <a:solidFill>
                      <a:schemeClr val="tx1"/>
                    </a:solidFill>
                    <a:effectLst/>
                    <a:latin typeface="+mn-lt"/>
                    <a:ea typeface="+mn-ea"/>
                    <a:cs typeface="+mn-cs"/>
                  </a:rPr>
                  <a:t>)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 </m:t>
                    </m:r>
                    <m:r>
                      <a:rPr kumimoji="1" lang="en-US" altLang="ja-JP" sz="1200" i="1" kern="1200">
                        <a:solidFill>
                          <a:schemeClr val="tx1"/>
                        </a:solidFill>
                        <a:effectLst/>
                        <a:latin typeface="Cambria Math" panose="02040503050406030204" pitchFamily="18" charset="0"/>
                        <a:ea typeface="+mn-ea"/>
                        <a:cs typeface="+mn-cs"/>
                      </a:rPr>
                      <m:t>𝛽</m:t>
                    </m:r>
                  </m:oMath>
                </a14:m>
                <a:r>
                  <a:rPr kumimoji="1" lang="en-US" altLang="ja-JP" sz="1200" kern="1200" dirty="0">
                    <a:solidFill>
                      <a:schemeClr val="tx1"/>
                    </a:solidFill>
                    <a:effectLst/>
                    <a:latin typeface="+mn-lt"/>
                    <a:ea typeface="+mn-ea"/>
                    <a:cs typeface="+mn-cs"/>
                  </a:rPr>
                  <a:t> times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𝛽</m:t>
                    </m:r>
                  </m:oMath>
                </a14:m>
                <a:r>
                  <a:rPr kumimoji="1" lang="en-US" altLang="ja-JP" sz="1200" kern="1200" dirty="0">
                    <a:solidFill>
                      <a:schemeClr val="tx1"/>
                    </a:solidFill>
                    <a:effectLst/>
                    <a:latin typeface="+mn-lt"/>
                    <a:ea typeface="+mn-ea"/>
                    <a:cs typeface="+mn-cs"/>
                  </a:rPr>
                  <a:t> squared. </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  Then</a:t>
                </a:r>
                <a:r>
                  <a:rPr kumimoji="1" lang="en-US" altLang="ja-JP" sz="1200" kern="1200" dirty="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i</a:t>
                </a:r>
                <a:r>
                  <a:rPr kumimoji="1" lang="en-US" altLang="ja-JP" sz="1200" kern="1200" dirty="0" smtClean="0">
                    <a:solidFill>
                      <a:schemeClr val="tx1"/>
                    </a:solidFill>
                    <a:effectLst/>
                    <a:latin typeface="+mn-lt"/>
                    <a:ea typeface="+mn-ea"/>
                    <a:cs typeface="+mn-cs"/>
                  </a:rPr>
                  <a:t>) if</a:t>
                </a:r>
                <a:r>
                  <a:rPr kumimoji="1" lang="en-US" altLang="ja-JP" sz="1200" b="1" kern="1200" dirty="0">
                    <a:solidFill>
                      <a:schemeClr val="tx1"/>
                    </a:solidFill>
                    <a:effectLst/>
                    <a:latin typeface="+mn-lt"/>
                    <a:ea typeface="+mn-ea"/>
                    <a:cs typeface="+mn-cs"/>
                  </a:rPr>
                  <a:t> </a:t>
                </a:r>
                <a14:m>
                  <m:oMath xmlns:m="http://schemas.openxmlformats.org/officeDocument/2006/math">
                    <m:r>
                      <a:rPr kumimoji="1" lang="en-US" altLang="ja-JP" sz="1200" b="1" i="1" kern="1200">
                        <a:solidFill>
                          <a:schemeClr val="tx1"/>
                        </a:solidFill>
                        <a:effectLst/>
                        <a:latin typeface="Cambria Math" panose="02040503050406030204" pitchFamily="18" charset="0"/>
                        <a:ea typeface="+mn-ea"/>
                        <a:cs typeface="+mn-cs"/>
                      </a:rPr>
                      <m:t>𝒎</m:t>
                    </m:r>
                  </m:oMath>
                </a14:m>
                <a:r>
                  <a:rPr kumimoji="1" lang="en-US" altLang="ja-JP" sz="1200" b="1" kern="1200" dirty="0">
                    <a:solidFill>
                      <a:schemeClr val="tx1"/>
                    </a:solidFill>
                    <a:effectLst/>
                    <a:latin typeface="+mn-lt"/>
                    <a:ea typeface="+mn-ea"/>
                    <a:cs typeface="+mn-cs"/>
                  </a:rPr>
                  <a:t> is in this </a:t>
                </a:r>
                <a:r>
                  <a:rPr kumimoji="1" lang="en-US" altLang="ja-JP" sz="1200" b="1" kern="1200" dirty="0" smtClean="0">
                    <a:solidFill>
                      <a:schemeClr val="tx1"/>
                    </a:solidFill>
                    <a:effectLst/>
                    <a:latin typeface="+mn-lt"/>
                    <a:ea typeface="+mn-ea"/>
                    <a:cs typeface="+mn-cs"/>
                  </a:rPr>
                  <a:t>range</a:t>
                </a:r>
                <a:r>
                  <a:rPr kumimoji="1" lang="en-US" altLang="ja-JP" sz="1200" kern="1200" dirty="0" smtClean="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the optimal level of </a:t>
                </a:r>
                <a:r>
                  <a:rPr kumimoji="1" lang="en-US" altLang="ja-JP" sz="1200" kern="1200" dirty="0" smtClean="0">
                    <a:solidFill>
                      <a:schemeClr val="tx1"/>
                    </a:solidFill>
                    <a:effectLst/>
                    <a:latin typeface="+mn-lt"/>
                    <a:ea typeface="+mn-ea"/>
                    <a:cs typeface="+mn-cs"/>
                  </a:rPr>
                  <a:t>privatization </a:t>
                </a:r>
                <a:r>
                  <a:rPr kumimoji="1" lang="en-US" altLang="ja-JP" sz="1200" kern="1200" dirty="0">
                    <a:solidFill>
                      <a:schemeClr val="tx1"/>
                    </a:solidFill>
                    <a:effectLst/>
                    <a:latin typeface="+mn-lt"/>
                    <a:ea typeface="+mn-ea"/>
                    <a:cs typeface="+mn-cs"/>
                  </a:rPr>
                  <a:t>is zero. </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smtClean="0">
                    <a:solidFill>
                      <a:schemeClr val="tx1"/>
                    </a:solidFill>
                    <a:effectLst/>
                    <a:latin typeface="+mn-lt"/>
                    <a:ea typeface="+mn-ea"/>
                    <a:cs typeface="+mn-cs"/>
                  </a:rPr>
                  <a:t>  This </a:t>
                </a:r>
                <a:r>
                  <a:rPr kumimoji="1" lang="en-US" altLang="ja-JP" sz="1200" b="1" kern="1200" dirty="0">
                    <a:solidFill>
                      <a:schemeClr val="tx1"/>
                    </a:solidFill>
                    <a:effectLst/>
                    <a:latin typeface="+mn-lt"/>
                    <a:ea typeface="+mn-ea"/>
                    <a:cs typeface="+mn-cs"/>
                  </a:rPr>
                  <a:t>is full privatization. </a:t>
                </a:r>
                <a:endParaRPr kumimoji="1" lang="ja-JP" altLang="ja-JP" sz="1200" b="1" kern="1200" dirty="0">
                  <a:solidFill>
                    <a:schemeClr val="tx1"/>
                  </a:solidFill>
                  <a:effectLst/>
                  <a:latin typeface="+mn-lt"/>
                  <a:ea typeface="+mn-ea"/>
                  <a:cs typeface="+mn-cs"/>
                </a:endParaRPr>
              </a:p>
              <a:p>
                <a:endParaRPr kumimoji="1" lang="ja-JP" altLang="en-US" dirty="0"/>
              </a:p>
            </p:txBody>
          </p:sp>
        </mc:Choice>
        <mc:Fallback xmlns="">
          <p:sp>
            <p:nvSpPr>
              <p:cNvPr id="3" name="ノート プレースホルダー 2"/>
              <p:cNvSpPr>
                <a:spLocks noGrp="1"/>
              </p:cNvSpPr>
              <p:nvPr>
                <p:ph type="body" idx="1"/>
              </p:nvPr>
            </p:nvSpPr>
            <p:spPr/>
            <p:txBody>
              <a:bodyPr/>
              <a:lstStyle/>
              <a:p>
                <a:r>
                  <a:rPr lang="en-US" altLang="ja-JP" dirty="0" smtClean="0"/>
                  <a:t>  Proposition </a:t>
                </a:r>
                <a:r>
                  <a:rPr lang="en-US" altLang="ja-JP" dirty="0"/>
                  <a:t>6 shows the optimal level of privatization. </a:t>
                </a:r>
                <a:endParaRPr lang="en-US" altLang="ja-JP" dirty="0" smtClean="0"/>
              </a:p>
              <a:p>
                <a:r>
                  <a:rPr lang="en-US" altLang="ja-JP" dirty="0"/>
                  <a:t> </a:t>
                </a:r>
                <a:r>
                  <a:rPr lang="en-US" altLang="ja-JP" dirty="0" smtClean="0"/>
                  <a:t> </a:t>
                </a:r>
                <a:r>
                  <a:rPr lang="en-US" altLang="ja-JP" dirty="0" smtClean="0"/>
                  <a:t>Depending </a:t>
                </a:r>
                <a:r>
                  <a:rPr lang="en-US" altLang="ja-JP" dirty="0"/>
                  <a:t>on the number of potential merging firm pairs, it determines whether the case of perfect privatization exists or not. </a:t>
                </a:r>
                <a:endParaRPr lang="en-US" altLang="ja-JP" dirty="0" smtClean="0"/>
              </a:p>
              <a:p>
                <a:r>
                  <a:rPr lang="en-US" altLang="ja-JP" dirty="0"/>
                  <a:t> </a:t>
                </a:r>
                <a:r>
                  <a:rPr lang="en-US" altLang="ja-JP" dirty="0" smtClean="0"/>
                  <a:t> </a:t>
                </a:r>
                <a:r>
                  <a:rPr lang="en-US" altLang="ja-JP" dirty="0" smtClean="0"/>
                  <a:t>But </a:t>
                </a:r>
                <a:r>
                  <a:rPr lang="en-US" altLang="ja-JP" dirty="0"/>
                  <a:t>the fundamental property is the same between these two. </a:t>
                </a:r>
                <a:endParaRPr lang="ja-JP" altLang="ja-JP" dirty="0"/>
              </a:p>
              <a:p>
                <a:endParaRPr lang="en-US" altLang="ja-JP" dirty="0" smtClean="0"/>
              </a:p>
              <a:p>
                <a:r>
                  <a:rPr lang="en-US" altLang="ja-JP" dirty="0"/>
                  <a:t> </a:t>
                </a:r>
                <a:r>
                  <a:rPr lang="en-US" altLang="ja-JP" dirty="0" smtClean="0"/>
                  <a:t> </a:t>
                </a:r>
                <a:r>
                  <a:rPr lang="en-US" altLang="ja-JP" dirty="0" smtClean="0"/>
                  <a:t>Regarding </a:t>
                </a:r>
                <a:r>
                  <a:rPr lang="en-US" altLang="ja-JP" dirty="0"/>
                  <a:t>the first part, suppose that </a:t>
                </a:r>
                <a:r>
                  <a:rPr lang="en-US" altLang="ja-JP" i="0">
                    <a:latin typeface="Cambria Math" panose="02040503050406030204" pitchFamily="18" charset="0"/>
                  </a:rPr>
                  <a:t>𝑛</a:t>
                </a:r>
                <a:r>
                  <a:rPr lang="en-US" altLang="ja-JP" dirty="0"/>
                  <a:t> is larger than 2 over 1 minus</a:t>
                </a:r>
                <a:r>
                  <a:rPr lang="en-US" altLang="ja-JP" i="0">
                    <a:latin typeface="Cambria Math" panose="02040503050406030204" pitchFamily="18" charset="0"/>
                  </a:rPr>
                  <a:t> 𝛽</a:t>
                </a:r>
                <a:r>
                  <a:rPr lang="en-US" altLang="ja-JP" dirty="0"/>
                  <a:t> times </a:t>
                </a:r>
                <a:r>
                  <a:rPr lang="en-US" altLang="ja-JP" i="0">
                    <a:latin typeface="Cambria Math" panose="02040503050406030204" pitchFamily="18" charset="0"/>
                  </a:rPr>
                  <a:t>𝛽</a:t>
                </a:r>
                <a:r>
                  <a:rPr lang="en-US" altLang="ja-JP" dirty="0"/>
                  <a:t> squared. Then, </a:t>
                </a:r>
                <a:endParaRPr lang="ja-JP" altLang="ja-JP" dirty="0"/>
              </a:p>
              <a:p>
                <a:r>
                  <a:rPr lang="en-US" altLang="ja-JP" dirty="0" smtClean="0"/>
                  <a:t>(</a:t>
                </a:r>
                <a:r>
                  <a:rPr lang="en-US" altLang="ja-JP" dirty="0" err="1"/>
                  <a:t>i</a:t>
                </a:r>
                <a:r>
                  <a:rPr lang="en-US" altLang="ja-JP" dirty="0"/>
                  <a:t>) if </a:t>
                </a:r>
                <a:r>
                  <a:rPr lang="en-US" altLang="ja-JP" i="0">
                    <a:latin typeface="Cambria Math" panose="02040503050406030204" pitchFamily="18" charset="0"/>
                  </a:rPr>
                  <a:t>𝑚</a:t>
                </a:r>
                <a:r>
                  <a:rPr lang="en-US" altLang="ja-JP" dirty="0"/>
                  <a:t> is between 2 over 1 minus</a:t>
                </a:r>
                <a:r>
                  <a:rPr lang="en-US" altLang="ja-JP" i="0">
                    <a:latin typeface="Cambria Math" panose="02040503050406030204" pitchFamily="18" charset="0"/>
                  </a:rPr>
                  <a:t> 𝛽</a:t>
                </a:r>
                <a:r>
                  <a:rPr lang="en-US" altLang="ja-JP" dirty="0"/>
                  <a:t> times </a:t>
                </a:r>
                <a:r>
                  <a:rPr lang="en-US" altLang="ja-JP" i="0">
                    <a:latin typeface="Cambria Math" panose="02040503050406030204" pitchFamily="18" charset="0"/>
                  </a:rPr>
                  <a:t>𝛽</a:t>
                </a:r>
                <a:r>
                  <a:rPr lang="en-US" altLang="ja-JP" dirty="0"/>
                  <a:t> squared and </a:t>
                </a:r>
                <a:r>
                  <a:rPr lang="en-US" altLang="ja-JP" i="0">
                    <a:latin typeface="Cambria Math" panose="02040503050406030204" pitchFamily="18" charset="0"/>
                  </a:rPr>
                  <a:t>𝑛</a:t>
                </a:r>
                <a:r>
                  <a:rPr lang="en-US" altLang="ja-JP" dirty="0"/>
                  <a:t>, the optimal level of privatization given </a:t>
                </a:r>
                <a:r>
                  <a:rPr lang="en-US" altLang="ja-JP" i="0">
                    <a:latin typeface="Cambria Math" panose="02040503050406030204" pitchFamily="18" charset="0"/>
                  </a:rPr>
                  <a:t>𝑚</a:t>
                </a:r>
                <a:r>
                  <a:rPr lang="en-US" altLang="ja-JP" dirty="0"/>
                  <a:t> is zero. </a:t>
                </a:r>
                <a:r>
                  <a:rPr lang="en-US" altLang="ja-JP" b="1" dirty="0"/>
                  <a:t>This is full privatization. </a:t>
                </a:r>
                <a:r>
                  <a:rPr lang="en-US" altLang="ja-JP" dirty="0"/>
                  <a:t> </a:t>
                </a:r>
                <a:endParaRPr lang="ja-JP" altLang="ja-JP"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25</a:t>
            </a:fld>
            <a:endParaRPr kumimoji="1" lang="ja-JP" altLang="en-US"/>
          </a:p>
        </p:txBody>
      </p:sp>
    </p:spTree>
    <p:extLst>
      <p:ext uri="{BB962C8B-B14F-4D97-AF65-F5344CB8AC3E}">
        <p14:creationId xmlns:p14="http://schemas.microsoft.com/office/powerpoint/2010/main" val="431793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Now, I present our propositions of this study.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First, given that pairs of firms have already merged, either sequential mergers are fully completed or no further mergers occur in the SPNE. </a:t>
            </a: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This proposition shows that to determine the equilibrium outcome, we only need to check whether the last merger pair of ﬁrms has an incentive to merge, regardless of the parameters.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26</a:t>
            </a:fld>
            <a:endParaRPr kumimoji="1" lang="ja-JP" altLang="en-US"/>
          </a:p>
        </p:txBody>
      </p:sp>
    </p:spTree>
    <p:extLst>
      <p:ext uri="{BB962C8B-B14F-4D97-AF65-F5344CB8AC3E}">
        <p14:creationId xmlns:p14="http://schemas.microsoft.com/office/powerpoint/2010/main" val="1505377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To clarify Proposition 6, we conduct a numerical example. </a:t>
                </a:r>
              </a:p>
              <a:p>
                <a:r>
                  <a:rPr kumimoji="1" lang="en-US" altLang="ja-JP" sz="1200" kern="1200" dirty="0" smtClean="0">
                    <a:solidFill>
                      <a:schemeClr val="tx1"/>
                    </a:solidFill>
                    <a:effectLst/>
                    <a:latin typeface="+mn-lt"/>
                    <a:ea typeface="+mn-ea"/>
                    <a:cs typeface="+mn-cs"/>
                  </a:rPr>
                  <a:t>  Figure 1 summarizes the result. </a:t>
                </a:r>
                <a:endParaRPr kumimoji="1" lang="ja-JP" altLang="ja-JP" sz="1200" kern="1200" dirty="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The </a:t>
                </a:r>
                <a:r>
                  <a:rPr kumimoji="1" lang="en-US" altLang="ja-JP" sz="1200" kern="1200" dirty="0">
                    <a:solidFill>
                      <a:schemeClr val="tx1"/>
                    </a:solidFill>
                    <a:effectLst/>
                    <a:latin typeface="+mn-lt"/>
                    <a:ea typeface="+mn-ea"/>
                    <a:cs typeface="+mn-cs"/>
                  </a:rPr>
                  <a:t>horizontal axis </a:t>
                </a:r>
                <a:r>
                  <a:rPr kumimoji="1" lang="en-US" altLang="ja-JP" sz="1200" kern="1200" dirty="0" smtClean="0">
                    <a:solidFill>
                      <a:schemeClr val="tx1"/>
                    </a:solidFill>
                    <a:effectLst/>
                    <a:latin typeface="+mn-lt"/>
                    <a:ea typeface="+mn-ea"/>
                    <a:cs typeface="+mn-cs"/>
                  </a:rPr>
                  <a:t>represents</a:t>
                </a:r>
                <a:r>
                  <a:rPr kumimoji="1" lang="ja-JP" altLang="en-US" sz="1200" kern="1200" dirty="0" smtClean="0">
                    <a:solidFill>
                      <a:schemeClr val="tx1"/>
                    </a:solidFill>
                    <a:effectLst/>
                    <a:latin typeface="+mn-lt"/>
                    <a:ea typeface="+mn-ea"/>
                    <a:cs typeface="+mn-cs"/>
                  </a:rPr>
                  <a:t>（ベータ）</a:t>
                </a:r>
                <a:r>
                  <a:rPr kumimoji="1" lang="en-US" altLang="ja-JP" sz="1200" kern="1200" dirty="0" smtClean="0">
                    <a:solidFill>
                      <a:schemeClr val="tx1"/>
                    </a:solidFill>
                    <a:effectLst/>
                    <a:latin typeface="+mn-lt"/>
                    <a:ea typeface="+mn-ea"/>
                    <a:cs typeface="+mn-cs"/>
                  </a:rPr>
                  <a:t>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𝛽</m:t>
                    </m:r>
                  </m:oMath>
                </a14:m>
                <a:r>
                  <a:rPr kumimoji="1" lang="en-US" altLang="ja-JP" sz="1200" kern="1200" dirty="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The </a:t>
                </a:r>
                <a:r>
                  <a:rPr kumimoji="1" lang="en-US" altLang="ja-JP" sz="1200" kern="1200" dirty="0">
                    <a:solidFill>
                      <a:schemeClr val="tx1"/>
                    </a:solidFill>
                    <a:effectLst/>
                    <a:latin typeface="+mn-lt"/>
                    <a:ea typeface="+mn-ea"/>
                    <a:cs typeface="+mn-cs"/>
                  </a:rPr>
                  <a:t>vertical axis represents the level of privatization </a:t>
                </a:r>
                <a14:m>
                  <m:oMath xmlns:m="http://schemas.openxmlformats.org/officeDocument/2006/math">
                    <m:sSup>
                      <m:sSupPr>
                        <m:ctrlPr>
                          <a:rPr kumimoji="1" lang="ja-JP" altLang="ja-JP" sz="1200" i="1" kern="1200">
                            <a:solidFill>
                              <a:schemeClr val="tx1"/>
                            </a:solidFill>
                            <a:effectLst/>
                            <a:latin typeface="Cambria Math" panose="02040503050406030204" pitchFamily="18" charset="0"/>
                            <a:ea typeface="+mn-ea"/>
                            <a:cs typeface="+mn-cs"/>
                          </a:rPr>
                        </m:ctrlPr>
                      </m:sSupPr>
                      <m:e>
                        <m:r>
                          <a:rPr kumimoji="1" lang="en-US" altLang="ja-JP" sz="1200" i="1" kern="1200">
                            <a:solidFill>
                              <a:schemeClr val="tx1"/>
                            </a:solidFill>
                            <a:effectLst/>
                            <a:latin typeface="Cambria Math" panose="02040503050406030204" pitchFamily="18" charset="0"/>
                            <a:ea typeface="+mn-ea"/>
                            <a:cs typeface="+mn-cs"/>
                          </a:rPr>
                          <m:t>𝜃</m:t>
                        </m:r>
                      </m:e>
                      <m:sup>
                        <m:r>
                          <a:rPr kumimoji="1" lang="en-US" altLang="ja-JP" sz="1200" i="1" kern="1200">
                            <a:solidFill>
                              <a:schemeClr val="tx1"/>
                            </a:solidFill>
                            <a:effectLst/>
                            <a:latin typeface="Cambria Math" panose="02040503050406030204" pitchFamily="18" charset="0"/>
                            <a:ea typeface="+mn-ea"/>
                            <a:cs typeface="+mn-cs"/>
                          </a:rPr>
                          <m:t>∗</m:t>
                        </m:r>
                      </m:sup>
                    </m:sSup>
                  </m:oMath>
                </a14:m>
                <a:r>
                  <a:rPr kumimoji="1" lang="en-US" altLang="ja-JP" sz="1200" kern="1200" dirty="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First</a:t>
                </a:r>
                <a:r>
                  <a:rPr kumimoji="1" lang="en-US" altLang="ja-JP" sz="1200" kern="1200" dirty="0">
                    <a:solidFill>
                      <a:schemeClr val="tx1"/>
                    </a:solidFill>
                    <a:effectLst/>
                    <a:latin typeface="+mn-lt"/>
                    <a:ea typeface="+mn-ea"/>
                    <a:cs typeface="+mn-cs"/>
                  </a:rPr>
                  <a:t>, </a:t>
                </a:r>
                <a14:m>
                  <m:oMath xmlns:m="http://schemas.openxmlformats.org/officeDocument/2006/math">
                    <m:sSup>
                      <m:sSupPr>
                        <m:ctrlPr>
                          <a:rPr kumimoji="1" lang="ja-JP" altLang="ja-JP" sz="1200" i="1" kern="1200">
                            <a:solidFill>
                              <a:schemeClr val="tx1"/>
                            </a:solidFill>
                            <a:effectLst/>
                            <a:latin typeface="Cambria Math" panose="02040503050406030204" pitchFamily="18" charset="0"/>
                            <a:ea typeface="+mn-ea"/>
                            <a:cs typeface="+mn-cs"/>
                          </a:rPr>
                        </m:ctrlPr>
                      </m:sSupPr>
                      <m:e>
                        <m:r>
                          <a:rPr kumimoji="1" lang="en-US" altLang="ja-JP" sz="1200" i="1" kern="1200">
                            <a:solidFill>
                              <a:schemeClr val="tx1"/>
                            </a:solidFill>
                            <a:effectLst/>
                            <a:latin typeface="Cambria Math" panose="02040503050406030204" pitchFamily="18" charset="0"/>
                            <a:ea typeface="+mn-ea"/>
                            <a:cs typeface="+mn-cs"/>
                          </a:rPr>
                          <m:t>𝜃</m:t>
                        </m:r>
                      </m:e>
                      <m:sup>
                        <m:r>
                          <a:rPr kumimoji="1" lang="en-US" altLang="ja-JP" sz="1200" i="1" kern="1200">
                            <a:solidFill>
                              <a:schemeClr val="tx1"/>
                            </a:solidFill>
                            <a:effectLst/>
                            <a:latin typeface="Cambria Math" panose="02040503050406030204" pitchFamily="18" charset="0"/>
                            <a:ea typeface="+mn-ea"/>
                            <a:cs typeface="+mn-cs"/>
                          </a:rPr>
                          <m:t>∗</m:t>
                        </m:r>
                      </m:sup>
                    </m:sSup>
                  </m:oMath>
                </a14:m>
                <a:r>
                  <a:rPr kumimoji="1" lang="en-US" altLang="ja-JP" sz="1200" kern="1200" dirty="0">
                    <a:solidFill>
                      <a:schemeClr val="tx1"/>
                    </a:solidFill>
                    <a:effectLst/>
                    <a:latin typeface="+mn-lt"/>
                    <a:ea typeface="+mn-ea"/>
                    <a:cs typeface="+mn-cs"/>
                  </a:rPr>
                  <a:t> equals </a:t>
                </a:r>
                <a:r>
                  <a:rPr kumimoji="1" lang="en-US" altLang="ja-JP" sz="1200" kern="1200" dirty="0" smtClean="0">
                    <a:solidFill>
                      <a:schemeClr val="tx1"/>
                    </a:solidFill>
                    <a:effectLst/>
                    <a:latin typeface="+mn-lt"/>
                    <a:ea typeface="+mn-ea"/>
                    <a:cs typeface="+mn-cs"/>
                  </a:rPr>
                  <a:t>to 1 holds only </a:t>
                </a:r>
                <a:r>
                  <a:rPr kumimoji="1" lang="en-US" altLang="ja-JP" sz="1200" kern="1200" dirty="0">
                    <a:solidFill>
                      <a:schemeClr val="tx1"/>
                    </a:solidFill>
                    <a:effectLst/>
                    <a:latin typeface="+mn-lt"/>
                    <a:ea typeface="+mn-ea"/>
                    <a:cs typeface="+mn-cs"/>
                  </a:rPr>
                  <a:t>when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𝛽</m:t>
                    </m:r>
                  </m:oMath>
                </a14:m>
                <a:r>
                  <a:rPr kumimoji="1" lang="en-US" altLang="ja-JP" sz="1200" kern="1200" dirty="0">
                    <a:solidFill>
                      <a:schemeClr val="tx1"/>
                    </a:solidFill>
                    <a:effectLst/>
                    <a:latin typeface="+mn-lt"/>
                    <a:ea typeface="+mn-ea"/>
                    <a:cs typeface="+mn-cs"/>
                  </a:rPr>
                  <a:t> equals zero or one around here. </a:t>
                </a:r>
                <a:endParaRPr kumimoji="1" lang="ja-JP" altLang="ja-JP" sz="1200" kern="1200" dirty="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Next</a:t>
                </a:r>
                <a:r>
                  <a:rPr kumimoji="1" lang="en-US" altLang="ja-JP" sz="1200" kern="1200" dirty="0">
                    <a:solidFill>
                      <a:schemeClr val="tx1"/>
                    </a:solidFill>
                    <a:effectLst/>
                    <a:latin typeface="+mn-lt"/>
                    <a:ea typeface="+mn-ea"/>
                    <a:cs typeface="+mn-cs"/>
                  </a:rPr>
                  <a:t>, as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𝑚</m:t>
                    </m:r>
                  </m:oMath>
                </a14:m>
                <a:r>
                  <a:rPr kumimoji="1" lang="en-US" altLang="ja-JP" sz="1200" kern="1200" dirty="0">
                    <a:solidFill>
                      <a:schemeClr val="tx1"/>
                    </a:solidFill>
                    <a:effectLst/>
                    <a:latin typeface="+mn-lt"/>
                    <a:ea typeface="+mn-ea"/>
                    <a:cs typeface="+mn-cs"/>
                  </a:rPr>
                  <a:t> increases, there exists a region where the perfect privatization is optimal, that is </a:t>
                </a:r>
                <a14:m>
                  <m:oMath xmlns:m="http://schemas.openxmlformats.org/officeDocument/2006/math">
                    <m:sSup>
                      <m:sSupPr>
                        <m:ctrlPr>
                          <a:rPr kumimoji="1" lang="ja-JP" altLang="ja-JP" sz="1200" i="1" kern="1200">
                            <a:solidFill>
                              <a:schemeClr val="tx1"/>
                            </a:solidFill>
                            <a:effectLst/>
                            <a:latin typeface="Cambria Math" panose="02040503050406030204" pitchFamily="18" charset="0"/>
                            <a:ea typeface="+mn-ea"/>
                            <a:cs typeface="+mn-cs"/>
                          </a:rPr>
                        </m:ctrlPr>
                      </m:sSupPr>
                      <m:e>
                        <m:r>
                          <a:rPr kumimoji="1" lang="en-US" altLang="ja-JP" sz="1200" i="1" kern="1200">
                            <a:solidFill>
                              <a:schemeClr val="tx1"/>
                            </a:solidFill>
                            <a:effectLst/>
                            <a:latin typeface="Cambria Math" panose="02040503050406030204" pitchFamily="18" charset="0"/>
                            <a:ea typeface="+mn-ea"/>
                            <a:cs typeface="+mn-cs"/>
                          </a:rPr>
                          <m:t>𝜃</m:t>
                        </m:r>
                      </m:e>
                      <m:sup>
                        <m:r>
                          <a:rPr kumimoji="1" lang="en-US" altLang="ja-JP" sz="1200" i="1" kern="1200">
                            <a:solidFill>
                              <a:schemeClr val="tx1"/>
                            </a:solidFill>
                            <a:effectLst/>
                            <a:latin typeface="Cambria Math" panose="02040503050406030204" pitchFamily="18" charset="0"/>
                            <a:ea typeface="+mn-ea"/>
                            <a:cs typeface="+mn-cs"/>
                          </a:rPr>
                          <m:t>∗</m:t>
                        </m:r>
                      </m:sup>
                    </m:sSup>
                  </m:oMath>
                </a14:m>
                <a:r>
                  <a:rPr kumimoji="1" lang="en-US" altLang="ja-JP" sz="1200" kern="1200" dirty="0">
                    <a:solidFill>
                      <a:schemeClr val="tx1"/>
                    </a:solidFill>
                    <a:effectLst/>
                    <a:latin typeface="+mn-lt"/>
                    <a:ea typeface="+mn-ea"/>
                    <a:cs typeface="+mn-cs"/>
                  </a:rPr>
                  <a:t> equals to zero holds. </a:t>
                </a:r>
                <a:endParaRPr kumimoji="1" lang="ja-JP" altLang="ja-JP" sz="1200" kern="1200" dirty="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And</a:t>
                </a:r>
                <a:r>
                  <a:rPr kumimoji="1" lang="en-US" altLang="ja-JP" sz="1200" kern="1200" dirty="0">
                    <a:solidFill>
                      <a:schemeClr val="tx1"/>
                    </a:solidFill>
                    <a:effectLst/>
                    <a:latin typeface="+mn-lt"/>
                    <a:ea typeface="+mn-ea"/>
                    <a:cs typeface="+mn-cs"/>
                  </a:rPr>
                  <a:t>, otherwise, </a:t>
                </a:r>
                <a14:m>
                  <m:oMath xmlns:m="http://schemas.openxmlformats.org/officeDocument/2006/math">
                    <m:sSup>
                      <m:sSupPr>
                        <m:ctrlPr>
                          <a:rPr kumimoji="1" lang="ja-JP" altLang="ja-JP" sz="1200" i="1" kern="1200">
                            <a:solidFill>
                              <a:schemeClr val="tx1"/>
                            </a:solidFill>
                            <a:effectLst/>
                            <a:latin typeface="Cambria Math" panose="02040503050406030204" pitchFamily="18" charset="0"/>
                            <a:ea typeface="+mn-ea"/>
                            <a:cs typeface="+mn-cs"/>
                          </a:rPr>
                        </m:ctrlPr>
                      </m:sSupPr>
                      <m:e>
                        <m:r>
                          <a:rPr kumimoji="1" lang="en-US" altLang="ja-JP" sz="1200" i="1" kern="1200">
                            <a:solidFill>
                              <a:schemeClr val="tx1"/>
                            </a:solidFill>
                            <a:effectLst/>
                            <a:latin typeface="Cambria Math" panose="02040503050406030204" pitchFamily="18" charset="0"/>
                            <a:ea typeface="+mn-ea"/>
                            <a:cs typeface="+mn-cs"/>
                          </a:rPr>
                          <m:t>𝜃</m:t>
                        </m:r>
                      </m:e>
                      <m:sup>
                        <m:r>
                          <a:rPr kumimoji="1" lang="en-US" altLang="ja-JP" sz="1200" i="1" kern="1200">
                            <a:solidFill>
                              <a:schemeClr val="tx1"/>
                            </a:solidFill>
                            <a:effectLst/>
                            <a:latin typeface="Cambria Math" panose="02040503050406030204" pitchFamily="18" charset="0"/>
                            <a:ea typeface="+mn-ea"/>
                            <a:cs typeface="+mn-cs"/>
                          </a:rPr>
                          <m:t>∗</m:t>
                        </m:r>
                      </m:sup>
                    </m:sSup>
                  </m:oMath>
                </a14:m>
                <a:r>
                  <a:rPr kumimoji="1" lang="en-US" altLang="ja-JP" sz="1200" kern="1200" dirty="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is </a:t>
                </a:r>
                <a:r>
                  <a:rPr kumimoji="1" lang="en-US" altLang="ja-JP" sz="1200" kern="1200" dirty="0">
                    <a:solidFill>
                      <a:schemeClr val="tx1"/>
                    </a:solidFill>
                    <a:effectLst/>
                    <a:latin typeface="+mn-lt"/>
                    <a:ea typeface="+mn-ea"/>
                    <a:cs typeface="+mn-cs"/>
                  </a:rPr>
                  <a:t>between zero and one inclusive. </a:t>
                </a:r>
                <a:endParaRPr kumimoji="1" lang="en-US"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  This </a:t>
                </a:r>
                <a:r>
                  <a:rPr kumimoji="1" lang="en-US" altLang="ja-JP" sz="1200" b="1" kern="1200" dirty="0">
                    <a:solidFill>
                      <a:schemeClr val="tx1"/>
                    </a:solidFill>
                    <a:effectLst/>
                    <a:latin typeface="+mn-lt"/>
                    <a:ea typeface="+mn-ea"/>
                    <a:cs typeface="+mn-cs"/>
                  </a:rPr>
                  <a:t>is partial privatization. </a:t>
                </a:r>
                <a:endParaRPr kumimoji="1" lang="ja-JP" altLang="ja-JP" sz="1200" b="1" kern="1200" dirty="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r>
                  <a:rPr lang="en-US" altLang="ja-JP" dirty="0"/>
                  <a:t>To clarify Proposition 6, we conduct a numerical example. Figure 1 summarizes the result. </a:t>
                </a:r>
                <a:endParaRPr lang="ja-JP" altLang="ja-JP" dirty="0"/>
              </a:p>
              <a:p>
                <a:r>
                  <a:rPr lang="en-US" altLang="ja-JP" dirty="0"/>
                  <a:t>The vertical axis represents the degree of product differentiation. The horizontal axis represents the level of privatization. First, </a:t>
                </a:r>
                <a:r>
                  <a:rPr lang="en-US" altLang="ja-JP" i="0"/>
                  <a:t>𝜃</a:t>
                </a:r>
                <a:r>
                  <a:rPr lang="ja-JP" altLang="ja-JP" i="0"/>
                  <a:t>^</a:t>
                </a:r>
                <a:r>
                  <a:rPr lang="en-US" altLang="ja-JP" i="0"/>
                  <a:t>∗</a:t>
                </a:r>
                <a:r>
                  <a:rPr lang="en-US" altLang="ja-JP" dirty="0"/>
                  <a:t> equals 1 holds only when </a:t>
                </a:r>
                <a:r>
                  <a:rPr lang="en-US" altLang="ja-JP" i="0"/>
                  <a:t>𝛽</a:t>
                </a:r>
                <a:r>
                  <a:rPr lang="en-US" altLang="ja-JP" dirty="0"/>
                  <a:t> equals zero or one around here. </a:t>
                </a:r>
                <a:endParaRPr lang="ja-JP" altLang="ja-JP" dirty="0"/>
              </a:p>
              <a:p>
                <a:r>
                  <a:rPr lang="en-US" altLang="ja-JP" dirty="0"/>
                  <a:t>Next, as </a:t>
                </a:r>
                <a:r>
                  <a:rPr lang="en-US" altLang="ja-JP" i="0"/>
                  <a:t>𝑚</a:t>
                </a:r>
                <a:r>
                  <a:rPr lang="en-US" altLang="ja-JP" dirty="0"/>
                  <a:t> increases, there exists a region where the perfect privatization is optimal, that is </a:t>
                </a:r>
                <a:r>
                  <a:rPr lang="en-US" altLang="ja-JP" i="0"/>
                  <a:t>𝜃</a:t>
                </a:r>
                <a:r>
                  <a:rPr lang="ja-JP" altLang="ja-JP" i="0"/>
                  <a:t>^</a:t>
                </a:r>
                <a:r>
                  <a:rPr lang="en-US" altLang="ja-JP" i="0"/>
                  <a:t>∗</a:t>
                </a:r>
                <a:r>
                  <a:rPr lang="en-US" altLang="ja-JP" dirty="0"/>
                  <a:t> equals to zero holds. </a:t>
                </a:r>
                <a:endParaRPr lang="ja-JP" altLang="ja-JP" dirty="0"/>
              </a:p>
              <a:p>
                <a:r>
                  <a:rPr lang="en-US" altLang="ja-JP" dirty="0"/>
                  <a:t>And, otherwise, </a:t>
                </a:r>
                <a:r>
                  <a:rPr lang="en-US" altLang="ja-JP" i="0"/>
                  <a:t>𝜃</a:t>
                </a:r>
                <a:r>
                  <a:rPr lang="ja-JP" altLang="ja-JP" i="0"/>
                  <a:t>^</a:t>
                </a:r>
                <a:r>
                  <a:rPr lang="en-US" altLang="ja-JP" i="0"/>
                  <a:t>∗</a:t>
                </a:r>
                <a:r>
                  <a:rPr lang="en-US" altLang="ja-JP" dirty="0"/>
                  <a:t> is in between zero and one inclusive. </a:t>
                </a:r>
                <a:r>
                  <a:rPr lang="en-US" altLang="ja-JP" b="1" dirty="0"/>
                  <a:t>This is partial privatization. </a:t>
                </a:r>
                <a:endParaRPr lang="ja-JP" altLang="ja-JP"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27</a:t>
            </a:fld>
            <a:endParaRPr kumimoji="1" lang="ja-JP" altLang="en-US"/>
          </a:p>
        </p:txBody>
      </p:sp>
    </p:spTree>
    <p:extLst>
      <p:ext uri="{BB962C8B-B14F-4D97-AF65-F5344CB8AC3E}">
        <p14:creationId xmlns:p14="http://schemas.microsoft.com/office/powerpoint/2010/main" val="602946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Next, let us consider a policy implications based on our results. </a:t>
                </a:r>
              </a:p>
              <a:p>
                <a:r>
                  <a:rPr kumimoji="1" lang="en-US" altLang="ja-JP" sz="1200" kern="1200" dirty="0" smtClean="0">
                    <a:solidFill>
                      <a:schemeClr val="tx1"/>
                    </a:solidFill>
                    <a:effectLst/>
                    <a:latin typeface="+mn-lt"/>
                    <a:ea typeface="+mn-ea"/>
                    <a:cs typeface="+mn-cs"/>
                  </a:rPr>
                  <a:t>  The real world example is life in</a:t>
                </a:r>
                <a:r>
                  <a:rPr kumimoji="1" lang="en-US" altLang="ja-JP" sz="1200" b="1" kern="1200" dirty="0" smtClean="0">
                    <a:solidFill>
                      <a:schemeClr val="tx1"/>
                    </a:solidFill>
                    <a:effectLst/>
                    <a:latin typeface="+mn-lt"/>
                    <a:ea typeface="+mn-ea"/>
                    <a:cs typeface="+mn-cs"/>
                  </a:rPr>
                  <a:t>sur</a:t>
                </a:r>
                <a:r>
                  <a:rPr kumimoji="1" lang="en-US" altLang="ja-JP" sz="1200" kern="1200" dirty="0" smtClean="0">
                    <a:solidFill>
                      <a:schemeClr val="tx1"/>
                    </a:solidFill>
                    <a:effectLst/>
                    <a:latin typeface="+mn-lt"/>
                    <a:ea typeface="+mn-ea"/>
                    <a:cs typeface="+mn-cs"/>
                  </a:rPr>
                  <a:t>ance industry in Japan with JPI. </a:t>
                </a:r>
              </a:p>
              <a:p>
                <a:r>
                  <a:rPr kumimoji="1" lang="en-US" altLang="ja-JP" sz="1200" kern="1200" dirty="0" smtClean="0">
                    <a:solidFill>
                      <a:schemeClr val="tx1"/>
                    </a:solidFill>
                    <a:effectLst/>
                    <a:latin typeface="+mn-lt"/>
                    <a:ea typeface="+mn-ea"/>
                    <a:cs typeface="+mn-cs"/>
                  </a:rPr>
                  <a:t>  And </a:t>
                </a:r>
                <a14:m>
                  <m:oMath xmlns:m="http://schemas.openxmlformats.org/officeDocument/2006/math">
                    <m:sSub>
                      <m:sSubPr>
                        <m:ctrlPr>
                          <a:rPr kumimoji="1" lang="en-US" altLang="ja-JP" sz="1200" b="0" i="1" kern="1200" smtClean="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𝜃</m:t>
                        </m:r>
                      </m:e>
                      <m:sub>
                        <m:r>
                          <a:rPr kumimoji="1" lang="en-US" altLang="ja-JP" sz="1200" b="0" i="1" kern="1200" smtClean="0">
                            <a:solidFill>
                              <a:schemeClr val="tx1"/>
                            </a:solidFill>
                            <a:effectLst/>
                            <a:latin typeface="Cambria Math" panose="02040503050406030204" pitchFamily="18" charset="0"/>
                            <a:ea typeface="+mn-ea"/>
                            <a:cs typeface="+mn-cs"/>
                          </a:rPr>
                          <m:t>𝐽𝑃𝐼</m:t>
                        </m:r>
                      </m:sub>
                    </m:sSub>
                  </m:oMath>
                </a14:m>
                <a:r>
                  <a:rPr kumimoji="1" lang="en-US" altLang="ja-JP" sz="1200" kern="1200" dirty="0">
                    <a:solidFill>
                      <a:schemeClr val="tx1"/>
                    </a:solidFill>
                    <a:effectLst/>
                    <a:latin typeface="+mn-lt"/>
                    <a:ea typeface="+mn-ea"/>
                    <a:cs typeface="+mn-cs"/>
                  </a:rPr>
                  <a:t> equals 0.72 (zero point seven two). </a:t>
                </a:r>
                <a:endParaRPr kumimoji="1" lang="en-US" altLang="ja-JP" sz="1200" kern="1200" dirty="0" smtClean="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r>
                  <a:rPr lang="en-US" altLang="ja-JP" dirty="0" smtClean="0"/>
                  <a:t>  Finally</a:t>
                </a:r>
                <a:r>
                  <a:rPr lang="en-US" altLang="ja-JP" dirty="0"/>
                  <a:t>, let us consider a policy implications based on our results. </a:t>
                </a:r>
                <a:endParaRPr lang="en-US" altLang="ja-JP" dirty="0" smtClean="0"/>
              </a:p>
              <a:p>
                <a:r>
                  <a:rPr lang="en-US" altLang="ja-JP" dirty="0" smtClean="0"/>
                  <a:t>  The </a:t>
                </a:r>
                <a:r>
                  <a:rPr lang="en-US" altLang="ja-JP" dirty="0"/>
                  <a:t>real world example is life insurance industry in Japan with JPI. JPI is privatized in November 2015, The Japanese government holds seventy two percent of the stock, that is </a:t>
                </a:r>
                <a:r>
                  <a:rPr lang="en-US" altLang="ja-JP" i="0"/>
                  <a:t>𝜃</a:t>
                </a:r>
                <a:r>
                  <a:rPr lang="en-US" altLang="ja-JP" dirty="0"/>
                  <a:t> equals 0.72 (zero point seven two). </a:t>
                </a:r>
                <a:endParaRPr lang="en-US" altLang="ja-JP" dirty="0" smtClean="0"/>
              </a:p>
              <a:p>
                <a:endParaRPr lang="ja-JP" altLang="ja-JP" dirty="0"/>
              </a:p>
              <a:p>
                <a:r>
                  <a:rPr lang="en-US" altLang="ja-JP" dirty="0" smtClean="0"/>
                  <a:t>  The </a:t>
                </a:r>
                <a:r>
                  <a:rPr lang="en-US" altLang="ja-JP" dirty="0"/>
                  <a:t>result is consistent with our model from </a:t>
                </a:r>
                <a:r>
                  <a:rPr lang="en-US" altLang="ja-JP" dirty="0" err="1"/>
                  <a:t>Proopsitions</a:t>
                </a:r>
                <a:r>
                  <a:rPr lang="en-US" altLang="ja-JP" dirty="0"/>
                  <a:t> 5 and 6 when </a:t>
                </a:r>
                <a:r>
                  <a:rPr lang="en-US" altLang="ja-JP" i="0"/>
                  <a:t>𝑛=5</a:t>
                </a:r>
                <a:r>
                  <a:rPr lang="en-US" altLang="ja-JP" dirty="0"/>
                  <a:t>, </a:t>
                </a:r>
                <a:r>
                  <a:rPr lang="en-US" altLang="ja-JP" i="0"/>
                  <a:t>𝑚=2</a:t>
                </a:r>
                <a:r>
                  <a:rPr lang="en-US" altLang="ja-JP" dirty="0"/>
                  <a:t>, which are Nippon Life and </a:t>
                </a:r>
                <a:r>
                  <a:rPr lang="en-US" altLang="ja-JP" dirty="0" err="1"/>
                  <a:t>Mithui</a:t>
                </a:r>
                <a:r>
                  <a:rPr lang="en-US" altLang="ja-JP" dirty="0"/>
                  <a:t> Life and Meiji Life and Yasuda Life, and </a:t>
                </a:r>
                <a:r>
                  <a:rPr lang="en-US" altLang="ja-JP" i="0"/>
                  <a:t>𝑘=0</a:t>
                </a:r>
                <a:r>
                  <a:rPr lang="en-US" altLang="ja-JP" dirty="0"/>
                  <a:t>. In this case, the results are summarized in Figure 2. From this figure, one can confirm that </a:t>
                </a:r>
                <a:r>
                  <a:rPr lang="en-US" altLang="ja-JP" i="0"/>
                  <a:t>𝜃</a:t>
                </a:r>
                <a:r>
                  <a:rPr lang="ja-JP" altLang="ja-JP" i="0"/>
                  <a:t>^(</a:t>
                </a:r>
                <a:r>
                  <a:rPr lang="en-US" altLang="ja-JP" i="0"/>
                  <a:t>∗∗</a:t>
                </a:r>
                <a:r>
                  <a:rPr lang="ja-JP" altLang="ja-JP" i="0"/>
                  <a:t>)</a:t>
                </a:r>
                <a:r>
                  <a:rPr lang="en-US" altLang="ja-JP" dirty="0"/>
                  <a:t> = 0.43 to 1 when β is in between 0 and 1 and 0.43 to 0.8 when β is in between  0.1 and 0.9. Namely, θ = 1 is not optimal unless the goods are perfect substitutes or independent. </a:t>
                </a:r>
                <a:endParaRPr lang="en-US" altLang="ja-JP" dirty="0" smtClean="0"/>
              </a:p>
              <a:p>
                <a:r>
                  <a:rPr lang="en-US" altLang="ja-JP" dirty="0"/>
                  <a:t> </a:t>
                </a:r>
                <a:r>
                  <a:rPr lang="en-US" altLang="ja-JP" dirty="0" smtClean="0"/>
                  <a:t> The </a:t>
                </a:r>
                <a:r>
                  <a:rPr lang="en-US" altLang="ja-JP" dirty="0"/>
                  <a:t>obtained result implies that further privatization may take place in the future. </a:t>
                </a:r>
                <a:endParaRPr lang="ja-JP" altLang="ja-JP"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28</a:t>
            </a:fld>
            <a:endParaRPr kumimoji="1" lang="ja-JP" altLang="en-US"/>
          </a:p>
        </p:txBody>
      </p:sp>
    </p:spTree>
    <p:extLst>
      <p:ext uri="{BB962C8B-B14F-4D97-AF65-F5344CB8AC3E}">
        <p14:creationId xmlns:p14="http://schemas.microsoft.com/office/powerpoint/2010/main" val="3622651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Finally, in this slide, using the result of advanced model </a:t>
                </a:r>
                <a14:m>
                  <m:oMath xmlns:m="http://schemas.openxmlformats.org/officeDocument/2006/math">
                    <m:sSup>
                      <m:sSupPr>
                        <m:ctrlPr>
                          <a:rPr kumimoji="1" lang="ja-JP" altLang="ja-JP" sz="1200" i="1" kern="1200">
                            <a:solidFill>
                              <a:schemeClr val="tx1"/>
                            </a:solidFill>
                            <a:effectLst/>
                            <a:latin typeface="Cambria Math" panose="02040503050406030204" pitchFamily="18" charset="0"/>
                            <a:ea typeface="+mn-ea"/>
                            <a:cs typeface="+mn-cs"/>
                          </a:rPr>
                        </m:ctrlPr>
                      </m:sSupPr>
                      <m:e>
                        <m:r>
                          <a:rPr kumimoji="1" lang="en-US" altLang="ja-JP" sz="1200" i="1" kern="1200">
                            <a:solidFill>
                              <a:schemeClr val="tx1"/>
                            </a:solidFill>
                            <a:effectLst/>
                            <a:latin typeface="Cambria Math" panose="02040503050406030204" pitchFamily="18" charset="0"/>
                            <a:ea typeface="+mn-ea"/>
                            <a:cs typeface="+mn-cs"/>
                          </a:rPr>
                          <m:t>𝜃</m:t>
                        </m:r>
                      </m:e>
                      <m:sup>
                        <m:r>
                          <a:rPr kumimoji="1" lang="en-US" altLang="ja-JP" sz="1200" i="1" kern="1200">
                            <a:solidFill>
                              <a:schemeClr val="tx1"/>
                            </a:solidFill>
                            <a:effectLst/>
                            <a:latin typeface="Cambria Math" panose="02040503050406030204" pitchFamily="18" charset="0"/>
                            <a:ea typeface="+mn-ea"/>
                            <a:cs typeface="+mn-cs"/>
                          </a:rPr>
                          <m:t>∗</m:t>
                        </m:r>
                      </m:sup>
                    </m:sSup>
                  </m:oMath>
                </a14:m>
                <a:r>
                  <a:rPr kumimoji="1" lang="en-US" altLang="ja-JP" sz="1200" kern="1200" dirty="0">
                    <a:solidFill>
                      <a:schemeClr val="tx1"/>
                    </a:solidFill>
                    <a:effectLst/>
                    <a:latin typeface="+mn-lt"/>
                    <a:ea typeface="+mn-ea"/>
                    <a:cs typeface="+mn-cs"/>
                  </a:rPr>
                  <a:t>, let me give numerical examples that supports Proposition. </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Proposition </a:t>
                </a:r>
                <a:r>
                  <a:rPr kumimoji="1" lang="en-US" altLang="ja-JP" sz="1200" kern="1200" dirty="0">
                    <a:solidFill>
                      <a:schemeClr val="tx1"/>
                    </a:solidFill>
                    <a:effectLst/>
                    <a:latin typeface="+mn-lt"/>
                    <a:ea typeface="+mn-ea"/>
                    <a:cs typeface="+mn-cs"/>
                  </a:rPr>
                  <a:t>4 states that, given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𝜃</m:t>
                    </m:r>
                  </m:oMath>
                </a14:m>
                <a:r>
                  <a:rPr kumimoji="1" lang="en-US" altLang="ja-JP" sz="1200" kern="1200" dirty="0">
                    <a:solidFill>
                      <a:schemeClr val="tx1"/>
                    </a:solidFill>
                    <a:effectLst/>
                    <a:latin typeface="+mn-lt"/>
                    <a:ea typeface="+mn-ea"/>
                    <a:cs typeface="+mn-cs"/>
                  </a:rPr>
                  <a:t>, the welfare function can be U-shaped.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Please </a:t>
                </a:r>
                <a:r>
                  <a:rPr kumimoji="1" lang="en-US" altLang="ja-JP" sz="1200" kern="1200" dirty="0">
                    <a:solidFill>
                      <a:schemeClr val="tx1"/>
                    </a:solidFill>
                    <a:effectLst/>
                    <a:latin typeface="+mn-lt"/>
                    <a:ea typeface="+mn-ea"/>
                    <a:cs typeface="+mn-cs"/>
                  </a:rPr>
                  <a:t>take a look at Figure 3. </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The </a:t>
                </a:r>
                <a:r>
                  <a:rPr kumimoji="1" lang="en-US" altLang="ja-JP" sz="1200" kern="1200" dirty="0">
                    <a:solidFill>
                      <a:schemeClr val="tx1"/>
                    </a:solidFill>
                    <a:effectLst/>
                    <a:latin typeface="+mn-lt"/>
                    <a:ea typeface="+mn-ea"/>
                    <a:cs typeface="+mn-cs"/>
                  </a:rPr>
                  <a:t>horizontal axis represents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𝑚</m:t>
                    </m:r>
                  </m:oMath>
                </a14:m>
                <a:r>
                  <a:rPr kumimoji="1" lang="en-US" altLang="ja-JP" sz="1200" kern="1200" dirty="0">
                    <a:solidFill>
                      <a:schemeClr val="tx1"/>
                    </a:solidFill>
                    <a:effectLst/>
                    <a:latin typeface="+mn-lt"/>
                    <a:ea typeface="+mn-ea"/>
                    <a:cs typeface="+mn-cs"/>
                  </a:rPr>
                  <a:t> and the vertical axis represents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𝑊</m:t>
                    </m:r>
                    <m:r>
                      <a:rPr kumimoji="1" lang="en-US" altLang="ja-JP" sz="1200" i="1" kern="1200">
                        <a:solidFill>
                          <a:schemeClr val="tx1"/>
                        </a:solidFill>
                        <a:effectLst/>
                        <a:latin typeface="Cambria Math" panose="02040503050406030204" pitchFamily="18" charset="0"/>
                        <a:ea typeface="+mn-ea"/>
                        <a:cs typeface="+mn-cs"/>
                      </a:rPr>
                      <m:t>(</m:t>
                    </m:r>
                    <m:sSup>
                      <m:sSupPr>
                        <m:ctrlPr>
                          <a:rPr kumimoji="1" lang="ja-JP" altLang="ja-JP" sz="1200" i="1" kern="1200">
                            <a:solidFill>
                              <a:schemeClr val="tx1"/>
                            </a:solidFill>
                            <a:effectLst/>
                            <a:latin typeface="Cambria Math" panose="02040503050406030204" pitchFamily="18" charset="0"/>
                            <a:ea typeface="+mn-ea"/>
                            <a:cs typeface="+mn-cs"/>
                          </a:rPr>
                        </m:ctrlPr>
                      </m:sSupPr>
                      <m:e>
                        <m:r>
                          <a:rPr kumimoji="1" lang="en-US" altLang="ja-JP" sz="1200" i="1" kern="1200">
                            <a:solidFill>
                              <a:schemeClr val="tx1"/>
                            </a:solidFill>
                            <a:effectLst/>
                            <a:latin typeface="Cambria Math" panose="02040503050406030204" pitchFamily="18" charset="0"/>
                            <a:ea typeface="+mn-ea"/>
                            <a:cs typeface="+mn-cs"/>
                          </a:rPr>
                          <m:t>𝜃</m:t>
                        </m:r>
                      </m:e>
                      <m:sup>
                        <m:r>
                          <a:rPr kumimoji="1" lang="en-US" altLang="ja-JP" sz="1200" i="1" kern="1200">
                            <a:solidFill>
                              <a:schemeClr val="tx1"/>
                            </a:solidFill>
                            <a:effectLst/>
                            <a:latin typeface="Cambria Math" panose="02040503050406030204" pitchFamily="18" charset="0"/>
                            <a:ea typeface="+mn-ea"/>
                            <a:cs typeface="+mn-cs"/>
                          </a:rPr>
                          <m:t>∗</m:t>
                        </m:r>
                      </m:sup>
                    </m:sSup>
                    <m:r>
                      <a:rPr kumimoji="1" lang="en-US" altLang="ja-JP" sz="1200" i="1" kern="1200">
                        <a:solidFill>
                          <a:schemeClr val="tx1"/>
                        </a:solidFill>
                        <a:effectLst/>
                        <a:latin typeface="Cambria Math" panose="02040503050406030204" pitchFamily="18" charset="0"/>
                        <a:ea typeface="+mn-ea"/>
                        <a:cs typeface="+mn-cs"/>
                      </a:rPr>
                      <m:t>)</m:t>
                    </m:r>
                  </m:oMath>
                </a14:m>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r>
                  <a:rPr lang="en-US" altLang="ja-JP" b="1" dirty="0"/>
                  <a:t>Finally, in this slide, using the result of advanced model </a:t>
                </a:r>
                <a:r>
                  <a:rPr lang="en-US" altLang="ja-JP" b="1" i="0"/>
                  <a:t>𝜽</a:t>
                </a:r>
                <a:r>
                  <a:rPr lang="ja-JP" altLang="ja-JP" b="1" i="0"/>
                  <a:t>^</a:t>
                </a:r>
                <a:r>
                  <a:rPr lang="en-US" altLang="ja-JP" b="1" i="0"/>
                  <a:t>∗</a:t>
                </a:r>
                <a:r>
                  <a:rPr lang="en-US" altLang="ja-JP" b="1" dirty="0"/>
                  <a:t>, let me give numerical examples that supports Proposition. </a:t>
                </a:r>
                <a:endParaRPr lang="en-US" altLang="ja-JP" b="1" dirty="0" smtClean="0"/>
              </a:p>
              <a:p>
                <a:r>
                  <a:rPr lang="en-US" altLang="ja-JP" b="1" dirty="0" smtClean="0"/>
                  <a:t>Proposition </a:t>
                </a:r>
                <a:r>
                  <a:rPr lang="en-US" altLang="ja-JP" b="1" dirty="0"/>
                  <a:t>4 states that, given </a:t>
                </a:r>
                <a:r>
                  <a:rPr lang="en-US" altLang="ja-JP" b="1" i="0"/>
                  <a:t>𝜽</a:t>
                </a:r>
                <a:r>
                  <a:rPr lang="en-US" altLang="ja-JP" b="1" dirty="0"/>
                  <a:t>, the welfare function can be U-shaped. </a:t>
                </a:r>
                <a:endParaRPr lang="ja-JP" altLang="ja-JP" dirty="0"/>
              </a:p>
              <a:p>
                <a:r>
                  <a:rPr lang="en-US" altLang="ja-JP" b="1" dirty="0"/>
                  <a:t> </a:t>
                </a:r>
                <a:endParaRPr lang="ja-JP" altLang="ja-JP" dirty="0"/>
              </a:p>
              <a:p>
                <a:r>
                  <a:rPr lang="en-US" altLang="ja-JP" b="1" dirty="0"/>
                  <a:t>Please take a look at Figure 3. The horizontal axis represents </a:t>
                </a:r>
                <a:r>
                  <a:rPr lang="en-US" altLang="ja-JP" b="1" i="0"/>
                  <a:t>𝒎</a:t>
                </a:r>
                <a:r>
                  <a:rPr lang="en-US" altLang="ja-JP" b="1" dirty="0"/>
                  <a:t> and the vertical axis represents </a:t>
                </a:r>
                <a:r>
                  <a:rPr lang="en-US" altLang="ja-JP" b="1" i="0"/>
                  <a:t>𝑾(𝜽</a:t>
                </a:r>
                <a:r>
                  <a:rPr lang="ja-JP" altLang="ja-JP" b="1" i="0"/>
                  <a:t>^</a:t>
                </a:r>
                <a:r>
                  <a:rPr lang="en-US" altLang="ja-JP" b="1" i="0"/>
                  <a:t>∗)</a:t>
                </a:r>
                <a:r>
                  <a:rPr lang="en-US" altLang="ja-JP" b="1" dirty="0"/>
                  <a:t>. Suppose that </a:t>
                </a:r>
                <a:r>
                  <a:rPr lang="en-US" altLang="ja-JP" b="1" i="0"/>
                  <a:t>𝒂=𝟏𝟎, 𝒄=𝟏, 𝒏=𝟏𝟎𝟎, 𝒌=𝟎, 𝜷=𝟎.𝟓</a:t>
                </a:r>
                <a:r>
                  <a:rPr lang="en-US" altLang="ja-JP" b="1" dirty="0"/>
                  <a:t>. </a:t>
                </a:r>
                <a:endParaRPr lang="ja-JP" altLang="ja-JP"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29</a:t>
            </a:fld>
            <a:endParaRPr kumimoji="1" lang="ja-JP" altLang="en-US"/>
          </a:p>
        </p:txBody>
      </p:sp>
    </p:spTree>
    <p:extLst>
      <p:ext uri="{BB962C8B-B14F-4D97-AF65-F5344CB8AC3E}">
        <p14:creationId xmlns:p14="http://schemas.microsoft.com/office/powerpoint/2010/main" val="2490977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Next, let us consider a policy implications based on our results. </a:t>
                </a:r>
              </a:p>
              <a:p>
                <a:r>
                  <a:rPr kumimoji="1" lang="en-US" altLang="ja-JP" sz="1200" kern="1200" dirty="0" smtClean="0">
                    <a:solidFill>
                      <a:schemeClr val="tx1"/>
                    </a:solidFill>
                    <a:effectLst/>
                    <a:latin typeface="+mn-lt"/>
                    <a:ea typeface="+mn-ea"/>
                    <a:cs typeface="+mn-cs"/>
                  </a:rPr>
                  <a:t>  The real world example is life in</a:t>
                </a:r>
                <a:r>
                  <a:rPr kumimoji="1" lang="en-US" altLang="ja-JP" sz="1200" b="1" kern="1200" dirty="0" smtClean="0">
                    <a:solidFill>
                      <a:schemeClr val="tx1"/>
                    </a:solidFill>
                    <a:effectLst/>
                    <a:latin typeface="+mn-lt"/>
                    <a:ea typeface="+mn-ea"/>
                    <a:cs typeface="+mn-cs"/>
                  </a:rPr>
                  <a:t>sur</a:t>
                </a:r>
                <a:r>
                  <a:rPr kumimoji="1" lang="en-US" altLang="ja-JP" sz="1200" kern="1200" dirty="0" smtClean="0">
                    <a:solidFill>
                      <a:schemeClr val="tx1"/>
                    </a:solidFill>
                    <a:effectLst/>
                    <a:latin typeface="+mn-lt"/>
                    <a:ea typeface="+mn-ea"/>
                    <a:cs typeface="+mn-cs"/>
                  </a:rPr>
                  <a:t>ance industry in Japan with JPI. </a:t>
                </a:r>
              </a:p>
              <a:p>
                <a:r>
                  <a:rPr kumimoji="1" lang="en-US" altLang="ja-JP" sz="1200" kern="1200" dirty="0" smtClean="0">
                    <a:solidFill>
                      <a:schemeClr val="tx1"/>
                    </a:solidFill>
                    <a:effectLst/>
                    <a:latin typeface="+mn-lt"/>
                    <a:ea typeface="+mn-ea"/>
                    <a:cs typeface="+mn-cs"/>
                  </a:rPr>
                  <a:t>  And </a:t>
                </a:r>
                <a14:m>
                  <m:oMath xmlns:m="http://schemas.openxmlformats.org/officeDocument/2006/math">
                    <m:sSub>
                      <m:sSubPr>
                        <m:ctrlPr>
                          <a:rPr kumimoji="1" lang="en-US" altLang="ja-JP" sz="1200" b="0" i="1" kern="1200" smtClean="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𝜃</m:t>
                        </m:r>
                      </m:e>
                      <m:sub>
                        <m:r>
                          <a:rPr kumimoji="1" lang="en-US" altLang="ja-JP" sz="1200" b="0" i="1" kern="1200" smtClean="0">
                            <a:solidFill>
                              <a:schemeClr val="tx1"/>
                            </a:solidFill>
                            <a:effectLst/>
                            <a:latin typeface="Cambria Math" panose="02040503050406030204" pitchFamily="18" charset="0"/>
                            <a:ea typeface="+mn-ea"/>
                            <a:cs typeface="+mn-cs"/>
                          </a:rPr>
                          <m:t>𝐽𝑃𝐼</m:t>
                        </m:r>
                      </m:sub>
                    </m:sSub>
                  </m:oMath>
                </a14:m>
                <a:r>
                  <a:rPr kumimoji="1" lang="en-US" altLang="ja-JP" sz="1200" kern="1200" dirty="0">
                    <a:solidFill>
                      <a:schemeClr val="tx1"/>
                    </a:solidFill>
                    <a:effectLst/>
                    <a:latin typeface="+mn-lt"/>
                    <a:ea typeface="+mn-ea"/>
                    <a:cs typeface="+mn-cs"/>
                  </a:rPr>
                  <a:t> equals 0.72 (zero point seven two). </a:t>
                </a:r>
                <a:endParaRPr kumimoji="1" lang="en-US" altLang="ja-JP" sz="1200" kern="1200" dirty="0" smtClean="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r>
                  <a:rPr lang="en-US" altLang="ja-JP" dirty="0" smtClean="0"/>
                  <a:t>  Finally</a:t>
                </a:r>
                <a:r>
                  <a:rPr lang="en-US" altLang="ja-JP" dirty="0"/>
                  <a:t>, let us consider a policy implications based on our results. </a:t>
                </a:r>
                <a:endParaRPr lang="en-US" altLang="ja-JP" dirty="0" smtClean="0"/>
              </a:p>
              <a:p>
                <a:r>
                  <a:rPr lang="en-US" altLang="ja-JP" dirty="0" smtClean="0"/>
                  <a:t>  The </a:t>
                </a:r>
                <a:r>
                  <a:rPr lang="en-US" altLang="ja-JP" dirty="0"/>
                  <a:t>real world example is life insurance industry in Japan with JPI. JPI is privatized in November 2015, The Japanese government holds seventy two percent of the stock, that is </a:t>
                </a:r>
                <a:r>
                  <a:rPr lang="en-US" altLang="ja-JP" i="0"/>
                  <a:t>𝜃</a:t>
                </a:r>
                <a:r>
                  <a:rPr lang="en-US" altLang="ja-JP" dirty="0"/>
                  <a:t> equals 0.72 (zero point seven two). </a:t>
                </a:r>
                <a:endParaRPr lang="en-US" altLang="ja-JP" dirty="0" smtClean="0"/>
              </a:p>
              <a:p>
                <a:endParaRPr lang="ja-JP" altLang="ja-JP" dirty="0"/>
              </a:p>
              <a:p>
                <a:r>
                  <a:rPr lang="en-US" altLang="ja-JP" dirty="0" smtClean="0"/>
                  <a:t>  The </a:t>
                </a:r>
                <a:r>
                  <a:rPr lang="en-US" altLang="ja-JP" dirty="0"/>
                  <a:t>result is consistent with our model from </a:t>
                </a:r>
                <a:r>
                  <a:rPr lang="en-US" altLang="ja-JP" dirty="0" err="1"/>
                  <a:t>Proopsitions</a:t>
                </a:r>
                <a:r>
                  <a:rPr lang="en-US" altLang="ja-JP" dirty="0"/>
                  <a:t> 5 and 6 when </a:t>
                </a:r>
                <a:r>
                  <a:rPr lang="en-US" altLang="ja-JP" i="0"/>
                  <a:t>𝑛=5</a:t>
                </a:r>
                <a:r>
                  <a:rPr lang="en-US" altLang="ja-JP" dirty="0"/>
                  <a:t>, </a:t>
                </a:r>
                <a:r>
                  <a:rPr lang="en-US" altLang="ja-JP" i="0"/>
                  <a:t>𝑚=2</a:t>
                </a:r>
                <a:r>
                  <a:rPr lang="en-US" altLang="ja-JP" dirty="0"/>
                  <a:t>, which are Nippon Life and </a:t>
                </a:r>
                <a:r>
                  <a:rPr lang="en-US" altLang="ja-JP" dirty="0" err="1"/>
                  <a:t>Mithui</a:t>
                </a:r>
                <a:r>
                  <a:rPr lang="en-US" altLang="ja-JP" dirty="0"/>
                  <a:t> Life and Meiji Life and Yasuda Life, and </a:t>
                </a:r>
                <a:r>
                  <a:rPr lang="en-US" altLang="ja-JP" i="0"/>
                  <a:t>𝑘=0</a:t>
                </a:r>
                <a:r>
                  <a:rPr lang="en-US" altLang="ja-JP" dirty="0"/>
                  <a:t>. In this case, the results are summarized in Figure 2. From this figure, one can confirm that </a:t>
                </a:r>
                <a:r>
                  <a:rPr lang="en-US" altLang="ja-JP" i="0"/>
                  <a:t>𝜃</a:t>
                </a:r>
                <a:r>
                  <a:rPr lang="ja-JP" altLang="ja-JP" i="0"/>
                  <a:t>^(</a:t>
                </a:r>
                <a:r>
                  <a:rPr lang="en-US" altLang="ja-JP" i="0"/>
                  <a:t>∗∗</a:t>
                </a:r>
                <a:r>
                  <a:rPr lang="ja-JP" altLang="ja-JP" i="0"/>
                  <a:t>)</a:t>
                </a:r>
                <a:r>
                  <a:rPr lang="en-US" altLang="ja-JP" dirty="0"/>
                  <a:t> = 0.43 to 1 when β is in between 0 and 1 and 0.43 to 0.8 when β is in between  0.1 and 0.9. Namely, θ = 1 is not optimal unless the goods are perfect substitutes or independent. </a:t>
                </a:r>
                <a:endParaRPr lang="en-US" altLang="ja-JP" dirty="0" smtClean="0"/>
              </a:p>
              <a:p>
                <a:r>
                  <a:rPr lang="en-US" altLang="ja-JP" dirty="0"/>
                  <a:t> </a:t>
                </a:r>
                <a:r>
                  <a:rPr lang="en-US" altLang="ja-JP" dirty="0" smtClean="0"/>
                  <a:t> The </a:t>
                </a:r>
                <a:r>
                  <a:rPr lang="en-US" altLang="ja-JP" dirty="0"/>
                  <a:t>obtained result implies that further privatization may take place in the future. </a:t>
                </a:r>
                <a:endParaRPr lang="ja-JP" altLang="ja-JP"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30</a:t>
            </a:fld>
            <a:endParaRPr kumimoji="1" lang="ja-JP" altLang="en-US"/>
          </a:p>
        </p:txBody>
      </p:sp>
    </p:spTree>
    <p:extLst>
      <p:ext uri="{BB962C8B-B14F-4D97-AF65-F5344CB8AC3E}">
        <p14:creationId xmlns:p14="http://schemas.microsoft.com/office/powerpoint/2010/main" val="2375021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Next, let us consider a policy implications based on our results. </a:t>
                </a:r>
              </a:p>
              <a:p>
                <a:r>
                  <a:rPr kumimoji="1" lang="en-US" altLang="ja-JP" sz="1200" kern="1200" dirty="0" smtClean="0">
                    <a:solidFill>
                      <a:schemeClr val="tx1"/>
                    </a:solidFill>
                    <a:effectLst/>
                    <a:latin typeface="+mn-lt"/>
                    <a:ea typeface="+mn-ea"/>
                    <a:cs typeface="+mn-cs"/>
                  </a:rPr>
                  <a:t>  The real world example is life in</a:t>
                </a:r>
                <a:r>
                  <a:rPr kumimoji="1" lang="en-US" altLang="ja-JP" sz="1200" b="1" kern="1200" dirty="0" smtClean="0">
                    <a:solidFill>
                      <a:schemeClr val="tx1"/>
                    </a:solidFill>
                    <a:effectLst/>
                    <a:latin typeface="+mn-lt"/>
                    <a:ea typeface="+mn-ea"/>
                    <a:cs typeface="+mn-cs"/>
                  </a:rPr>
                  <a:t>sur</a:t>
                </a:r>
                <a:r>
                  <a:rPr kumimoji="1" lang="en-US" altLang="ja-JP" sz="1200" kern="1200" dirty="0" smtClean="0">
                    <a:solidFill>
                      <a:schemeClr val="tx1"/>
                    </a:solidFill>
                    <a:effectLst/>
                    <a:latin typeface="+mn-lt"/>
                    <a:ea typeface="+mn-ea"/>
                    <a:cs typeface="+mn-cs"/>
                  </a:rPr>
                  <a:t>ance industry in Japan with JPI. </a:t>
                </a:r>
              </a:p>
              <a:p>
                <a:r>
                  <a:rPr kumimoji="1" lang="en-US" altLang="ja-JP" sz="1200" kern="1200" dirty="0" smtClean="0">
                    <a:solidFill>
                      <a:schemeClr val="tx1"/>
                    </a:solidFill>
                    <a:effectLst/>
                    <a:latin typeface="+mn-lt"/>
                    <a:ea typeface="+mn-ea"/>
                    <a:cs typeface="+mn-cs"/>
                  </a:rPr>
                  <a:t>  And </a:t>
                </a:r>
                <a14:m>
                  <m:oMath xmlns:m="http://schemas.openxmlformats.org/officeDocument/2006/math">
                    <m:sSub>
                      <m:sSubPr>
                        <m:ctrlPr>
                          <a:rPr kumimoji="1" lang="en-US" altLang="ja-JP" sz="1200" b="0" i="1" kern="1200" smtClean="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𝜃</m:t>
                        </m:r>
                      </m:e>
                      <m:sub>
                        <m:r>
                          <a:rPr kumimoji="1" lang="en-US" altLang="ja-JP" sz="1200" b="0" i="1" kern="1200" smtClean="0">
                            <a:solidFill>
                              <a:schemeClr val="tx1"/>
                            </a:solidFill>
                            <a:effectLst/>
                            <a:latin typeface="Cambria Math" panose="02040503050406030204" pitchFamily="18" charset="0"/>
                            <a:ea typeface="+mn-ea"/>
                            <a:cs typeface="+mn-cs"/>
                          </a:rPr>
                          <m:t>𝐽𝑃𝐼</m:t>
                        </m:r>
                      </m:sub>
                    </m:sSub>
                  </m:oMath>
                </a14:m>
                <a:r>
                  <a:rPr kumimoji="1" lang="en-US" altLang="ja-JP" sz="1200" kern="1200" dirty="0">
                    <a:solidFill>
                      <a:schemeClr val="tx1"/>
                    </a:solidFill>
                    <a:effectLst/>
                    <a:latin typeface="+mn-lt"/>
                    <a:ea typeface="+mn-ea"/>
                    <a:cs typeface="+mn-cs"/>
                  </a:rPr>
                  <a:t> equals 0.72 (zero point seven two). </a:t>
                </a:r>
                <a:endParaRPr kumimoji="1" lang="en-US" altLang="ja-JP" sz="1200" kern="1200" dirty="0" smtClean="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r>
                  <a:rPr lang="en-US" altLang="ja-JP" dirty="0" smtClean="0"/>
                  <a:t>  Finally</a:t>
                </a:r>
                <a:r>
                  <a:rPr lang="en-US" altLang="ja-JP" dirty="0"/>
                  <a:t>, let us consider a policy implications based on our results. </a:t>
                </a:r>
                <a:endParaRPr lang="en-US" altLang="ja-JP" dirty="0" smtClean="0"/>
              </a:p>
              <a:p>
                <a:r>
                  <a:rPr lang="en-US" altLang="ja-JP" dirty="0" smtClean="0"/>
                  <a:t>  The </a:t>
                </a:r>
                <a:r>
                  <a:rPr lang="en-US" altLang="ja-JP" dirty="0"/>
                  <a:t>real world example is life insurance industry in Japan with JPI. JPI is privatized in November 2015, The Japanese government holds seventy two percent of the stock, that is </a:t>
                </a:r>
                <a:r>
                  <a:rPr lang="en-US" altLang="ja-JP" i="0"/>
                  <a:t>𝜃</a:t>
                </a:r>
                <a:r>
                  <a:rPr lang="en-US" altLang="ja-JP" dirty="0"/>
                  <a:t> equals 0.72 (zero point seven two). </a:t>
                </a:r>
                <a:endParaRPr lang="en-US" altLang="ja-JP" dirty="0" smtClean="0"/>
              </a:p>
              <a:p>
                <a:endParaRPr lang="ja-JP" altLang="ja-JP" dirty="0"/>
              </a:p>
              <a:p>
                <a:r>
                  <a:rPr lang="en-US" altLang="ja-JP" dirty="0" smtClean="0"/>
                  <a:t>  The </a:t>
                </a:r>
                <a:r>
                  <a:rPr lang="en-US" altLang="ja-JP" dirty="0"/>
                  <a:t>result is consistent with our model from </a:t>
                </a:r>
                <a:r>
                  <a:rPr lang="en-US" altLang="ja-JP" dirty="0" err="1"/>
                  <a:t>Proopsitions</a:t>
                </a:r>
                <a:r>
                  <a:rPr lang="en-US" altLang="ja-JP" dirty="0"/>
                  <a:t> 5 and 6 when </a:t>
                </a:r>
                <a:r>
                  <a:rPr lang="en-US" altLang="ja-JP" i="0"/>
                  <a:t>𝑛=5</a:t>
                </a:r>
                <a:r>
                  <a:rPr lang="en-US" altLang="ja-JP" dirty="0"/>
                  <a:t>, </a:t>
                </a:r>
                <a:r>
                  <a:rPr lang="en-US" altLang="ja-JP" i="0"/>
                  <a:t>𝑚=2</a:t>
                </a:r>
                <a:r>
                  <a:rPr lang="en-US" altLang="ja-JP" dirty="0"/>
                  <a:t>, which are Nippon Life and </a:t>
                </a:r>
                <a:r>
                  <a:rPr lang="en-US" altLang="ja-JP" dirty="0" err="1"/>
                  <a:t>Mithui</a:t>
                </a:r>
                <a:r>
                  <a:rPr lang="en-US" altLang="ja-JP" dirty="0"/>
                  <a:t> Life and Meiji Life and Yasuda Life, and </a:t>
                </a:r>
                <a:r>
                  <a:rPr lang="en-US" altLang="ja-JP" i="0"/>
                  <a:t>𝑘=0</a:t>
                </a:r>
                <a:r>
                  <a:rPr lang="en-US" altLang="ja-JP" dirty="0"/>
                  <a:t>. In this case, the results are summarized in Figure 2. From this figure, one can confirm that </a:t>
                </a:r>
                <a:r>
                  <a:rPr lang="en-US" altLang="ja-JP" i="0"/>
                  <a:t>𝜃</a:t>
                </a:r>
                <a:r>
                  <a:rPr lang="ja-JP" altLang="ja-JP" i="0"/>
                  <a:t>^(</a:t>
                </a:r>
                <a:r>
                  <a:rPr lang="en-US" altLang="ja-JP" i="0"/>
                  <a:t>∗∗</a:t>
                </a:r>
                <a:r>
                  <a:rPr lang="ja-JP" altLang="ja-JP" i="0"/>
                  <a:t>)</a:t>
                </a:r>
                <a:r>
                  <a:rPr lang="en-US" altLang="ja-JP" dirty="0"/>
                  <a:t> = 0.43 to 1 when β is in between 0 and 1 and 0.43 to 0.8 when β is in between  0.1 and 0.9. Namely, θ = 1 is not optimal unless the goods are perfect substitutes or independent. </a:t>
                </a:r>
                <a:endParaRPr lang="en-US" altLang="ja-JP" dirty="0" smtClean="0"/>
              </a:p>
              <a:p>
                <a:r>
                  <a:rPr lang="en-US" altLang="ja-JP" dirty="0"/>
                  <a:t> </a:t>
                </a:r>
                <a:r>
                  <a:rPr lang="en-US" altLang="ja-JP" dirty="0" smtClean="0"/>
                  <a:t> The </a:t>
                </a:r>
                <a:r>
                  <a:rPr lang="en-US" altLang="ja-JP" dirty="0"/>
                  <a:t>obtained result implies that further privatization may take place in the future. </a:t>
                </a:r>
                <a:endParaRPr lang="ja-JP" altLang="ja-JP"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31</a:t>
            </a:fld>
            <a:endParaRPr kumimoji="1" lang="ja-JP" altLang="en-US"/>
          </a:p>
        </p:txBody>
      </p:sp>
    </p:spTree>
    <p:extLst>
      <p:ext uri="{BB962C8B-B14F-4D97-AF65-F5344CB8AC3E}">
        <p14:creationId xmlns:p14="http://schemas.microsoft.com/office/powerpoint/2010/main" val="741851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Next, let us consider a policy implications based on our results. </a:t>
                </a:r>
              </a:p>
              <a:p>
                <a:r>
                  <a:rPr kumimoji="1" lang="en-US" altLang="ja-JP" sz="1200" kern="1200" dirty="0" smtClean="0">
                    <a:solidFill>
                      <a:schemeClr val="tx1"/>
                    </a:solidFill>
                    <a:effectLst/>
                    <a:latin typeface="+mn-lt"/>
                    <a:ea typeface="+mn-ea"/>
                    <a:cs typeface="+mn-cs"/>
                  </a:rPr>
                  <a:t>  The real world example is life in</a:t>
                </a:r>
                <a:r>
                  <a:rPr kumimoji="1" lang="en-US" altLang="ja-JP" sz="1200" b="1" kern="1200" dirty="0" smtClean="0">
                    <a:solidFill>
                      <a:schemeClr val="tx1"/>
                    </a:solidFill>
                    <a:effectLst/>
                    <a:latin typeface="+mn-lt"/>
                    <a:ea typeface="+mn-ea"/>
                    <a:cs typeface="+mn-cs"/>
                  </a:rPr>
                  <a:t>sur</a:t>
                </a:r>
                <a:r>
                  <a:rPr kumimoji="1" lang="en-US" altLang="ja-JP" sz="1200" kern="1200" dirty="0" smtClean="0">
                    <a:solidFill>
                      <a:schemeClr val="tx1"/>
                    </a:solidFill>
                    <a:effectLst/>
                    <a:latin typeface="+mn-lt"/>
                    <a:ea typeface="+mn-ea"/>
                    <a:cs typeface="+mn-cs"/>
                  </a:rPr>
                  <a:t>ance industry in Japan with JPI. </a:t>
                </a:r>
              </a:p>
              <a:p>
                <a:r>
                  <a:rPr kumimoji="1" lang="en-US" altLang="ja-JP" sz="1200" kern="1200" dirty="0" smtClean="0">
                    <a:solidFill>
                      <a:schemeClr val="tx1"/>
                    </a:solidFill>
                    <a:effectLst/>
                    <a:latin typeface="+mn-lt"/>
                    <a:ea typeface="+mn-ea"/>
                    <a:cs typeface="+mn-cs"/>
                  </a:rPr>
                  <a:t>  And </a:t>
                </a:r>
                <a14:m>
                  <m:oMath xmlns:m="http://schemas.openxmlformats.org/officeDocument/2006/math">
                    <m:sSub>
                      <m:sSubPr>
                        <m:ctrlPr>
                          <a:rPr kumimoji="1" lang="en-US" altLang="ja-JP" sz="1200" b="0" i="1" kern="1200" smtClean="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𝜃</m:t>
                        </m:r>
                      </m:e>
                      <m:sub>
                        <m:r>
                          <a:rPr kumimoji="1" lang="en-US" altLang="ja-JP" sz="1200" b="0" i="1" kern="1200" smtClean="0">
                            <a:solidFill>
                              <a:schemeClr val="tx1"/>
                            </a:solidFill>
                            <a:effectLst/>
                            <a:latin typeface="Cambria Math" panose="02040503050406030204" pitchFamily="18" charset="0"/>
                            <a:ea typeface="+mn-ea"/>
                            <a:cs typeface="+mn-cs"/>
                          </a:rPr>
                          <m:t>𝐽𝑃𝐼</m:t>
                        </m:r>
                      </m:sub>
                    </m:sSub>
                  </m:oMath>
                </a14:m>
                <a:r>
                  <a:rPr kumimoji="1" lang="en-US" altLang="ja-JP" sz="1200" kern="1200" dirty="0">
                    <a:solidFill>
                      <a:schemeClr val="tx1"/>
                    </a:solidFill>
                    <a:effectLst/>
                    <a:latin typeface="+mn-lt"/>
                    <a:ea typeface="+mn-ea"/>
                    <a:cs typeface="+mn-cs"/>
                  </a:rPr>
                  <a:t> equals 0.72 (zero point seven two). </a:t>
                </a:r>
                <a:endParaRPr kumimoji="1" lang="en-US" altLang="ja-JP" sz="1200" kern="1200" dirty="0" smtClean="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r>
                  <a:rPr lang="en-US" altLang="ja-JP" dirty="0" smtClean="0"/>
                  <a:t>  Finally</a:t>
                </a:r>
                <a:r>
                  <a:rPr lang="en-US" altLang="ja-JP" dirty="0"/>
                  <a:t>, let us consider a policy implications based on our results. </a:t>
                </a:r>
                <a:endParaRPr lang="en-US" altLang="ja-JP" dirty="0" smtClean="0"/>
              </a:p>
              <a:p>
                <a:r>
                  <a:rPr lang="en-US" altLang="ja-JP" dirty="0" smtClean="0"/>
                  <a:t>  The </a:t>
                </a:r>
                <a:r>
                  <a:rPr lang="en-US" altLang="ja-JP" dirty="0"/>
                  <a:t>real world example is life insurance industry in Japan with JPI. JPI is privatized in November 2015, The Japanese government holds seventy two percent of the stock, that is </a:t>
                </a:r>
                <a:r>
                  <a:rPr lang="en-US" altLang="ja-JP" i="0"/>
                  <a:t>𝜃</a:t>
                </a:r>
                <a:r>
                  <a:rPr lang="en-US" altLang="ja-JP" dirty="0"/>
                  <a:t> equals 0.72 (zero point seven two). </a:t>
                </a:r>
                <a:endParaRPr lang="en-US" altLang="ja-JP" dirty="0" smtClean="0"/>
              </a:p>
              <a:p>
                <a:endParaRPr lang="ja-JP" altLang="ja-JP" dirty="0"/>
              </a:p>
              <a:p>
                <a:r>
                  <a:rPr lang="en-US" altLang="ja-JP" dirty="0" smtClean="0"/>
                  <a:t>  The </a:t>
                </a:r>
                <a:r>
                  <a:rPr lang="en-US" altLang="ja-JP" dirty="0"/>
                  <a:t>result is consistent with our model from </a:t>
                </a:r>
                <a:r>
                  <a:rPr lang="en-US" altLang="ja-JP" dirty="0" err="1"/>
                  <a:t>Proopsitions</a:t>
                </a:r>
                <a:r>
                  <a:rPr lang="en-US" altLang="ja-JP" dirty="0"/>
                  <a:t> 5 and 6 when </a:t>
                </a:r>
                <a:r>
                  <a:rPr lang="en-US" altLang="ja-JP" i="0"/>
                  <a:t>𝑛=5</a:t>
                </a:r>
                <a:r>
                  <a:rPr lang="en-US" altLang="ja-JP" dirty="0"/>
                  <a:t>, </a:t>
                </a:r>
                <a:r>
                  <a:rPr lang="en-US" altLang="ja-JP" i="0"/>
                  <a:t>𝑚=2</a:t>
                </a:r>
                <a:r>
                  <a:rPr lang="en-US" altLang="ja-JP" dirty="0"/>
                  <a:t>, which are Nippon Life and </a:t>
                </a:r>
                <a:r>
                  <a:rPr lang="en-US" altLang="ja-JP" dirty="0" err="1"/>
                  <a:t>Mithui</a:t>
                </a:r>
                <a:r>
                  <a:rPr lang="en-US" altLang="ja-JP" dirty="0"/>
                  <a:t> Life and Meiji Life and Yasuda Life, and </a:t>
                </a:r>
                <a:r>
                  <a:rPr lang="en-US" altLang="ja-JP" i="0"/>
                  <a:t>𝑘=0</a:t>
                </a:r>
                <a:r>
                  <a:rPr lang="en-US" altLang="ja-JP" dirty="0"/>
                  <a:t>. In this case, the results are summarized in Figure 2. From this figure, one can confirm that </a:t>
                </a:r>
                <a:r>
                  <a:rPr lang="en-US" altLang="ja-JP" i="0"/>
                  <a:t>𝜃</a:t>
                </a:r>
                <a:r>
                  <a:rPr lang="ja-JP" altLang="ja-JP" i="0"/>
                  <a:t>^(</a:t>
                </a:r>
                <a:r>
                  <a:rPr lang="en-US" altLang="ja-JP" i="0"/>
                  <a:t>∗∗</a:t>
                </a:r>
                <a:r>
                  <a:rPr lang="ja-JP" altLang="ja-JP" i="0"/>
                  <a:t>)</a:t>
                </a:r>
                <a:r>
                  <a:rPr lang="en-US" altLang="ja-JP" dirty="0"/>
                  <a:t> = 0.43 to 1 when β is in between 0 and 1 and 0.43 to 0.8 when β is in between  0.1 and 0.9. Namely, θ = 1 is not optimal unless the goods are perfect substitutes or independent. </a:t>
                </a:r>
                <a:endParaRPr lang="en-US" altLang="ja-JP" dirty="0" smtClean="0"/>
              </a:p>
              <a:p>
                <a:r>
                  <a:rPr lang="en-US" altLang="ja-JP" dirty="0"/>
                  <a:t> </a:t>
                </a:r>
                <a:r>
                  <a:rPr lang="en-US" altLang="ja-JP" dirty="0" smtClean="0"/>
                  <a:t> The </a:t>
                </a:r>
                <a:r>
                  <a:rPr lang="en-US" altLang="ja-JP" dirty="0"/>
                  <a:t>obtained result implies that further privatization may take place in the future. </a:t>
                </a:r>
                <a:endParaRPr lang="ja-JP" altLang="ja-JP"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32</a:t>
            </a:fld>
            <a:endParaRPr kumimoji="1" lang="ja-JP" altLang="en-US"/>
          </a:p>
        </p:txBody>
      </p:sp>
    </p:spTree>
    <p:extLst>
      <p:ext uri="{BB962C8B-B14F-4D97-AF65-F5344CB8AC3E}">
        <p14:creationId xmlns:p14="http://schemas.microsoft.com/office/powerpoint/2010/main" val="140861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  Here </a:t>
            </a:r>
            <a:r>
              <a:rPr lang="en-US" altLang="ja-JP" dirty="0"/>
              <a:t>is the wrap up of today’s presentation. </a:t>
            </a:r>
            <a:endParaRPr lang="ja-JP" altLang="ja-JP" dirty="0"/>
          </a:p>
          <a:p>
            <a:r>
              <a:rPr lang="en-US" altLang="ja-JP" dirty="0" smtClean="0"/>
              <a:t>  First</a:t>
            </a:r>
            <a:r>
              <a:rPr lang="en-US" altLang="ja-JP" dirty="0"/>
              <a:t>, </a:t>
            </a:r>
            <a:endParaRPr lang="en-US" altLang="ja-JP" dirty="0" smtClean="0"/>
          </a:p>
          <a:p>
            <a:r>
              <a:rPr lang="en-US" altLang="ja-JP" dirty="0" smtClean="0"/>
              <a:t>  Second</a:t>
            </a:r>
            <a:r>
              <a:rPr lang="en-US" altLang="ja-JP" dirty="0"/>
              <a:t>, </a:t>
            </a:r>
            <a:endParaRPr lang="en-US" altLang="ja-JP" dirty="0" smtClean="0"/>
          </a:p>
          <a:p>
            <a:r>
              <a:rPr lang="en-US" altLang="ja-JP" dirty="0" smtClean="0"/>
              <a:t>  Finally, </a:t>
            </a:r>
          </a:p>
          <a:p>
            <a:r>
              <a:rPr lang="en-US" altLang="ja-JP" dirty="0" smtClean="0"/>
              <a:t>  </a:t>
            </a:r>
            <a:r>
              <a:rPr lang="en-US" altLang="ja-JP" b="1" dirty="0" smtClean="0"/>
              <a:t>This </a:t>
            </a:r>
            <a:r>
              <a:rPr lang="en-US" altLang="ja-JP" b="1" dirty="0"/>
              <a:t>is all I have for today. Thank you very much for your attention. </a:t>
            </a:r>
            <a:endParaRPr lang="ja-JP" altLang="ja-JP" b="1" dirty="0"/>
          </a:p>
          <a:p>
            <a:endParaRPr kumimoji="1" lang="ja-JP" altLang="en-US" dirty="0"/>
          </a:p>
        </p:txBody>
      </p:sp>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33</a:t>
            </a:fld>
            <a:endParaRPr kumimoji="1" lang="ja-JP" altLang="en-US"/>
          </a:p>
        </p:txBody>
      </p:sp>
    </p:spTree>
    <p:extLst>
      <p:ext uri="{BB962C8B-B14F-4D97-AF65-F5344CB8AC3E}">
        <p14:creationId xmlns:p14="http://schemas.microsoft.com/office/powerpoint/2010/main" val="79870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and four. </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秒あける）</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Thus it is of interest to see how the existence of a public ﬁrm and its privatization would aﬀect the private ﬁrms’ incentive to sequentially merge. </a:t>
            </a:r>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5</a:t>
            </a:fld>
            <a:endParaRPr kumimoji="1" lang="ja-JP" altLang="en-US"/>
          </a:p>
        </p:txBody>
      </p:sp>
    </p:spTree>
    <p:extLst>
      <p:ext uri="{BB962C8B-B14F-4D97-AF65-F5344CB8AC3E}">
        <p14:creationId xmlns:p14="http://schemas.microsoft.com/office/powerpoint/2010/main" val="315608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Thus in this paper, we consider sequential mergers in an industry with a public ﬁrm.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In this slide, before presenting our model, I’d like to mention the most related papers. </a:t>
            </a:r>
          </a:p>
        </p:txBody>
      </p:sp>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6</a:t>
            </a:fld>
            <a:endParaRPr kumimoji="1" lang="ja-JP" altLang="en-US"/>
          </a:p>
        </p:txBody>
      </p:sp>
    </p:spTree>
    <p:extLst>
      <p:ext uri="{BB962C8B-B14F-4D97-AF65-F5344CB8AC3E}">
        <p14:creationId xmlns:p14="http://schemas.microsoft.com/office/powerpoint/2010/main" val="111687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1966AD-5C83-44C8-AB4A-BE922E51BF51}" type="slidenum">
              <a:rPr kumimoji="1" lang="ja-JP" altLang="en-US" smtClean="0"/>
              <a:t>7</a:t>
            </a:fld>
            <a:endParaRPr kumimoji="1" lang="ja-JP" altLang="en-US" dirty="0"/>
          </a:p>
        </p:txBody>
      </p:sp>
    </p:spTree>
    <p:extLst>
      <p:ext uri="{BB962C8B-B14F-4D97-AF65-F5344CB8AC3E}">
        <p14:creationId xmlns:p14="http://schemas.microsoft.com/office/powerpoint/2010/main" val="758354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1966AD-5C83-44C8-AB4A-BE922E51BF51}" type="slidenum">
              <a:rPr kumimoji="1" lang="ja-JP" altLang="en-US" smtClean="0"/>
              <a:t>8</a:t>
            </a:fld>
            <a:endParaRPr kumimoji="1" lang="ja-JP" altLang="en-US" dirty="0"/>
          </a:p>
        </p:txBody>
      </p:sp>
    </p:spTree>
    <p:extLst>
      <p:ext uri="{BB962C8B-B14F-4D97-AF65-F5344CB8AC3E}">
        <p14:creationId xmlns:p14="http://schemas.microsoft.com/office/powerpoint/2010/main" val="63456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ea typeface="+mn-ea"/>
                    <a:cs typeface="+mn-cs"/>
                  </a:rPr>
                  <a:t>  </a:t>
                </a:r>
                <a14:m>
                  <m:oMath xmlns:m="http://schemas.openxmlformats.org/officeDocument/2006/math">
                    <m:r>
                      <a:rPr kumimoji="1" lang="en-US" altLang="ja-JP" sz="1200" i="1" kern="1200" smtClean="0">
                        <a:solidFill>
                          <a:schemeClr val="tx1"/>
                        </a:solidFill>
                        <a:effectLst/>
                        <a:latin typeface="Cambria Math" panose="02040503050406030204" pitchFamily="18" charset="0"/>
                        <a:ea typeface="+mn-ea"/>
                        <a:cs typeface="+mn-cs"/>
                      </a:rPr>
                      <m:t>𝑛</m:t>
                    </m:r>
                  </m:oMath>
                </a14:m>
                <a:r>
                  <a:rPr kumimoji="1" lang="en-US" altLang="ja-JP" sz="1200" kern="1200" dirty="0">
                    <a:solidFill>
                      <a:schemeClr val="tx1"/>
                    </a:solidFill>
                    <a:effectLst/>
                    <a:latin typeface="+mn-lt"/>
                    <a:ea typeface="+mn-ea"/>
                    <a:cs typeface="+mn-cs"/>
                  </a:rPr>
                  <a:t> represents the number of firm pairs contemplating </a:t>
                </a:r>
                <a:r>
                  <a:rPr kumimoji="1" lang="en-US" altLang="ja-JP" sz="1200" kern="1200" dirty="0" smtClean="0">
                    <a:solidFill>
                      <a:schemeClr val="tx1"/>
                    </a:solidFill>
                    <a:effectLst/>
                    <a:latin typeface="+mn-lt"/>
                    <a:ea typeface="+mn-ea"/>
                    <a:cs typeface="+mn-cs"/>
                  </a:rPr>
                  <a:t>mergers</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smtClean="0">
                    <a:solidFill>
                      <a:schemeClr val="tx1"/>
                    </a:solidFill>
                    <a:effectLst/>
                    <a:ea typeface="+mn-ea"/>
                    <a:cs typeface="+mn-cs"/>
                  </a:rPr>
                  <a:t>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𝑘</m:t>
                    </m:r>
                  </m:oMath>
                </a14:m>
                <a:r>
                  <a:rPr kumimoji="1" lang="en-US" altLang="ja-JP" sz="1200" kern="1200" dirty="0">
                    <a:solidFill>
                      <a:schemeClr val="tx1"/>
                    </a:solidFill>
                    <a:effectLst/>
                    <a:latin typeface="+mn-lt"/>
                    <a:ea typeface="+mn-ea"/>
                    <a:cs typeface="+mn-cs"/>
                  </a:rPr>
                  <a:t> represents the number of outsider firms that do not participate in mergers because of some exogenously given reasons. </a:t>
                </a:r>
                <a:endParaRPr kumimoji="1" lang="ja-JP" altLang="ja-JP" sz="1200" kern="1200" dirty="0">
                  <a:solidFill>
                    <a:schemeClr val="tx1"/>
                  </a:solidFill>
                  <a:effectLst/>
                  <a:latin typeface="+mn-lt"/>
                  <a:ea typeface="+mn-ea"/>
                  <a:cs typeface="+mn-cs"/>
                </a:endParaRPr>
              </a:p>
              <a:p>
                <a:r>
                  <a:rPr kumimoji="1" lang="en-US" altLang="ja-JP" sz="1200" kern="1200" dirty="0" smtClean="0">
                    <a:solidFill>
                      <a:schemeClr val="tx1"/>
                    </a:solidFill>
                    <a:effectLst/>
                    <a:ea typeface="+mn-ea"/>
                    <a:cs typeface="+mn-cs"/>
                  </a:rPr>
                  <a:t>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𝑚</m:t>
                    </m:r>
                  </m:oMath>
                </a14:m>
                <a:r>
                  <a:rPr kumimoji="1" lang="en-US" altLang="ja-JP" sz="1200" kern="1200" dirty="0">
                    <a:solidFill>
                      <a:schemeClr val="tx1"/>
                    </a:solidFill>
                    <a:effectLst/>
                    <a:latin typeface="+mn-lt"/>
                    <a:ea typeface="+mn-ea"/>
                    <a:cs typeface="+mn-cs"/>
                  </a:rPr>
                  <a:t> represents the number of firm pairs currently merged. </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And </a:t>
                </a:r>
                <a:r>
                  <a:rPr kumimoji="1" lang="en-US" altLang="ja-JP" sz="1200" kern="1200" dirty="0">
                    <a:solidFill>
                      <a:schemeClr val="tx1"/>
                    </a:solidFill>
                    <a:effectLst/>
                    <a:latin typeface="+mn-lt"/>
                    <a:ea typeface="+mn-ea"/>
                    <a:cs typeface="+mn-cs"/>
                  </a:rPr>
                  <a:t>this is less than or </a:t>
                </a:r>
                <a:r>
                  <a:rPr kumimoji="1" lang="en-US" altLang="ja-JP" sz="1200" kern="1200" dirty="0" smtClean="0">
                    <a:solidFill>
                      <a:schemeClr val="tx1"/>
                    </a:solidFill>
                    <a:effectLst/>
                    <a:latin typeface="+mn-lt"/>
                    <a:ea typeface="+mn-ea"/>
                    <a:cs typeface="+mn-cs"/>
                  </a:rPr>
                  <a:t>equal</a:t>
                </a:r>
                <a:r>
                  <a:rPr kumimoji="1" lang="en-US" altLang="ja-JP" sz="1200" kern="1200" baseline="0" dirty="0" smtClean="0">
                    <a:solidFill>
                      <a:schemeClr val="tx1"/>
                    </a:solidFill>
                    <a:effectLst/>
                    <a:latin typeface="+mn-lt"/>
                    <a:ea typeface="+mn-ea"/>
                    <a:cs typeface="+mn-cs"/>
                  </a:rPr>
                  <a:t> to</a:t>
                </a:r>
                <a:r>
                  <a:rPr kumimoji="1" lang="en-US" altLang="ja-JP" sz="1200" kern="1200" dirty="0" smtClean="0">
                    <a:solidFill>
                      <a:schemeClr val="tx1"/>
                    </a:solidFill>
                    <a:effectLst/>
                    <a:latin typeface="+mn-lt"/>
                    <a:ea typeface="+mn-ea"/>
                    <a:cs typeface="+mn-cs"/>
                  </a:rPr>
                  <a:t>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𝑛</m:t>
                    </m:r>
                  </m:oMath>
                </a14:m>
                <a:r>
                  <a:rPr kumimoji="1" lang="en-US" altLang="ja-JP" sz="1200" kern="1200" dirty="0">
                    <a:solidFill>
                      <a:schemeClr val="tx1"/>
                    </a:solidFill>
                    <a:effectLst/>
                    <a:latin typeface="+mn-lt"/>
                    <a:ea typeface="+mn-ea"/>
                    <a:cs typeface="+mn-cs"/>
                  </a:rPr>
                  <a:t>. </a:t>
                </a:r>
                <a:endParaRPr kumimoji="1" lang="ja-JP" altLang="en-US" dirty="0"/>
              </a:p>
            </p:txBody>
          </p:sp>
        </mc:Choice>
        <mc:Fallback xmlns="">
          <p:sp>
            <p:nvSpPr>
              <p:cNvPr id="3" name="ノート プレースホルダー 2"/>
              <p:cNvSpPr>
                <a:spLocks noGrp="1"/>
              </p:cNvSpPr>
              <p:nvPr>
                <p:ph type="body" idx="1"/>
              </p:nvPr>
            </p:nvSpPr>
            <p:spPr/>
            <p:txBody>
              <a:bodyPr/>
              <a:lstStyle/>
              <a:p>
                <a:r>
                  <a:rPr lang="en-US" altLang="ja-JP" b="0" i="0" smtClean="0">
                    <a:latin typeface="Cambria Math" panose="02040503050406030204" pitchFamily="18" charset="0"/>
                  </a:rPr>
                  <a:t>  </a:t>
                </a:r>
                <a:r>
                  <a:rPr lang="en-US" altLang="ja-JP" i="0"/>
                  <a:t>𝑛</a:t>
                </a:r>
                <a:r>
                  <a:rPr lang="en-US" altLang="ja-JP" dirty="0"/>
                  <a:t> represents the number of firm pairs contemplating their own pairwise mergers. </a:t>
                </a:r>
                <a:endParaRPr lang="ja-JP" altLang="ja-JP" dirty="0"/>
              </a:p>
              <a:p>
                <a:r>
                  <a:rPr lang="en-US" altLang="ja-JP" b="0" i="0" smtClean="0">
                    <a:latin typeface="Cambria Math" panose="02040503050406030204" pitchFamily="18" charset="0"/>
                  </a:rPr>
                  <a:t>  </a:t>
                </a:r>
                <a:r>
                  <a:rPr lang="en-US" altLang="ja-JP" i="0"/>
                  <a:t>𝑘</a:t>
                </a:r>
                <a:r>
                  <a:rPr lang="en-US" altLang="ja-JP" dirty="0"/>
                  <a:t> represents the number of outsider firms that do not participate in mergers because of some exogenously given reasons. </a:t>
                </a:r>
                <a:endParaRPr lang="ja-JP" altLang="ja-JP" dirty="0"/>
              </a:p>
              <a:p>
                <a:r>
                  <a:rPr lang="en-US" altLang="ja-JP" dirty="0" smtClean="0"/>
                  <a:t>  </a:t>
                </a:r>
                <a:r>
                  <a:rPr lang="en-US" altLang="ja-JP" i="0"/>
                  <a:t>𝑚</a:t>
                </a:r>
                <a:r>
                  <a:rPr lang="en-US" altLang="ja-JP" dirty="0"/>
                  <a:t> represents the number of firm pairs currently merged. And this is less than or equal to </a:t>
                </a:r>
                <a:r>
                  <a:rPr lang="en-US" altLang="ja-JP" i="0"/>
                  <a:t>𝑛</a:t>
                </a:r>
                <a:r>
                  <a:rPr lang="en-US" altLang="ja-JP" dirty="0"/>
                  <a:t>. </a:t>
                </a:r>
                <a:endParaRPr lang="ja-JP" altLang="ja-JP" dirty="0"/>
              </a:p>
              <a:p>
                <a:r>
                  <a:rPr lang="en-US" altLang="ja-JP" dirty="0" smtClean="0"/>
                  <a:t>  The </a:t>
                </a:r>
                <a:r>
                  <a:rPr lang="en-US" altLang="ja-JP" dirty="0"/>
                  <a:t>red color indicates the case of public firm, the blue one does that of potential merging firm, the yellow one does that of the merged firm, and the green one does that of the outside firm. </a:t>
                </a:r>
                <a:endParaRPr lang="ja-JP" altLang="ja-JP"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11</a:t>
            </a:fld>
            <a:endParaRPr kumimoji="1" lang="ja-JP" altLang="en-US"/>
          </a:p>
        </p:txBody>
      </p:sp>
    </p:spTree>
    <p:extLst>
      <p:ext uri="{BB962C8B-B14F-4D97-AF65-F5344CB8AC3E}">
        <p14:creationId xmlns:p14="http://schemas.microsoft.com/office/powerpoint/2010/main" val="68122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O.K. In this slide, let me explain the timing of the game. </a:t>
                </a:r>
                <a:endParaRPr kumimoji="1" lang="ja-JP" altLang="ja-JP" sz="1200" kern="1200" dirty="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First</a:t>
                </a:r>
                <a:r>
                  <a:rPr kumimoji="1" lang="en-US" altLang="ja-JP" sz="1200" kern="1200" dirty="0">
                    <a:solidFill>
                      <a:schemeClr val="tx1"/>
                    </a:solidFill>
                    <a:effectLst/>
                    <a:latin typeface="+mn-lt"/>
                    <a:ea typeface="+mn-ea"/>
                    <a:cs typeface="+mn-cs"/>
                  </a:rPr>
                  <a:t>, two firms jointly decide whether to merge. For example, </a:t>
                </a:r>
                <a:r>
                  <a:rPr kumimoji="1" lang="en-US" altLang="ja-JP" sz="1200" kern="1200" dirty="0" smtClean="0">
                    <a:solidFill>
                      <a:schemeClr val="tx1"/>
                    </a:solidFill>
                    <a:effectLst/>
                    <a:latin typeface="+mn-lt"/>
                    <a:ea typeface="+mn-ea"/>
                    <a:cs typeface="+mn-cs"/>
                  </a:rPr>
                  <a:t>when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𝑚</m:t>
                    </m:r>
                  </m:oMath>
                </a14:m>
                <a:r>
                  <a:rPr kumimoji="1" lang="en-US" altLang="ja-JP" sz="1200" kern="1200" dirty="0">
                    <a:solidFill>
                      <a:schemeClr val="tx1"/>
                    </a:solidFill>
                    <a:effectLst/>
                    <a:latin typeface="+mn-lt"/>
                    <a:ea typeface="+mn-ea"/>
                    <a:cs typeface="+mn-cs"/>
                  </a:rPr>
                  <a:t> equals </a:t>
                </a:r>
                <a:r>
                  <a:rPr kumimoji="1" lang="en-US" altLang="ja-JP" sz="1200" kern="1200" dirty="0" smtClean="0">
                    <a:solidFill>
                      <a:schemeClr val="tx1"/>
                    </a:solidFill>
                    <a:effectLst/>
                    <a:latin typeface="+mn-lt"/>
                    <a:ea typeface="+mn-ea"/>
                    <a:cs typeface="+mn-cs"/>
                  </a:rPr>
                  <a:t>to zero, firms </a:t>
                </a:r>
                <a:r>
                  <a:rPr kumimoji="1" lang="en-US" altLang="ja-JP" sz="1200" kern="1200" dirty="0">
                    <a:solidFill>
                      <a:schemeClr val="tx1"/>
                    </a:solidFill>
                    <a:effectLst/>
                    <a:latin typeface="+mn-lt"/>
                    <a:ea typeface="+mn-ea"/>
                    <a:cs typeface="+mn-cs"/>
                  </a:rPr>
                  <a:t>1 and 2 determine whether to merge. </a:t>
                </a:r>
                <a:endParaRPr kumimoji="1" lang="ja-JP" altLang="ja-JP" sz="1200" kern="1200" dirty="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Next</a:t>
                </a:r>
                <a:r>
                  <a:rPr kumimoji="1" lang="en-US" altLang="ja-JP" sz="1200" kern="1200" dirty="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two other firms </a:t>
                </a:r>
                <a:r>
                  <a:rPr kumimoji="1" lang="en-US" altLang="ja-JP" sz="1200" kern="1200" dirty="0">
                    <a:solidFill>
                      <a:schemeClr val="tx1"/>
                    </a:solidFill>
                    <a:effectLst/>
                    <a:latin typeface="+mn-lt"/>
                    <a:ea typeface="+mn-ea"/>
                    <a:cs typeface="+mn-cs"/>
                  </a:rPr>
                  <a:t>jointly decide whether to merge. </a:t>
                </a:r>
                <a:endParaRPr kumimoji="1" lang="ja-JP" altLang="ja-JP" sz="1200" kern="1200" dirty="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After </a:t>
                </a:r>
                <a:r>
                  <a:rPr kumimoji="1" lang="en-US" altLang="ja-JP" sz="1200" kern="1200" dirty="0">
                    <a:solidFill>
                      <a:schemeClr val="tx1"/>
                    </a:solidFill>
                    <a:effectLst/>
                    <a:latin typeface="+mn-lt"/>
                    <a:ea typeface="+mn-ea"/>
                    <a:cs typeface="+mn-cs"/>
                  </a:rPr>
                  <a:t>repeating these processes, the final two firms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2</m:t>
                    </m:r>
                    <m:r>
                      <a:rPr kumimoji="1" lang="en-US" altLang="ja-JP" sz="1200" i="1" kern="1200">
                        <a:solidFill>
                          <a:schemeClr val="tx1"/>
                        </a:solidFill>
                        <a:effectLst/>
                        <a:latin typeface="Cambria Math" panose="02040503050406030204" pitchFamily="18" charset="0"/>
                        <a:ea typeface="+mn-ea"/>
                        <a:cs typeface="+mn-cs"/>
                      </a:rPr>
                      <m:t>𝑛</m:t>
                    </m:r>
                    <m:r>
                      <a:rPr kumimoji="1" lang="en-US" altLang="ja-JP" sz="1200" i="1" kern="1200">
                        <a:solidFill>
                          <a:schemeClr val="tx1"/>
                        </a:solidFill>
                        <a:effectLst/>
                        <a:latin typeface="Cambria Math" panose="02040503050406030204" pitchFamily="18" charset="0"/>
                        <a:ea typeface="+mn-ea"/>
                        <a:cs typeface="+mn-cs"/>
                      </a:rPr>
                      <m:t>−1</m:t>
                    </m:r>
                  </m:oMath>
                </a14:m>
                <a:r>
                  <a:rPr kumimoji="1" lang="en-US" altLang="ja-JP" sz="1200" kern="1200" dirty="0">
                    <a:solidFill>
                      <a:schemeClr val="tx1"/>
                    </a:solidFill>
                    <a:effectLst/>
                    <a:latin typeface="+mn-lt"/>
                    <a:ea typeface="+mn-ea"/>
                    <a:cs typeface="+mn-cs"/>
                  </a:rPr>
                  <a:t> and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2</m:t>
                    </m:r>
                    <m:r>
                      <a:rPr kumimoji="1" lang="en-US" altLang="ja-JP" sz="1200" i="1" kern="1200">
                        <a:solidFill>
                          <a:schemeClr val="tx1"/>
                        </a:solidFill>
                        <a:effectLst/>
                        <a:latin typeface="Cambria Math" panose="02040503050406030204" pitchFamily="18" charset="0"/>
                        <a:ea typeface="+mn-ea"/>
                        <a:cs typeface="+mn-cs"/>
                      </a:rPr>
                      <m:t>𝑛</m:t>
                    </m:r>
                  </m:oMath>
                </a14:m>
                <a:r>
                  <a:rPr kumimoji="1" lang="en-US" altLang="ja-JP" sz="1200" kern="1200" dirty="0">
                    <a:solidFill>
                      <a:schemeClr val="tx1"/>
                    </a:solidFill>
                    <a:effectLst/>
                    <a:latin typeface="+mn-lt"/>
                    <a:ea typeface="+mn-ea"/>
                    <a:cs typeface="+mn-cs"/>
                  </a:rPr>
                  <a:t> jointly decide whether to merge. </a:t>
                </a:r>
                <a:endParaRPr kumimoji="1" lang="ja-JP" altLang="ja-JP" sz="1200" kern="1200" dirty="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After </a:t>
                </a:r>
                <a:r>
                  <a:rPr kumimoji="1" lang="en-US" altLang="ja-JP" sz="1200" kern="1200" dirty="0">
                    <a:solidFill>
                      <a:schemeClr val="tx1"/>
                    </a:solidFill>
                    <a:effectLst/>
                    <a:latin typeface="+mn-lt"/>
                    <a:ea typeface="+mn-ea"/>
                    <a:cs typeface="+mn-cs"/>
                  </a:rPr>
                  <a:t>this stage, the firms engage in </a:t>
                </a:r>
                <a:r>
                  <a:rPr kumimoji="1" lang="en-US" altLang="ja-JP" sz="1200" kern="1200" dirty="0" err="1">
                    <a:solidFill>
                      <a:schemeClr val="tx1"/>
                    </a:solidFill>
                    <a:effectLst/>
                    <a:latin typeface="+mn-lt"/>
                    <a:ea typeface="+mn-ea"/>
                    <a:cs typeface="+mn-cs"/>
                  </a:rPr>
                  <a:t>Cournot</a:t>
                </a:r>
                <a:r>
                  <a:rPr kumimoji="1" lang="en-US" altLang="ja-JP" sz="1200" kern="1200" dirty="0">
                    <a:solidFill>
                      <a:schemeClr val="tx1"/>
                    </a:solidFill>
                    <a:effectLst/>
                    <a:latin typeface="+mn-lt"/>
                    <a:ea typeface="+mn-ea"/>
                    <a:cs typeface="+mn-cs"/>
                  </a:rPr>
                  <a:t> competition. </a:t>
                </a:r>
                <a:endParaRPr kumimoji="1" lang="ja-JP" altLang="ja-JP" sz="1200" kern="1200" dirty="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r>
                  <a:rPr lang="en-US" altLang="ja-JP" dirty="0" smtClean="0"/>
                  <a:t>  O.K</a:t>
                </a:r>
                <a:r>
                  <a:rPr lang="en-US" altLang="ja-JP" dirty="0"/>
                  <a:t>. In this slide, let me explain the timing of the game when </a:t>
                </a:r>
                <a:r>
                  <a:rPr lang="en-US" altLang="ja-JP" i="0">
                    <a:latin typeface="Cambria Math" panose="02040503050406030204" pitchFamily="18" charset="0"/>
                  </a:rPr>
                  <a:t>𝑚</a:t>
                </a:r>
                <a:r>
                  <a:rPr lang="en-US" altLang="ja-JP" dirty="0"/>
                  <a:t> equals to zero. </a:t>
                </a:r>
                <a:endParaRPr lang="ja-JP" altLang="ja-JP" dirty="0"/>
              </a:p>
              <a:p>
                <a:r>
                  <a:rPr lang="en-US" altLang="ja-JP" dirty="0" smtClean="0"/>
                  <a:t>  First</a:t>
                </a:r>
                <a:r>
                  <a:rPr lang="en-US" altLang="ja-JP" dirty="0"/>
                  <a:t>, two firms jointly decide whether to merge. For example, firms 1 and 2 determine whether to merge. </a:t>
                </a:r>
                <a:endParaRPr lang="ja-JP" altLang="ja-JP" dirty="0"/>
              </a:p>
              <a:p>
                <a:r>
                  <a:rPr lang="en-US" altLang="ja-JP" dirty="0" smtClean="0"/>
                  <a:t>  Next</a:t>
                </a:r>
                <a:r>
                  <a:rPr lang="en-US" altLang="ja-JP" dirty="0"/>
                  <a:t>, the other two firms jointly decide whether to merge. For example, firms 3 and 4 jointly determine whether to merge. </a:t>
                </a:r>
                <a:endParaRPr lang="ja-JP" altLang="ja-JP" dirty="0"/>
              </a:p>
              <a:p>
                <a:r>
                  <a:rPr lang="en-US" altLang="ja-JP" dirty="0" smtClean="0"/>
                  <a:t>  After </a:t>
                </a:r>
                <a:r>
                  <a:rPr lang="en-US" altLang="ja-JP" dirty="0"/>
                  <a:t>repeating these processes, the final two firms </a:t>
                </a:r>
                <a:r>
                  <a:rPr lang="en-US" altLang="ja-JP" i="0">
                    <a:latin typeface="Cambria Math" panose="02040503050406030204" pitchFamily="18" charset="0"/>
                  </a:rPr>
                  <a:t>2𝑛−1</a:t>
                </a:r>
                <a:r>
                  <a:rPr lang="en-US" altLang="ja-JP" dirty="0"/>
                  <a:t> and </a:t>
                </a:r>
                <a:r>
                  <a:rPr lang="en-US" altLang="ja-JP" i="0">
                    <a:latin typeface="Cambria Math" panose="02040503050406030204" pitchFamily="18" charset="0"/>
                  </a:rPr>
                  <a:t>2𝑛</a:t>
                </a:r>
                <a:r>
                  <a:rPr lang="en-US" altLang="ja-JP" dirty="0"/>
                  <a:t> jointly decide whether to merge. </a:t>
                </a:r>
                <a:endParaRPr lang="ja-JP" altLang="ja-JP" dirty="0"/>
              </a:p>
              <a:p>
                <a:r>
                  <a:rPr lang="en-US" altLang="ja-JP" dirty="0" smtClean="0"/>
                  <a:t>  After </a:t>
                </a:r>
                <a:r>
                  <a:rPr lang="en-US" altLang="ja-JP" dirty="0"/>
                  <a:t>this stage, the firms engage in </a:t>
                </a:r>
                <a:r>
                  <a:rPr lang="en-US" altLang="ja-JP" dirty="0" err="1"/>
                  <a:t>Cournot</a:t>
                </a:r>
                <a:r>
                  <a:rPr lang="en-US" altLang="ja-JP" dirty="0"/>
                  <a:t> competition. </a:t>
                </a:r>
                <a:endParaRPr lang="ja-JP" altLang="ja-JP" dirty="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12</a:t>
            </a:fld>
            <a:endParaRPr kumimoji="1" lang="ja-JP" altLang="en-US"/>
          </a:p>
        </p:txBody>
      </p:sp>
    </p:spTree>
    <p:extLst>
      <p:ext uri="{BB962C8B-B14F-4D97-AF65-F5344CB8AC3E}">
        <p14:creationId xmlns:p14="http://schemas.microsoft.com/office/powerpoint/2010/main" val="431986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O.K. In this slide, let me explain the timing of the game. </a:t>
                </a:r>
                <a:endParaRPr kumimoji="1" lang="ja-JP" altLang="ja-JP" sz="1200" kern="1200" dirty="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First</a:t>
                </a:r>
                <a:r>
                  <a:rPr kumimoji="1" lang="en-US" altLang="ja-JP" sz="1200" kern="1200" dirty="0">
                    <a:solidFill>
                      <a:schemeClr val="tx1"/>
                    </a:solidFill>
                    <a:effectLst/>
                    <a:latin typeface="+mn-lt"/>
                    <a:ea typeface="+mn-ea"/>
                    <a:cs typeface="+mn-cs"/>
                  </a:rPr>
                  <a:t>, two firms jointly decide whether to merge. For example, </a:t>
                </a:r>
                <a:r>
                  <a:rPr kumimoji="1" lang="en-US" altLang="ja-JP" sz="1200" kern="1200" dirty="0" smtClean="0">
                    <a:solidFill>
                      <a:schemeClr val="tx1"/>
                    </a:solidFill>
                    <a:effectLst/>
                    <a:latin typeface="+mn-lt"/>
                    <a:ea typeface="+mn-ea"/>
                    <a:cs typeface="+mn-cs"/>
                  </a:rPr>
                  <a:t>when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𝑚</m:t>
                    </m:r>
                  </m:oMath>
                </a14:m>
                <a:r>
                  <a:rPr kumimoji="1" lang="en-US" altLang="ja-JP" sz="1200" kern="1200" dirty="0">
                    <a:solidFill>
                      <a:schemeClr val="tx1"/>
                    </a:solidFill>
                    <a:effectLst/>
                    <a:latin typeface="+mn-lt"/>
                    <a:ea typeface="+mn-ea"/>
                    <a:cs typeface="+mn-cs"/>
                  </a:rPr>
                  <a:t> equals </a:t>
                </a:r>
                <a:r>
                  <a:rPr kumimoji="1" lang="en-US" altLang="ja-JP" sz="1200" kern="1200" dirty="0" smtClean="0">
                    <a:solidFill>
                      <a:schemeClr val="tx1"/>
                    </a:solidFill>
                    <a:effectLst/>
                    <a:latin typeface="+mn-lt"/>
                    <a:ea typeface="+mn-ea"/>
                    <a:cs typeface="+mn-cs"/>
                  </a:rPr>
                  <a:t>to zero, firms </a:t>
                </a:r>
                <a:r>
                  <a:rPr kumimoji="1" lang="en-US" altLang="ja-JP" sz="1200" kern="1200" dirty="0">
                    <a:solidFill>
                      <a:schemeClr val="tx1"/>
                    </a:solidFill>
                    <a:effectLst/>
                    <a:latin typeface="+mn-lt"/>
                    <a:ea typeface="+mn-ea"/>
                    <a:cs typeface="+mn-cs"/>
                  </a:rPr>
                  <a:t>1 and 2 determine whether to merge. </a:t>
                </a:r>
                <a:endParaRPr kumimoji="1" lang="ja-JP" altLang="ja-JP" sz="1200" kern="1200" dirty="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Next</a:t>
                </a:r>
                <a:r>
                  <a:rPr kumimoji="1" lang="en-US" altLang="ja-JP" sz="1200" kern="1200" dirty="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two other firms </a:t>
                </a:r>
                <a:r>
                  <a:rPr kumimoji="1" lang="en-US" altLang="ja-JP" sz="1200" kern="1200" dirty="0">
                    <a:solidFill>
                      <a:schemeClr val="tx1"/>
                    </a:solidFill>
                    <a:effectLst/>
                    <a:latin typeface="+mn-lt"/>
                    <a:ea typeface="+mn-ea"/>
                    <a:cs typeface="+mn-cs"/>
                  </a:rPr>
                  <a:t>jointly decide whether to merge. </a:t>
                </a:r>
                <a:endParaRPr kumimoji="1" lang="ja-JP" altLang="ja-JP" sz="1200" kern="1200" dirty="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After </a:t>
                </a:r>
                <a:r>
                  <a:rPr kumimoji="1" lang="en-US" altLang="ja-JP" sz="1200" kern="1200" dirty="0">
                    <a:solidFill>
                      <a:schemeClr val="tx1"/>
                    </a:solidFill>
                    <a:effectLst/>
                    <a:latin typeface="+mn-lt"/>
                    <a:ea typeface="+mn-ea"/>
                    <a:cs typeface="+mn-cs"/>
                  </a:rPr>
                  <a:t>repeating these processes, the final two firms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2</m:t>
                    </m:r>
                    <m:r>
                      <a:rPr kumimoji="1" lang="en-US" altLang="ja-JP" sz="1200" i="1" kern="1200">
                        <a:solidFill>
                          <a:schemeClr val="tx1"/>
                        </a:solidFill>
                        <a:effectLst/>
                        <a:latin typeface="Cambria Math" panose="02040503050406030204" pitchFamily="18" charset="0"/>
                        <a:ea typeface="+mn-ea"/>
                        <a:cs typeface="+mn-cs"/>
                      </a:rPr>
                      <m:t>𝑛</m:t>
                    </m:r>
                    <m:r>
                      <a:rPr kumimoji="1" lang="en-US" altLang="ja-JP" sz="1200" i="1" kern="1200">
                        <a:solidFill>
                          <a:schemeClr val="tx1"/>
                        </a:solidFill>
                        <a:effectLst/>
                        <a:latin typeface="Cambria Math" panose="02040503050406030204" pitchFamily="18" charset="0"/>
                        <a:ea typeface="+mn-ea"/>
                        <a:cs typeface="+mn-cs"/>
                      </a:rPr>
                      <m:t>−1</m:t>
                    </m:r>
                  </m:oMath>
                </a14:m>
                <a:r>
                  <a:rPr kumimoji="1" lang="en-US" altLang="ja-JP" sz="1200" kern="1200" dirty="0">
                    <a:solidFill>
                      <a:schemeClr val="tx1"/>
                    </a:solidFill>
                    <a:effectLst/>
                    <a:latin typeface="+mn-lt"/>
                    <a:ea typeface="+mn-ea"/>
                    <a:cs typeface="+mn-cs"/>
                  </a:rPr>
                  <a:t> and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2</m:t>
                    </m:r>
                    <m:r>
                      <a:rPr kumimoji="1" lang="en-US" altLang="ja-JP" sz="1200" i="1" kern="1200">
                        <a:solidFill>
                          <a:schemeClr val="tx1"/>
                        </a:solidFill>
                        <a:effectLst/>
                        <a:latin typeface="Cambria Math" panose="02040503050406030204" pitchFamily="18" charset="0"/>
                        <a:ea typeface="+mn-ea"/>
                        <a:cs typeface="+mn-cs"/>
                      </a:rPr>
                      <m:t>𝑛</m:t>
                    </m:r>
                  </m:oMath>
                </a14:m>
                <a:r>
                  <a:rPr kumimoji="1" lang="en-US" altLang="ja-JP" sz="1200" kern="1200" dirty="0">
                    <a:solidFill>
                      <a:schemeClr val="tx1"/>
                    </a:solidFill>
                    <a:effectLst/>
                    <a:latin typeface="+mn-lt"/>
                    <a:ea typeface="+mn-ea"/>
                    <a:cs typeface="+mn-cs"/>
                  </a:rPr>
                  <a:t> jointly decide whether to merge. </a:t>
                </a:r>
                <a:endParaRPr kumimoji="1" lang="ja-JP" altLang="ja-JP" sz="1200" kern="1200" dirty="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After </a:t>
                </a:r>
                <a:r>
                  <a:rPr kumimoji="1" lang="en-US" altLang="ja-JP" sz="1200" kern="1200" dirty="0">
                    <a:solidFill>
                      <a:schemeClr val="tx1"/>
                    </a:solidFill>
                    <a:effectLst/>
                    <a:latin typeface="+mn-lt"/>
                    <a:ea typeface="+mn-ea"/>
                    <a:cs typeface="+mn-cs"/>
                  </a:rPr>
                  <a:t>this stage, the firms engage in </a:t>
                </a:r>
                <a:r>
                  <a:rPr kumimoji="1" lang="en-US" altLang="ja-JP" sz="1200" kern="1200" dirty="0" err="1">
                    <a:solidFill>
                      <a:schemeClr val="tx1"/>
                    </a:solidFill>
                    <a:effectLst/>
                    <a:latin typeface="+mn-lt"/>
                    <a:ea typeface="+mn-ea"/>
                    <a:cs typeface="+mn-cs"/>
                  </a:rPr>
                  <a:t>Cournot</a:t>
                </a:r>
                <a:r>
                  <a:rPr kumimoji="1" lang="en-US" altLang="ja-JP" sz="1200" kern="1200" dirty="0">
                    <a:solidFill>
                      <a:schemeClr val="tx1"/>
                    </a:solidFill>
                    <a:effectLst/>
                    <a:latin typeface="+mn-lt"/>
                    <a:ea typeface="+mn-ea"/>
                    <a:cs typeface="+mn-cs"/>
                  </a:rPr>
                  <a:t> competition. </a:t>
                </a:r>
                <a:endParaRPr kumimoji="1" lang="ja-JP" altLang="ja-JP" sz="1200" kern="1200" dirty="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r>
                  <a:rPr lang="en-US" altLang="ja-JP" dirty="0" smtClean="0"/>
                  <a:t>  O.K</a:t>
                </a:r>
                <a:r>
                  <a:rPr lang="en-US" altLang="ja-JP" dirty="0"/>
                  <a:t>. In this slide, let me explain the timing of the game when </a:t>
                </a:r>
                <a:r>
                  <a:rPr lang="en-US" altLang="ja-JP" i="0">
                    <a:latin typeface="Cambria Math" panose="02040503050406030204" pitchFamily="18" charset="0"/>
                  </a:rPr>
                  <a:t>𝑚</a:t>
                </a:r>
                <a:r>
                  <a:rPr lang="en-US" altLang="ja-JP" dirty="0"/>
                  <a:t> equals to zero. </a:t>
                </a:r>
                <a:endParaRPr lang="ja-JP" altLang="ja-JP" dirty="0"/>
              </a:p>
              <a:p>
                <a:r>
                  <a:rPr lang="en-US" altLang="ja-JP" dirty="0" smtClean="0"/>
                  <a:t>  First</a:t>
                </a:r>
                <a:r>
                  <a:rPr lang="en-US" altLang="ja-JP" dirty="0"/>
                  <a:t>, two firms jointly decide whether to merge. For example, firms 1 and 2 determine whether to merge. </a:t>
                </a:r>
                <a:endParaRPr lang="ja-JP" altLang="ja-JP" dirty="0"/>
              </a:p>
              <a:p>
                <a:r>
                  <a:rPr lang="en-US" altLang="ja-JP" dirty="0" smtClean="0"/>
                  <a:t>  Next</a:t>
                </a:r>
                <a:r>
                  <a:rPr lang="en-US" altLang="ja-JP" dirty="0"/>
                  <a:t>, the other two firms jointly decide whether to merge. For example, firms 3 and 4 jointly determine whether to merge. </a:t>
                </a:r>
                <a:endParaRPr lang="ja-JP" altLang="ja-JP" dirty="0"/>
              </a:p>
              <a:p>
                <a:r>
                  <a:rPr lang="en-US" altLang="ja-JP" dirty="0" smtClean="0"/>
                  <a:t>  After </a:t>
                </a:r>
                <a:r>
                  <a:rPr lang="en-US" altLang="ja-JP" dirty="0"/>
                  <a:t>repeating these processes, the final two firms </a:t>
                </a:r>
                <a:r>
                  <a:rPr lang="en-US" altLang="ja-JP" i="0">
                    <a:latin typeface="Cambria Math" panose="02040503050406030204" pitchFamily="18" charset="0"/>
                  </a:rPr>
                  <a:t>2𝑛−1</a:t>
                </a:r>
                <a:r>
                  <a:rPr lang="en-US" altLang="ja-JP" dirty="0"/>
                  <a:t> and </a:t>
                </a:r>
                <a:r>
                  <a:rPr lang="en-US" altLang="ja-JP" i="0">
                    <a:latin typeface="Cambria Math" panose="02040503050406030204" pitchFamily="18" charset="0"/>
                  </a:rPr>
                  <a:t>2𝑛</a:t>
                </a:r>
                <a:r>
                  <a:rPr lang="en-US" altLang="ja-JP" dirty="0"/>
                  <a:t> jointly decide whether to merge. </a:t>
                </a:r>
                <a:endParaRPr lang="ja-JP" altLang="ja-JP" dirty="0"/>
              </a:p>
              <a:p>
                <a:r>
                  <a:rPr lang="en-US" altLang="ja-JP" dirty="0" smtClean="0"/>
                  <a:t>  After </a:t>
                </a:r>
                <a:r>
                  <a:rPr lang="en-US" altLang="ja-JP" dirty="0"/>
                  <a:t>this stage, the firms engage in </a:t>
                </a:r>
                <a:r>
                  <a:rPr lang="en-US" altLang="ja-JP" dirty="0" err="1"/>
                  <a:t>Cournot</a:t>
                </a:r>
                <a:r>
                  <a:rPr lang="en-US" altLang="ja-JP" dirty="0"/>
                  <a:t> competition. </a:t>
                </a:r>
                <a:endParaRPr lang="ja-JP" altLang="ja-JP" dirty="0"/>
              </a:p>
            </p:txBody>
          </p:sp>
        </mc:Fallback>
      </mc:AlternateContent>
      <p:sp>
        <p:nvSpPr>
          <p:cNvPr id="4" name="スライド番号プレースホルダー 3"/>
          <p:cNvSpPr>
            <a:spLocks noGrp="1"/>
          </p:cNvSpPr>
          <p:nvPr>
            <p:ph type="sldNum" sz="quarter" idx="10"/>
          </p:nvPr>
        </p:nvSpPr>
        <p:spPr/>
        <p:txBody>
          <a:bodyPr/>
          <a:lstStyle/>
          <a:p>
            <a:fld id="{422BE376-A26E-4C95-B3F0-D79A2F45CCAE}" type="slidenum">
              <a:rPr kumimoji="1" lang="ja-JP" altLang="en-US" smtClean="0"/>
              <a:t>13</a:t>
            </a:fld>
            <a:endParaRPr kumimoji="1" lang="ja-JP" altLang="en-US"/>
          </a:p>
        </p:txBody>
      </p:sp>
    </p:spTree>
    <p:extLst>
      <p:ext uri="{BB962C8B-B14F-4D97-AF65-F5344CB8AC3E}">
        <p14:creationId xmlns:p14="http://schemas.microsoft.com/office/powerpoint/2010/main" val="277401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5AF8F3B-8C78-4A52-80F3-916168FCECA3}" type="datetime1">
              <a:rPr kumimoji="1" lang="ja-JP" altLang="en-US" smtClean="0"/>
              <a:t>2016/10/17</a:t>
            </a:fld>
            <a:endParaRPr kumimoji="1" lang="ja-JP" altLang="en-US" dirty="0"/>
          </a:p>
        </p:txBody>
      </p:sp>
      <p:sp>
        <p:nvSpPr>
          <p:cNvPr id="5" name="Footer Placeholder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Slide Number Placeholder 5"/>
          <p:cNvSpPr>
            <a:spLocks noGrp="1"/>
          </p:cNvSpPr>
          <p:nvPr>
            <p:ph type="sldNum" sz="quarter" idx="12"/>
          </p:nvPr>
        </p:nvSpPr>
        <p:spPr/>
        <p:txBody>
          <a:bodyPr/>
          <a:lstStyle/>
          <a:p>
            <a:fld id="{B00F09A8-9494-4733-B72C-2344F9F8BCFD}" type="slidenum">
              <a:rPr kumimoji="1" lang="ja-JP" altLang="en-US" smtClean="0"/>
              <a:t>‹#›</a:t>
            </a:fld>
            <a:endParaRPr kumimoji="1"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68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BFDB9EA-B3D6-46EE-8C17-CD15EE4981EC}" type="datetime1">
              <a:rPr kumimoji="1" lang="ja-JP" altLang="en-US" smtClean="0"/>
              <a:t>2016/10/17</a:t>
            </a:fld>
            <a:endParaRPr kumimoji="1" lang="ja-JP" altLang="en-US" dirty="0"/>
          </a:p>
        </p:txBody>
      </p:sp>
      <p:sp>
        <p:nvSpPr>
          <p:cNvPr id="5" name="Footer Placeholder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Slide Number Placeholder 5"/>
          <p:cNvSpPr>
            <a:spLocks noGrp="1"/>
          </p:cNvSpPr>
          <p:nvPr>
            <p:ph type="sldNum" sz="quarter" idx="12"/>
          </p:nvPr>
        </p:nvSpPr>
        <p:spPr/>
        <p:txBody>
          <a:bodyPr/>
          <a:lstStyle/>
          <a:p>
            <a:fld id="{B00F09A8-9494-4733-B72C-2344F9F8BCFD}" type="slidenum">
              <a:rPr kumimoji="1" lang="ja-JP" altLang="en-US" smtClean="0"/>
              <a:t>‹#›</a:t>
            </a:fld>
            <a:endParaRPr kumimoji="1" lang="ja-JP" altLang="en-US" dirty="0"/>
          </a:p>
        </p:txBody>
      </p:sp>
    </p:spTree>
    <p:extLst>
      <p:ext uri="{BB962C8B-B14F-4D97-AF65-F5344CB8AC3E}">
        <p14:creationId xmlns:p14="http://schemas.microsoft.com/office/powerpoint/2010/main" val="323203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A1825E8-4345-47C0-AF28-A0329C6D57A2}" type="datetime1">
              <a:rPr kumimoji="1" lang="ja-JP" altLang="en-US" smtClean="0"/>
              <a:t>2016/10/17</a:t>
            </a:fld>
            <a:endParaRPr kumimoji="1" lang="ja-JP" altLang="en-US" dirty="0"/>
          </a:p>
        </p:txBody>
      </p:sp>
      <p:sp>
        <p:nvSpPr>
          <p:cNvPr id="5" name="Footer Placeholder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Slide Number Placeholder 5"/>
          <p:cNvSpPr>
            <a:spLocks noGrp="1"/>
          </p:cNvSpPr>
          <p:nvPr>
            <p:ph type="sldNum" sz="quarter" idx="12"/>
          </p:nvPr>
        </p:nvSpPr>
        <p:spPr/>
        <p:txBody>
          <a:bodyPr/>
          <a:lstStyle/>
          <a:p>
            <a:fld id="{B00F09A8-9494-4733-B72C-2344F9F8BCFD}" type="slidenum">
              <a:rPr kumimoji="1" lang="ja-JP" altLang="en-US" smtClean="0"/>
              <a:t>‹#›</a:t>
            </a:fld>
            <a:endParaRPr kumimoji="1" lang="ja-JP" altLang="en-US" dirty="0"/>
          </a:p>
        </p:txBody>
      </p:sp>
    </p:spTree>
    <p:extLst>
      <p:ext uri="{BB962C8B-B14F-4D97-AF65-F5344CB8AC3E}">
        <p14:creationId xmlns:p14="http://schemas.microsoft.com/office/powerpoint/2010/main" val="135939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23470B0-EFF0-40CB-91B8-933D99993574}" type="datetime1">
              <a:rPr kumimoji="1" lang="ja-JP" altLang="en-US" smtClean="0"/>
              <a:t>2016/10/17</a:t>
            </a:fld>
            <a:endParaRPr kumimoji="1" lang="ja-JP" altLang="en-US" dirty="0"/>
          </a:p>
        </p:txBody>
      </p:sp>
      <p:sp>
        <p:nvSpPr>
          <p:cNvPr id="5" name="Footer Placeholder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Slide Number Placeholder 5"/>
          <p:cNvSpPr>
            <a:spLocks noGrp="1"/>
          </p:cNvSpPr>
          <p:nvPr>
            <p:ph type="sldNum" sz="quarter" idx="12"/>
          </p:nvPr>
        </p:nvSpPr>
        <p:spPr/>
        <p:txBody>
          <a:bodyPr/>
          <a:lstStyle/>
          <a:p>
            <a:fld id="{B00F09A8-9494-4733-B72C-2344F9F8BCFD}" type="slidenum">
              <a:rPr kumimoji="1" lang="ja-JP" altLang="en-US" smtClean="0"/>
              <a:t>‹#›</a:t>
            </a:fld>
            <a:endParaRPr kumimoji="1" lang="ja-JP" altLang="en-US" dirty="0"/>
          </a:p>
        </p:txBody>
      </p:sp>
    </p:spTree>
    <p:extLst>
      <p:ext uri="{BB962C8B-B14F-4D97-AF65-F5344CB8AC3E}">
        <p14:creationId xmlns:p14="http://schemas.microsoft.com/office/powerpoint/2010/main" val="297732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2B5B37-C9F3-4849-A0CE-0BB26D00E17E}" type="datetime1">
              <a:rPr kumimoji="1" lang="ja-JP" altLang="en-US" smtClean="0"/>
              <a:t>2016/10/17</a:t>
            </a:fld>
            <a:endParaRPr kumimoji="1" lang="ja-JP" altLang="en-US" dirty="0"/>
          </a:p>
        </p:txBody>
      </p:sp>
      <p:sp>
        <p:nvSpPr>
          <p:cNvPr id="5" name="Footer Placeholder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Slide Number Placeholder 5"/>
          <p:cNvSpPr>
            <a:spLocks noGrp="1"/>
          </p:cNvSpPr>
          <p:nvPr>
            <p:ph type="sldNum" sz="quarter" idx="12"/>
          </p:nvPr>
        </p:nvSpPr>
        <p:spPr/>
        <p:txBody>
          <a:bodyPr/>
          <a:lstStyle/>
          <a:p>
            <a:fld id="{B00F09A8-9494-4733-B72C-2344F9F8BCFD}" type="slidenum">
              <a:rPr kumimoji="1" lang="ja-JP" altLang="en-US" smtClean="0"/>
              <a:t>‹#›</a:t>
            </a:fld>
            <a:endParaRPr kumimoji="1"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33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65BF32C-9BD6-4F5B-A464-1BF1E41DD183}" type="datetime1">
              <a:rPr kumimoji="1" lang="ja-JP" altLang="en-US" smtClean="0"/>
              <a:t>2016/10/17</a:t>
            </a:fld>
            <a:endParaRPr kumimoji="1" lang="ja-JP" altLang="en-US" dirty="0"/>
          </a:p>
        </p:txBody>
      </p:sp>
      <p:sp>
        <p:nvSpPr>
          <p:cNvPr id="6" name="Footer Placeholder 5"/>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7" name="Slide Number Placeholder 6"/>
          <p:cNvSpPr>
            <a:spLocks noGrp="1"/>
          </p:cNvSpPr>
          <p:nvPr>
            <p:ph type="sldNum" sz="quarter" idx="12"/>
          </p:nvPr>
        </p:nvSpPr>
        <p:spPr/>
        <p:txBody>
          <a:bodyPr/>
          <a:lstStyle/>
          <a:p>
            <a:fld id="{B00F09A8-9494-4733-B72C-2344F9F8BCFD}" type="slidenum">
              <a:rPr kumimoji="1" lang="ja-JP" altLang="en-US" smtClean="0"/>
              <a:t>‹#›</a:t>
            </a:fld>
            <a:endParaRPr kumimoji="1" lang="ja-JP" altLang="en-US" dirty="0"/>
          </a:p>
        </p:txBody>
      </p:sp>
    </p:spTree>
    <p:extLst>
      <p:ext uri="{BB962C8B-B14F-4D97-AF65-F5344CB8AC3E}">
        <p14:creationId xmlns:p14="http://schemas.microsoft.com/office/powerpoint/2010/main" val="276419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55BF32D-B8D1-4293-9853-6FF0F4CA2AE0}" type="datetime1">
              <a:rPr kumimoji="1" lang="ja-JP" altLang="en-US" smtClean="0"/>
              <a:t>2016/10/17</a:t>
            </a:fld>
            <a:endParaRPr kumimoji="1" lang="ja-JP" altLang="en-US" dirty="0"/>
          </a:p>
        </p:txBody>
      </p:sp>
      <p:sp>
        <p:nvSpPr>
          <p:cNvPr id="8" name="Footer Placeholder 7"/>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9" name="Slide Number Placeholder 8"/>
          <p:cNvSpPr>
            <a:spLocks noGrp="1"/>
          </p:cNvSpPr>
          <p:nvPr>
            <p:ph type="sldNum" sz="quarter" idx="12"/>
          </p:nvPr>
        </p:nvSpPr>
        <p:spPr/>
        <p:txBody>
          <a:bodyPr/>
          <a:lstStyle/>
          <a:p>
            <a:fld id="{B00F09A8-9494-4733-B72C-2344F9F8BCFD}" type="slidenum">
              <a:rPr kumimoji="1" lang="ja-JP" altLang="en-US" smtClean="0"/>
              <a:t>‹#›</a:t>
            </a:fld>
            <a:endParaRPr kumimoji="1" lang="ja-JP" altLang="en-US" dirty="0"/>
          </a:p>
        </p:txBody>
      </p:sp>
    </p:spTree>
    <p:extLst>
      <p:ext uri="{BB962C8B-B14F-4D97-AF65-F5344CB8AC3E}">
        <p14:creationId xmlns:p14="http://schemas.microsoft.com/office/powerpoint/2010/main" val="268033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EB592A7-69CC-40C5-831E-6451AD1B7A13}" type="datetime1">
              <a:rPr kumimoji="1" lang="ja-JP" altLang="en-US" smtClean="0"/>
              <a:t>2016/10/17</a:t>
            </a:fld>
            <a:endParaRPr kumimoji="1" lang="ja-JP" altLang="en-US" dirty="0"/>
          </a:p>
        </p:txBody>
      </p:sp>
      <p:sp>
        <p:nvSpPr>
          <p:cNvPr id="4" name="Footer Placeholder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5" name="Slide Number Placeholder 4"/>
          <p:cNvSpPr>
            <a:spLocks noGrp="1"/>
          </p:cNvSpPr>
          <p:nvPr>
            <p:ph type="sldNum" sz="quarter" idx="12"/>
          </p:nvPr>
        </p:nvSpPr>
        <p:spPr/>
        <p:txBody>
          <a:bodyPr/>
          <a:lstStyle/>
          <a:p>
            <a:fld id="{B00F09A8-9494-4733-B72C-2344F9F8BCFD}" type="slidenum">
              <a:rPr kumimoji="1" lang="ja-JP" altLang="en-US" smtClean="0"/>
              <a:t>‹#›</a:t>
            </a:fld>
            <a:endParaRPr kumimoji="1" lang="ja-JP" altLang="en-US" dirty="0"/>
          </a:p>
        </p:txBody>
      </p:sp>
    </p:spTree>
    <p:extLst>
      <p:ext uri="{BB962C8B-B14F-4D97-AF65-F5344CB8AC3E}">
        <p14:creationId xmlns:p14="http://schemas.microsoft.com/office/powerpoint/2010/main" val="376376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0064DE7-2022-4F56-9A1E-88271FCC261E}" type="datetime1">
              <a:rPr kumimoji="1" lang="ja-JP" altLang="en-US" smtClean="0"/>
              <a:t>2016/10/17</a:t>
            </a:fld>
            <a:endParaRPr kumimoji="1" lang="ja-JP"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kumimoji="1" lang="en-US" altLang="ja-JP" smtClean="0"/>
              <a:t>Industrial Organization Workshop, 10-19-2016, The University of Tokyo                                                                                 Daisuke Shimizu, Gakushuin University</a:t>
            </a:r>
            <a:endParaRPr kumimoji="1" lang="ja-JP" altLang="en-US" dirty="0"/>
          </a:p>
        </p:txBody>
      </p:sp>
      <p:sp>
        <p:nvSpPr>
          <p:cNvPr id="9" name="Slide Number Placeholder 8"/>
          <p:cNvSpPr>
            <a:spLocks noGrp="1"/>
          </p:cNvSpPr>
          <p:nvPr>
            <p:ph type="sldNum" sz="quarter" idx="12"/>
          </p:nvPr>
        </p:nvSpPr>
        <p:spPr/>
        <p:txBody>
          <a:bodyPr/>
          <a:lstStyle/>
          <a:p>
            <a:fld id="{B00F09A8-9494-4733-B72C-2344F9F8BCFD}" type="slidenum">
              <a:rPr kumimoji="1" lang="ja-JP" altLang="en-US" smtClean="0"/>
              <a:t>‹#›</a:t>
            </a:fld>
            <a:endParaRPr kumimoji="1" lang="ja-JP" altLang="en-US" dirty="0"/>
          </a:p>
        </p:txBody>
      </p:sp>
    </p:spTree>
    <p:extLst>
      <p:ext uri="{BB962C8B-B14F-4D97-AF65-F5344CB8AC3E}">
        <p14:creationId xmlns:p14="http://schemas.microsoft.com/office/powerpoint/2010/main" val="143570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887CAEA-B81E-44B9-BD6A-28657961F90B}" type="datetime1">
              <a:rPr kumimoji="1" lang="ja-JP" altLang="en-US" smtClean="0"/>
              <a:t>2016/10/17</a:t>
            </a:fld>
            <a:endParaRPr kumimoji="1" lang="ja-JP" alt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kumimoji="1" lang="en-US" altLang="ja-JP" smtClean="0"/>
              <a:t>Industrial Organization Workshop, 10-19-2016, The University of Tokyo                                                                                 Daisuke Shimizu, Gakushuin University</a:t>
            </a:r>
            <a:endParaRPr kumimoji="1" lang="ja-JP" alt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00F09A8-9494-4733-B72C-2344F9F8BCFD}" type="slidenum">
              <a:rPr kumimoji="1" lang="ja-JP" altLang="en-US" smtClean="0"/>
              <a:t>‹#›</a:t>
            </a:fld>
            <a:endParaRPr kumimoji="1" lang="ja-JP" altLang="en-US" dirty="0"/>
          </a:p>
        </p:txBody>
      </p:sp>
    </p:spTree>
    <p:extLst>
      <p:ext uri="{BB962C8B-B14F-4D97-AF65-F5344CB8AC3E}">
        <p14:creationId xmlns:p14="http://schemas.microsoft.com/office/powerpoint/2010/main" val="117708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C09ABF-8542-49AB-B907-141DBEFB7B20}" type="datetime1">
              <a:rPr kumimoji="1" lang="ja-JP" altLang="en-US" smtClean="0"/>
              <a:t>2016/10/17</a:t>
            </a:fld>
            <a:endParaRPr kumimoji="1" lang="ja-JP" altLang="en-US" dirty="0"/>
          </a:p>
        </p:txBody>
      </p:sp>
      <p:sp>
        <p:nvSpPr>
          <p:cNvPr id="6" name="Footer Placeholder 5"/>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7" name="Slide Number Placeholder 6"/>
          <p:cNvSpPr>
            <a:spLocks noGrp="1"/>
          </p:cNvSpPr>
          <p:nvPr>
            <p:ph type="sldNum" sz="quarter" idx="12"/>
          </p:nvPr>
        </p:nvSpPr>
        <p:spPr/>
        <p:txBody>
          <a:bodyPr/>
          <a:lstStyle/>
          <a:p>
            <a:fld id="{B00F09A8-9494-4733-B72C-2344F9F8BCFD}" type="slidenum">
              <a:rPr kumimoji="1" lang="ja-JP" altLang="en-US" smtClean="0"/>
              <a:t>‹#›</a:t>
            </a:fld>
            <a:endParaRPr kumimoji="1" lang="ja-JP" altLang="en-US" dirty="0"/>
          </a:p>
        </p:txBody>
      </p:sp>
    </p:spTree>
    <p:extLst>
      <p:ext uri="{BB962C8B-B14F-4D97-AF65-F5344CB8AC3E}">
        <p14:creationId xmlns:p14="http://schemas.microsoft.com/office/powerpoint/2010/main" val="129543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1137891-689A-4AD0-ACF7-BFABEA2343A2}" type="datetime1">
              <a:rPr kumimoji="1" lang="ja-JP" altLang="en-US" smtClean="0"/>
              <a:t>2016/10/17</a:t>
            </a:fld>
            <a:endParaRPr kumimoji="1" lang="ja-JP" alt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kumimoji="1" lang="en-US" altLang="ja-JP" smtClean="0"/>
              <a:t>Industrial Organization Workshop, 10-19-2016, The University of Tokyo                                                                                 Daisuke Shimizu, Gakushuin University</a:t>
            </a:r>
            <a:endParaRPr kumimoji="1" lang="ja-JP" alt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00F09A8-9494-4733-B72C-2344F9F8BCFD}" type="slidenum">
              <a:rPr kumimoji="1" lang="ja-JP" altLang="en-US" smtClean="0"/>
              <a:t>‹#›</a:t>
            </a:fld>
            <a:endParaRPr kumimoji="1" lang="ja-JP" alt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13474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93789" y="-1380711"/>
            <a:ext cx="10936763" cy="3566160"/>
          </a:xfrm>
        </p:spPr>
        <p:txBody>
          <a:bodyPr>
            <a:normAutofit/>
          </a:bodyPr>
          <a:lstStyle/>
          <a:p>
            <a:r>
              <a:rPr lang="en-US" altLang="ja-JP" sz="4800" dirty="0"/>
              <a:t>Sequential mergers under product differentiation in a partially privatized market</a:t>
            </a:r>
            <a:endParaRPr kumimoji="1" lang="ja-JP" altLang="en-US" sz="4800" dirty="0"/>
          </a:p>
        </p:txBody>
      </p:sp>
      <p:sp>
        <p:nvSpPr>
          <p:cNvPr id="3" name="サブタイトル 2"/>
          <p:cNvSpPr>
            <a:spLocks noGrp="1"/>
          </p:cNvSpPr>
          <p:nvPr>
            <p:ph type="subTitle" idx="1"/>
          </p:nvPr>
        </p:nvSpPr>
        <p:spPr>
          <a:xfrm>
            <a:off x="0" y="3488740"/>
            <a:ext cx="11830552" cy="2283410"/>
          </a:xfrm>
        </p:spPr>
        <p:txBody>
          <a:bodyPr>
            <a:normAutofit fontScale="92500" lnSpcReduction="10000"/>
          </a:bodyPr>
          <a:lstStyle/>
          <a:p>
            <a:r>
              <a:rPr lang="ja-JP" altLang="en-US" dirty="0" smtClean="0"/>
              <a:t>　　　　　　                         </a:t>
            </a:r>
            <a:r>
              <a:rPr lang="en-US" altLang="ja-JP" dirty="0" smtClean="0"/>
              <a:t>Takeshi Ebina, Shinshu University</a:t>
            </a:r>
          </a:p>
          <a:p>
            <a:r>
              <a:rPr kumimoji="1" lang="ja-JP" altLang="en-US" dirty="0" smtClean="0"/>
              <a:t>　　　　　                         　</a:t>
            </a:r>
            <a:r>
              <a:rPr kumimoji="1" lang="en-US" altLang="ja-JP" dirty="0" smtClean="0"/>
              <a:t>Daisuke Shimizu, </a:t>
            </a:r>
            <a:r>
              <a:rPr kumimoji="1" lang="en-US" altLang="ja-JP" dirty="0" err="1" smtClean="0"/>
              <a:t>Gakushuin</a:t>
            </a:r>
            <a:r>
              <a:rPr kumimoji="1" lang="en-US" altLang="ja-JP" dirty="0" smtClean="0"/>
              <a:t> University </a:t>
            </a:r>
          </a:p>
          <a:p>
            <a:endParaRPr lang="en-US" altLang="ja-JP" dirty="0"/>
          </a:p>
          <a:p>
            <a:pPr algn="r"/>
            <a:r>
              <a:rPr lang="en-US" altLang="ja-JP" dirty="0" smtClean="0"/>
              <a:t>Industrial Organization workshop</a:t>
            </a:r>
            <a:endParaRPr kumimoji="1" lang="en-US" altLang="ja-JP" dirty="0" smtClean="0"/>
          </a:p>
          <a:p>
            <a:pPr algn="r"/>
            <a:r>
              <a:rPr lang="en-US" altLang="ja-JP" dirty="0" smtClean="0"/>
              <a:t>October 19,</a:t>
            </a:r>
            <a:r>
              <a:rPr kumimoji="1" lang="en-US" altLang="ja-JP" dirty="0" smtClean="0"/>
              <a:t> 2016, THE University of Tokyo</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5" name="スライド番号プレースホルダー 4"/>
          <p:cNvSpPr>
            <a:spLocks noGrp="1"/>
          </p:cNvSpPr>
          <p:nvPr>
            <p:ph type="sldNum" sz="quarter" idx="12"/>
          </p:nvPr>
        </p:nvSpPr>
        <p:spPr/>
        <p:txBody>
          <a:bodyPr/>
          <a:lstStyle/>
          <a:p>
            <a:fld id="{B00F09A8-9494-4733-B72C-2344F9F8BCFD}" type="slidenum">
              <a:rPr kumimoji="1" lang="ja-JP" altLang="en-US" smtClean="0"/>
              <a:t>1</a:t>
            </a:fld>
            <a:endParaRPr kumimoji="1" lang="ja-JP" altLang="en-US" dirty="0"/>
          </a:p>
        </p:txBody>
      </p:sp>
    </p:spTree>
    <p:extLst>
      <p:ext uri="{BB962C8B-B14F-4D97-AF65-F5344CB8AC3E}">
        <p14:creationId xmlns:p14="http://schemas.microsoft.com/office/powerpoint/2010/main" val="1856386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Main findings of our paper</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2400" dirty="0" smtClean="0"/>
              <a:t>(1) In subgame perfect Nash equilibrium, only sequential mergers or no mergers would emerge in both regimes.  (Never will partial mergers emerge).</a:t>
            </a:r>
          </a:p>
          <a:p>
            <a:r>
              <a:rPr kumimoji="1" lang="en-US" altLang="ja-JP" sz="2400" dirty="0" smtClean="0"/>
              <a:t>(2) </a:t>
            </a:r>
            <a:r>
              <a:rPr lang="en-US" altLang="ja-JP" sz="2400" dirty="0"/>
              <a:t>From the policymaker’s </a:t>
            </a:r>
            <a:r>
              <a:rPr lang="en-US" altLang="ja-JP" sz="2400" dirty="0" smtClean="0"/>
              <a:t>perspective, stopping </a:t>
            </a:r>
            <a:r>
              <a:rPr lang="en-US" altLang="ja-JP" sz="2400" dirty="0"/>
              <a:t>a sequential merger at a midstream </a:t>
            </a:r>
            <a:r>
              <a:rPr lang="en-US" altLang="ja-JP" sz="2400" dirty="0" smtClean="0"/>
              <a:t>may </a:t>
            </a:r>
            <a:r>
              <a:rPr lang="en-US" altLang="ja-JP" sz="2400" dirty="0"/>
              <a:t>result in a lower level of welfare, compared to completed sequential mergers.</a:t>
            </a:r>
            <a:endParaRPr kumimoji="1" lang="en-US" altLang="ja-JP" sz="2400" dirty="0" smtClean="0"/>
          </a:p>
          <a:p>
            <a:r>
              <a:rPr kumimoji="1" lang="en-US" altLang="ja-JP" sz="2400" dirty="0" smtClean="0"/>
              <a:t>(3) </a:t>
            </a:r>
            <a:r>
              <a:rPr lang="en-US" altLang="ja-JP" sz="2400" dirty="0"/>
              <a:t>If the policymaker can choose the level of privatization, it is better oﬀ at least partially to privatize, unless the goods are perfect substitutes or independents.</a:t>
            </a:r>
            <a:r>
              <a:rPr kumimoji="1" lang="en-US" altLang="ja-JP" sz="2400" dirty="0" smtClean="0"/>
              <a:t> </a:t>
            </a:r>
          </a:p>
          <a:p>
            <a:r>
              <a:rPr lang="en-US" altLang="ja-JP" sz="2400" dirty="0" smtClean="0"/>
              <a:t>(4) </a:t>
            </a:r>
            <a:r>
              <a:rPr lang="en-US" altLang="ja-JP" sz="2400" dirty="0"/>
              <a:t>By </a:t>
            </a:r>
            <a:r>
              <a:rPr lang="en-US" altLang="ja-JP" sz="2400" dirty="0" smtClean="0"/>
              <a:t>increasing </a:t>
            </a:r>
            <a:r>
              <a:rPr lang="en-US" altLang="ja-JP" sz="2400" dirty="0"/>
              <a:t>the </a:t>
            </a:r>
            <a:r>
              <a:rPr lang="en-US" altLang="ja-JP" sz="2400" dirty="0" smtClean="0"/>
              <a:t>level of partial privatization, </a:t>
            </a:r>
            <a:r>
              <a:rPr lang="en-US" altLang="ja-JP" sz="2400" dirty="0"/>
              <a:t>the policymaker may be able to stop sequential mergers and thus obtain a higher level of welfare.</a:t>
            </a:r>
            <a:endParaRPr lang="en-US" altLang="ja-JP" sz="2400" dirty="0" smtClean="0"/>
          </a:p>
          <a:p>
            <a:endParaRPr kumimoji="1" lang="ja-JP" altLang="en-US" sz="2400" dirty="0"/>
          </a:p>
        </p:txBody>
      </p:sp>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5" name="スライド番号プレースホルダー 4"/>
          <p:cNvSpPr>
            <a:spLocks noGrp="1"/>
          </p:cNvSpPr>
          <p:nvPr>
            <p:ph type="sldNum" sz="quarter" idx="12"/>
          </p:nvPr>
        </p:nvSpPr>
        <p:spPr/>
        <p:txBody>
          <a:bodyPr/>
          <a:lstStyle/>
          <a:p>
            <a:fld id="{B00F09A8-9494-4733-B72C-2344F9F8BCFD}" type="slidenum">
              <a:rPr kumimoji="1" lang="ja-JP" altLang="en-US" smtClean="0"/>
              <a:t>10</a:t>
            </a:fld>
            <a:endParaRPr kumimoji="1" lang="ja-JP" altLang="en-US" dirty="0"/>
          </a:p>
        </p:txBody>
      </p:sp>
      <p:sp>
        <p:nvSpPr>
          <p:cNvPr id="6" name="テキスト ボックス 5"/>
          <p:cNvSpPr txBox="1"/>
          <p:nvPr/>
        </p:nvSpPr>
        <p:spPr>
          <a:xfrm>
            <a:off x="10340340" y="10497"/>
            <a:ext cx="1844040" cy="369332"/>
          </a:xfrm>
          <a:prstGeom prst="rect">
            <a:avLst/>
          </a:prstGeom>
          <a:noFill/>
        </p:spPr>
        <p:txBody>
          <a:bodyPr wrap="square" rtlCol="0">
            <a:spAutoFit/>
          </a:bodyPr>
          <a:lstStyle/>
          <a:p>
            <a:r>
              <a:rPr kumimoji="1" lang="en-US" altLang="ja-JP" dirty="0" smtClean="0"/>
              <a:t>1. Introduction</a:t>
            </a:r>
            <a:endParaRPr kumimoji="1" lang="ja-JP" altLang="en-US" dirty="0"/>
          </a:p>
        </p:txBody>
      </p:sp>
    </p:spTree>
    <p:extLst>
      <p:ext uri="{BB962C8B-B14F-4D97-AF65-F5344CB8AC3E}">
        <p14:creationId xmlns:p14="http://schemas.microsoft.com/office/powerpoint/2010/main" val="4094703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 Basic model (</a:t>
            </a:r>
            <a:r>
              <a:rPr lang="en-US" altLang="ja-JP" dirty="0" smtClean="0"/>
              <a:t>1/5)</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kumimoji="1" lang="en-US" altLang="ja-JP" sz="2400" dirty="0" smtClean="0"/>
                  <a:t>There are </a:t>
                </a:r>
                <a14:m>
                  <m:oMath xmlns:m="http://schemas.openxmlformats.org/officeDocument/2006/math">
                    <m:r>
                      <a:rPr kumimoji="1" lang="en-US" altLang="ja-JP" sz="2400" b="0" i="1" smtClean="0">
                        <a:latin typeface="Cambria Math" panose="02040503050406030204" pitchFamily="18" charset="0"/>
                      </a:rPr>
                      <m:t>2</m:t>
                    </m:r>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+1</m:t>
                    </m:r>
                  </m:oMath>
                </a14:m>
                <a:r>
                  <a:rPr kumimoji="1" lang="en-US" altLang="ja-JP" sz="2400" dirty="0" smtClean="0"/>
                  <a:t> firms .</a:t>
                </a:r>
              </a:p>
              <a:p>
                <a:pPr lvl="1"/>
                <a14:m>
                  <m:oMath xmlns:m="http://schemas.openxmlformats.org/officeDocument/2006/math">
                    <m:r>
                      <a:rPr lang="en-US" altLang="ja-JP" sz="2400" i="1">
                        <a:latin typeface="Cambria Math" panose="02040503050406030204" pitchFamily="18" charset="0"/>
                      </a:rPr>
                      <m:t>𝐹</m:t>
                    </m:r>
                    <m:r>
                      <a:rPr lang="en-US" altLang="ja-JP" sz="2400" b="0" i="1" smtClean="0">
                        <a:latin typeface="Cambria Math" panose="02040503050406030204" pitchFamily="18" charset="0"/>
                      </a:rPr>
                      <m:t>=</m:t>
                    </m:r>
                    <m:r>
                      <m:rPr>
                        <m:lit/>
                      </m:rPr>
                      <a:rPr lang="en-US" altLang="ja-JP" sz="2400" b="0" i="1" smtClean="0">
                        <a:latin typeface="Cambria Math" panose="02040503050406030204" pitchFamily="18" charset="0"/>
                      </a:rPr>
                      <m:t>{</m:t>
                    </m:r>
                    <m:r>
                      <a:rPr lang="en-US" altLang="ja-JP" sz="2400" b="0" i="1" smtClean="0">
                        <a:latin typeface="Cambria Math" panose="02040503050406030204" pitchFamily="18" charset="0"/>
                      </a:rPr>
                      <m:t> 0, 1, 2, …, 2</m:t>
                    </m:r>
                    <m:r>
                      <a:rPr lang="en-US" altLang="ja-JP" sz="2400" b="0" i="1" smtClean="0">
                        <a:latin typeface="Cambria Math" panose="02040503050406030204" pitchFamily="18" charset="0"/>
                      </a:rPr>
                      <m:t>𝑛</m:t>
                    </m:r>
                  </m:oMath>
                </a14:m>
                <a:r>
                  <a:rPr kumimoji="1" lang="en-US" altLang="ja-JP" sz="2400" i="1" dirty="0" smtClean="0"/>
                  <a:t>, </a:t>
                </a:r>
                <a14:m>
                  <m:oMath xmlns:m="http://schemas.openxmlformats.org/officeDocument/2006/math">
                    <m:r>
                      <a:rPr lang="en-US" altLang="ja-JP" sz="2400" i="1" smtClean="0">
                        <a:solidFill>
                          <a:schemeClr val="tx1"/>
                        </a:solidFill>
                        <a:latin typeface="Cambria Math" panose="02040503050406030204" pitchFamily="18" charset="0"/>
                      </a:rPr>
                      <m:t>2</m:t>
                    </m:r>
                    <m:r>
                      <a:rPr lang="en-US" altLang="ja-JP" sz="2400" i="1" smtClean="0">
                        <a:solidFill>
                          <a:schemeClr val="tx1"/>
                        </a:solidFill>
                        <a:latin typeface="Cambria Math" panose="02040503050406030204" pitchFamily="18" charset="0"/>
                      </a:rPr>
                      <m:t>𝑛</m:t>
                    </m:r>
                    <m:r>
                      <a:rPr lang="en-US" altLang="ja-JP" sz="2400" i="1" smtClean="0">
                        <a:solidFill>
                          <a:schemeClr val="tx1"/>
                        </a:solidFill>
                        <a:latin typeface="Cambria Math" panose="02040503050406030204" pitchFamily="18" charset="0"/>
                      </a:rPr>
                      <m:t>+1, …, 2</m:t>
                    </m:r>
                    <m:r>
                      <a:rPr lang="en-US" altLang="ja-JP" sz="2400" i="1" smtClean="0">
                        <a:solidFill>
                          <a:schemeClr val="tx1"/>
                        </a:solidFill>
                        <a:latin typeface="Cambria Math" panose="02040503050406030204" pitchFamily="18" charset="0"/>
                      </a:rPr>
                      <m:t>𝑛</m:t>
                    </m:r>
                    <m:r>
                      <a:rPr lang="en-US" altLang="ja-JP" sz="2400" i="1" smtClean="0">
                        <a:solidFill>
                          <a:schemeClr val="tx1"/>
                        </a:solidFill>
                        <a:latin typeface="Cambria Math" panose="02040503050406030204" pitchFamily="18" charset="0"/>
                      </a:rPr>
                      <m:t>+</m:t>
                    </m:r>
                    <m:r>
                      <a:rPr lang="en-US" altLang="ja-JP" sz="2400" i="1" smtClean="0">
                        <a:solidFill>
                          <a:schemeClr val="tx1"/>
                        </a:solidFill>
                        <a:latin typeface="Cambria Math" panose="02040503050406030204" pitchFamily="18" charset="0"/>
                      </a:rPr>
                      <m:t>𝑘</m:t>
                    </m:r>
                  </m:oMath>
                </a14:m>
                <a:r>
                  <a:rPr kumimoji="1" lang="en-US" altLang="ja-JP" sz="2400" dirty="0" smtClean="0"/>
                  <a:t>}</a:t>
                </a:r>
                <a:r>
                  <a:rPr kumimoji="1" lang="en-US" altLang="ja-JP" sz="2400" i="1" dirty="0" smtClean="0"/>
                  <a:t> </a:t>
                </a:r>
              </a:p>
              <a:p>
                <a:pPr marL="457200" lvl="1" indent="0">
                  <a:buNone/>
                </a:pPr>
                <a:r>
                  <a:rPr lang="en-US" altLang="ja-JP" sz="2400" i="1" dirty="0"/>
                  <a:t> </a:t>
                </a:r>
                <a:r>
                  <a:rPr lang="en-US" altLang="ja-JP" sz="2400" i="1" dirty="0" smtClean="0"/>
                  <a:t> ex1</a:t>
                </a:r>
                <a:r>
                  <a:rPr lang="en-US" altLang="ja-JP" sz="2400" dirty="0" smtClean="0"/>
                  <a:t>)</a:t>
                </a:r>
                <a:r>
                  <a:rPr lang="en-US" altLang="ja-JP" sz="2400" i="1" dirty="0" smtClean="0"/>
                  <a:t> </a:t>
                </a:r>
                <a14:m>
                  <m:oMath xmlns:m="http://schemas.openxmlformats.org/officeDocument/2006/math">
                    <m:r>
                      <m:rPr>
                        <m:lit/>
                      </m:rPr>
                      <a:rPr lang="en-US" altLang="ja-JP" sz="2400" i="1">
                        <a:latin typeface="Cambria Math" panose="02040503050406030204" pitchFamily="18" charset="0"/>
                      </a:rPr>
                      <m:t>{</m:t>
                    </m:r>
                    <m:r>
                      <a:rPr lang="en-US" altLang="ja-JP" sz="2400" i="1">
                        <a:latin typeface="Cambria Math" panose="02040503050406030204" pitchFamily="18" charset="0"/>
                      </a:rPr>
                      <m:t> </m:t>
                    </m:r>
                    <m:r>
                      <a:rPr lang="en-US" altLang="ja-JP" sz="2400" i="1" smtClean="0">
                        <a:solidFill>
                          <a:srgbClr val="FF0000"/>
                        </a:solidFill>
                        <a:latin typeface="Cambria Math" panose="02040503050406030204" pitchFamily="18" charset="0"/>
                      </a:rPr>
                      <m:t>0</m:t>
                    </m:r>
                    <m:r>
                      <a:rPr lang="en-US" altLang="ja-JP" sz="2400" i="1">
                        <a:latin typeface="Cambria Math" panose="02040503050406030204" pitchFamily="18" charset="0"/>
                      </a:rPr>
                      <m:t>, </m:t>
                    </m:r>
                    <m:r>
                      <a:rPr lang="en-US" altLang="ja-JP" sz="2400" i="1" smtClean="0">
                        <a:solidFill>
                          <a:srgbClr val="00B0F0"/>
                        </a:solidFill>
                        <a:latin typeface="Cambria Math" panose="02040503050406030204" pitchFamily="18" charset="0"/>
                      </a:rPr>
                      <m:t>1, 2, </m:t>
                    </m:r>
                    <m:r>
                      <a:rPr lang="en-US" altLang="ja-JP" sz="2400" b="0" i="1" smtClean="0">
                        <a:solidFill>
                          <a:srgbClr val="00B0F0"/>
                        </a:solidFill>
                        <a:latin typeface="Cambria Math" panose="02040503050406030204" pitchFamily="18" charset="0"/>
                      </a:rPr>
                      <m:t>…,</m:t>
                    </m:r>
                    <m:r>
                      <a:rPr lang="en-US" altLang="ja-JP" sz="2400" i="1">
                        <a:solidFill>
                          <a:srgbClr val="00B0F0"/>
                        </a:solidFill>
                        <a:latin typeface="Cambria Math" panose="02040503050406030204" pitchFamily="18" charset="0"/>
                      </a:rPr>
                      <m:t>2</m:t>
                    </m:r>
                    <m:r>
                      <a:rPr lang="en-US" altLang="ja-JP" sz="2400" i="1">
                        <a:solidFill>
                          <a:srgbClr val="00B0F0"/>
                        </a:solidFill>
                        <a:latin typeface="Cambria Math" panose="02040503050406030204" pitchFamily="18" charset="0"/>
                      </a:rPr>
                      <m:t>𝑛</m:t>
                    </m:r>
                    <m:r>
                      <a:rPr lang="en-US" altLang="ja-JP" sz="2400" b="0" i="1" smtClean="0">
                        <a:latin typeface="Cambria Math" panose="02040503050406030204" pitchFamily="18" charset="0"/>
                      </a:rPr>
                      <m:t>, </m:t>
                    </m:r>
                    <m:r>
                      <a:rPr lang="en-US" altLang="ja-JP" sz="2400" b="0" i="1" smtClean="0">
                        <a:solidFill>
                          <a:srgbClr val="00B050"/>
                        </a:solidFill>
                        <a:latin typeface="Cambria Math" panose="02040503050406030204" pitchFamily="18" charset="0"/>
                      </a:rPr>
                      <m:t>2</m:t>
                    </m:r>
                    <m:r>
                      <a:rPr lang="en-US" altLang="ja-JP" sz="2400" b="0" i="1" smtClean="0">
                        <a:solidFill>
                          <a:srgbClr val="00B050"/>
                        </a:solidFill>
                        <a:latin typeface="Cambria Math" panose="02040503050406030204" pitchFamily="18" charset="0"/>
                      </a:rPr>
                      <m:t>𝑛</m:t>
                    </m:r>
                    <m:r>
                      <a:rPr lang="en-US" altLang="ja-JP" sz="2400" b="0" i="1" smtClean="0">
                        <a:solidFill>
                          <a:srgbClr val="00B050"/>
                        </a:solidFill>
                        <a:latin typeface="Cambria Math" panose="02040503050406030204" pitchFamily="18" charset="0"/>
                      </a:rPr>
                      <m:t>+1, …, 2</m:t>
                    </m:r>
                    <m:r>
                      <a:rPr lang="en-US" altLang="ja-JP" sz="2400" b="0" i="1" smtClean="0">
                        <a:solidFill>
                          <a:srgbClr val="00B050"/>
                        </a:solidFill>
                        <a:latin typeface="Cambria Math" panose="02040503050406030204" pitchFamily="18" charset="0"/>
                      </a:rPr>
                      <m:t>𝑛</m:t>
                    </m:r>
                    <m:r>
                      <a:rPr lang="en-US" altLang="ja-JP" sz="2400" b="0" i="1" smtClean="0">
                        <a:solidFill>
                          <a:srgbClr val="00B050"/>
                        </a:solidFill>
                        <a:latin typeface="Cambria Math" panose="02040503050406030204" pitchFamily="18" charset="0"/>
                      </a:rPr>
                      <m:t>+</m:t>
                    </m:r>
                    <m:r>
                      <a:rPr lang="en-US" altLang="ja-JP" sz="2400" b="0" i="1" smtClean="0">
                        <a:solidFill>
                          <a:srgbClr val="00B050"/>
                        </a:solidFill>
                        <a:latin typeface="Cambria Math" panose="02040503050406030204" pitchFamily="18" charset="0"/>
                      </a:rPr>
                      <m:t>𝑘</m:t>
                    </m:r>
                    <m:r>
                      <a:rPr lang="en-US" altLang="ja-JP" sz="2400" b="0" i="1" smtClean="0">
                        <a:latin typeface="Cambria Math" panose="02040503050406030204" pitchFamily="18" charset="0"/>
                      </a:rPr>
                      <m:t>}</m:t>
                    </m:r>
                  </m:oMath>
                </a14:m>
                <a:endParaRPr kumimoji="1" lang="en-US" altLang="ja-JP" sz="2400" i="1" dirty="0" smtClean="0"/>
              </a:p>
              <a:p>
                <a:pPr marL="457200" lvl="1" indent="0">
                  <a:buNone/>
                </a:pPr>
                <a:r>
                  <a:rPr lang="en-US" altLang="ja-JP" sz="2400" i="1" dirty="0" smtClean="0"/>
                  <a:t>  ex2</a:t>
                </a:r>
                <a:r>
                  <a:rPr lang="en-US" altLang="ja-JP" sz="2400" dirty="0" smtClean="0"/>
                  <a:t>)</a:t>
                </a:r>
                <a:r>
                  <a:rPr lang="en-US" altLang="ja-JP" sz="2400" i="1" dirty="0" smtClean="0"/>
                  <a:t> </a:t>
                </a:r>
                <a14:m>
                  <m:oMath xmlns:m="http://schemas.openxmlformats.org/officeDocument/2006/math">
                    <m:r>
                      <m:rPr>
                        <m:lit/>
                      </m:rPr>
                      <a:rPr lang="en-US" altLang="ja-JP" sz="2400" i="1">
                        <a:latin typeface="Cambria Math" panose="02040503050406030204" pitchFamily="18" charset="0"/>
                      </a:rPr>
                      <m:t>{</m:t>
                    </m:r>
                    <m:r>
                      <a:rPr lang="en-US" altLang="ja-JP" sz="2400" i="1">
                        <a:latin typeface="Cambria Math" panose="02040503050406030204" pitchFamily="18" charset="0"/>
                      </a:rPr>
                      <m:t> </m:t>
                    </m:r>
                    <m:r>
                      <a:rPr lang="en-US" altLang="ja-JP" sz="2400" i="1">
                        <a:solidFill>
                          <a:srgbClr val="FF0000"/>
                        </a:solidFill>
                        <a:latin typeface="Cambria Math" panose="02040503050406030204" pitchFamily="18" charset="0"/>
                      </a:rPr>
                      <m:t>0</m:t>
                    </m:r>
                    <m:r>
                      <a:rPr lang="en-US" altLang="ja-JP" sz="2400" i="1">
                        <a:latin typeface="Cambria Math" panose="02040503050406030204" pitchFamily="18" charset="0"/>
                      </a:rPr>
                      <m:t>, </m:t>
                    </m:r>
                    <m:r>
                      <a:rPr lang="en-US" altLang="ja-JP" sz="2400" i="1" smtClean="0">
                        <a:solidFill>
                          <a:srgbClr val="FFC000"/>
                        </a:solidFill>
                        <a:latin typeface="Cambria Math" panose="02040503050406030204" pitchFamily="18" charset="0"/>
                      </a:rPr>
                      <m:t>1, 2, …,</m:t>
                    </m:r>
                    <m:r>
                      <a:rPr lang="en-US" altLang="ja-JP" sz="2400" i="1">
                        <a:solidFill>
                          <a:srgbClr val="FFC000"/>
                        </a:solidFill>
                        <a:latin typeface="Cambria Math" panose="02040503050406030204" pitchFamily="18" charset="0"/>
                      </a:rPr>
                      <m:t>2</m:t>
                    </m:r>
                    <m:r>
                      <a:rPr lang="en-US" altLang="ja-JP" sz="2400" b="0" i="1" smtClean="0">
                        <a:solidFill>
                          <a:srgbClr val="FFC000"/>
                        </a:solidFill>
                        <a:latin typeface="Cambria Math" panose="02040503050406030204" pitchFamily="18" charset="0"/>
                      </a:rPr>
                      <m:t>𝑚</m:t>
                    </m:r>
                    <m:r>
                      <a:rPr lang="en-US" altLang="ja-JP" sz="2400" i="1">
                        <a:latin typeface="Cambria Math" panose="02040503050406030204" pitchFamily="18" charset="0"/>
                      </a:rPr>
                      <m:t>, </m:t>
                    </m:r>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𝑚</m:t>
                    </m:r>
                    <m:r>
                      <a:rPr lang="en-US" altLang="ja-JP" sz="2400" b="0" i="1" smtClean="0">
                        <a:solidFill>
                          <a:srgbClr val="00B0F0"/>
                        </a:solidFill>
                        <a:latin typeface="Cambria Math" panose="02040503050406030204" pitchFamily="18" charset="0"/>
                      </a:rPr>
                      <m:t>+1,…, 2</m:t>
                    </m:r>
                    <m:r>
                      <a:rPr lang="en-US" altLang="ja-JP" sz="2400" b="0" i="1" smtClean="0">
                        <a:solidFill>
                          <a:srgbClr val="00B0F0"/>
                        </a:solidFill>
                        <a:latin typeface="Cambria Math" panose="02040503050406030204" pitchFamily="18" charset="0"/>
                      </a:rPr>
                      <m:t>𝑛</m:t>
                    </m:r>
                    <m:r>
                      <a:rPr lang="en-US" altLang="ja-JP" sz="2400" b="0" i="1" smtClean="0">
                        <a:latin typeface="Cambria Math" panose="02040503050406030204" pitchFamily="18" charset="0"/>
                      </a:rPr>
                      <m:t>,</m:t>
                    </m:r>
                    <m:r>
                      <a:rPr lang="en-US" altLang="ja-JP" sz="2400" i="1">
                        <a:solidFill>
                          <a:srgbClr val="00B050"/>
                        </a:solidFill>
                        <a:latin typeface="Cambria Math" panose="02040503050406030204" pitchFamily="18" charset="0"/>
                      </a:rPr>
                      <m:t>2</m:t>
                    </m:r>
                    <m:r>
                      <a:rPr lang="en-US" altLang="ja-JP" sz="2400" i="1">
                        <a:solidFill>
                          <a:srgbClr val="00B050"/>
                        </a:solidFill>
                        <a:latin typeface="Cambria Math" panose="02040503050406030204" pitchFamily="18" charset="0"/>
                      </a:rPr>
                      <m:t>𝑛</m:t>
                    </m:r>
                    <m:r>
                      <a:rPr lang="en-US" altLang="ja-JP" sz="2400" i="1">
                        <a:solidFill>
                          <a:srgbClr val="00B050"/>
                        </a:solidFill>
                        <a:latin typeface="Cambria Math" panose="02040503050406030204" pitchFamily="18" charset="0"/>
                      </a:rPr>
                      <m:t>+1, …, 2</m:t>
                    </m:r>
                    <m:r>
                      <a:rPr lang="en-US" altLang="ja-JP" sz="2400" i="1">
                        <a:solidFill>
                          <a:srgbClr val="00B050"/>
                        </a:solidFill>
                        <a:latin typeface="Cambria Math" panose="02040503050406030204" pitchFamily="18" charset="0"/>
                      </a:rPr>
                      <m:t>𝑛</m:t>
                    </m:r>
                    <m:r>
                      <a:rPr lang="en-US" altLang="ja-JP" sz="2400" i="1">
                        <a:solidFill>
                          <a:srgbClr val="00B050"/>
                        </a:solidFill>
                        <a:latin typeface="Cambria Math" panose="02040503050406030204" pitchFamily="18" charset="0"/>
                      </a:rPr>
                      <m:t>+</m:t>
                    </m:r>
                    <m:r>
                      <a:rPr lang="en-US" altLang="ja-JP" sz="2400" i="1">
                        <a:solidFill>
                          <a:srgbClr val="00B050"/>
                        </a:solidFill>
                        <a:latin typeface="Cambria Math" panose="02040503050406030204" pitchFamily="18" charset="0"/>
                      </a:rPr>
                      <m:t>𝑘</m:t>
                    </m:r>
                    <m:r>
                      <a:rPr lang="en-US" altLang="ja-JP" sz="2400" i="1">
                        <a:latin typeface="Cambria Math" panose="02040503050406030204" pitchFamily="18" charset="0"/>
                      </a:rPr>
                      <m:t>}</m:t>
                    </m:r>
                  </m:oMath>
                </a14:m>
                <a:endParaRPr kumimoji="1" lang="en-US" altLang="ja-JP" sz="2400" i="1" dirty="0" smtClean="0"/>
              </a:p>
              <a:p>
                <a:pPr lvl="1"/>
                <a:r>
                  <a:rPr lang="en-US" altLang="ja-JP" sz="2400" i="1" dirty="0" smtClean="0">
                    <a:solidFill>
                      <a:srgbClr val="FF0000"/>
                    </a:solidFill>
                  </a:rPr>
                  <a:t>0</a:t>
                </a:r>
                <a:r>
                  <a:rPr lang="en-US" altLang="ja-JP" sz="2400" i="1" dirty="0" smtClean="0"/>
                  <a:t>: public firm (partially privatized firm)</a:t>
                </a:r>
                <a:endParaRPr kumimoji="1" lang="en-US" altLang="ja-JP" sz="2400" i="1" dirty="0" smtClean="0"/>
              </a:p>
              <a:p>
                <a:pPr lvl="1"/>
                <a:r>
                  <a:rPr lang="en-US" altLang="ja-JP" sz="2400" i="1" dirty="0" smtClean="0">
                    <a:solidFill>
                      <a:srgbClr val="00B0F0"/>
                    </a:solidFill>
                  </a:rPr>
                  <a:t>n</a:t>
                </a:r>
                <a:r>
                  <a:rPr lang="en-US" altLang="ja-JP" sz="2400" i="1" dirty="0" smtClean="0"/>
                  <a:t>: #</a:t>
                </a:r>
                <a:r>
                  <a:rPr lang="en-US" altLang="ja-JP" sz="2400" dirty="0" smtClean="0"/>
                  <a:t> </a:t>
                </a:r>
                <a:r>
                  <a:rPr lang="en-US" altLang="ja-JP" sz="2400" dirty="0"/>
                  <a:t>of </a:t>
                </a:r>
                <a:r>
                  <a:rPr lang="en-US" altLang="ja-JP" sz="2400" dirty="0" smtClean="0"/>
                  <a:t>firm pairs </a:t>
                </a:r>
                <a:r>
                  <a:rPr lang="en-US" altLang="ja-JP" sz="2400" dirty="0"/>
                  <a:t>that can potentially merge. (private</a:t>
                </a:r>
                <a:r>
                  <a:rPr lang="en-US" altLang="ja-JP" sz="2400" dirty="0" smtClean="0"/>
                  <a:t>)</a:t>
                </a:r>
              </a:p>
              <a:p>
                <a:pPr marL="457200" lvl="1" indent="0">
                  <a:buNone/>
                </a:pPr>
                <a:r>
                  <a:rPr lang="ja-JP" altLang="en-US" sz="2400" dirty="0" smtClean="0"/>
                  <a:t>　</a:t>
                </a:r>
                <a14:m>
                  <m:oMath xmlns:m="http://schemas.openxmlformats.org/officeDocument/2006/math">
                    <m:r>
                      <a:rPr lang="en-US" altLang="ja-JP" sz="2400" b="0" i="1" smtClean="0">
                        <a:latin typeface="Cambria Math" panose="02040503050406030204" pitchFamily="18" charset="0"/>
                      </a:rPr>
                      <m:t>𝑁</m:t>
                    </m:r>
                    <m:r>
                      <a:rPr lang="en-US" altLang="ja-JP" sz="2400" i="1">
                        <a:latin typeface="Cambria Math" panose="02040503050406030204" pitchFamily="18" charset="0"/>
                      </a:rPr>
                      <m:t>=</m:t>
                    </m:r>
                    <m:r>
                      <m:rPr>
                        <m:lit/>
                      </m:rPr>
                      <a:rPr lang="en-US" altLang="ja-JP" sz="2400" i="1">
                        <a:latin typeface="Cambria Math" panose="02040503050406030204" pitchFamily="18" charset="0"/>
                      </a:rPr>
                      <m:t>{</m:t>
                    </m:r>
                    <m:r>
                      <a:rPr lang="en-US" altLang="ja-JP" sz="2400" i="1">
                        <a:latin typeface="Cambria Math" panose="02040503050406030204" pitchFamily="18" charset="0"/>
                      </a:rPr>
                      <m:t>1, 2, …, 2</m:t>
                    </m:r>
                    <m:r>
                      <a:rPr lang="en-US" altLang="ja-JP" sz="2400" i="1">
                        <a:latin typeface="Cambria Math" panose="02040503050406030204" pitchFamily="18" charset="0"/>
                      </a:rPr>
                      <m:t>𝑛</m:t>
                    </m:r>
                  </m:oMath>
                </a14:m>
                <a:r>
                  <a:rPr lang="en-US" altLang="ja-JP" sz="2400" dirty="0"/>
                  <a:t>}</a:t>
                </a:r>
                <a:r>
                  <a:rPr lang="en-US" altLang="ja-JP" sz="2400" i="1" dirty="0"/>
                  <a:t> </a:t>
                </a:r>
                <a:endParaRPr lang="en-US" altLang="ja-JP" sz="2400" dirty="0"/>
              </a:p>
              <a:p>
                <a:pPr lvl="1"/>
                <a:r>
                  <a:rPr lang="en-US" altLang="ja-JP" sz="2400" i="1" dirty="0" smtClean="0">
                    <a:solidFill>
                      <a:srgbClr val="FFC000"/>
                    </a:solidFill>
                  </a:rPr>
                  <a:t>m</a:t>
                </a:r>
                <a:r>
                  <a:rPr lang="en-US" altLang="ja-JP" sz="2400" i="1" dirty="0"/>
                  <a:t>: </a:t>
                </a:r>
                <a:r>
                  <a:rPr lang="en-US" altLang="ja-JP" sz="2400" i="1" dirty="0" smtClean="0"/>
                  <a:t>#</a:t>
                </a:r>
                <a:r>
                  <a:rPr lang="en-US" altLang="ja-JP" sz="2400" dirty="0" smtClean="0"/>
                  <a:t> </a:t>
                </a:r>
                <a:r>
                  <a:rPr lang="en-US" altLang="ja-JP" sz="2400" dirty="0"/>
                  <a:t>of </a:t>
                </a:r>
                <a:r>
                  <a:rPr lang="en-US" altLang="ja-JP" sz="2400" dirty="0" smtClean="0"/>
                  <a:t>firm pairs </a:t>
                </a:r>
                <a:r>
                  <a:rPr lang="en-US" altLang="ja-JP" sz="2400" dirty="0"/>
                  <a:t>that have already </a:t>
                </a:r>
                <a:r>
                  <a:rPr lang="en-US" altLang="ja-JP" sz="2400" dirty="0" smtClean="0"/>
                  <a:t>merged. (private) [</a:t>
                </a:r>
                <a:r>
                  <a:rPr lang="en-US" altLang="ja-JP" sz="2400" i="1" dirty="0">
                    <a:solidFill>
                      <a:srgbClr val="FFC000"/>
                    </a:solidFill>
                  </a:rPr>
                  <a:t>m</a:t>
                </a:r>
                <a14:m>
                  <m:oMath xmlns:m="http://schemas.openxmlformats.org/officeDocument/2006/math">
                    <m:r>
                      <a:rPr lang="en-US" altLang="ja-JP" sz="2400" b="0" i="0" smtClean="0">
                        <a:latin typeface="Cambria Math" panose="02040503050406030204" pitchFamily="18" charset="0"/>
                        <a:ea typeface="Cambria Math" panose="02040503050406030204" pitchFamily="18" charset="0"/>
                      </a:rPr>
                      <m:t> </m:t>
                    </m:r>
                    <m:r>
                      <a:rPr lang="en-US" altLang="ja-JP" sz="240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 </m:t>
                    </m:r>
                  </m:oMath>
                </a14:m>
                <a:r>
                  <a:rPr lang="en-US" altLang="ja-JP" sz="2400" i="1" dirty="0">
                    <a:solidFill>
                      <a:srgbClr val="00B0F0"/>
                    </a:solidFill>
                  </a:rPr>
                  <a:t>n</a:t>
                </a:r>
                <a:r>
                  <a:rPr lang="en-US" altLang="ja-JP" sz="2400" dirty="0" smtClean="0"/>
                  <a:t>] </a:t>
                </a:r>
              </a:p>
              <a:p>
                <a:pPr lvl="1"/>
                <a:r>
                  <a:rPr lang="en-US" altLang="ja-JP" sz="2400" i="1" dirty="0" smtClean="0">
                    <a:solidFill>
                      <a:srgbClr val="00B050"/>
                    </a:solidFill>
                  </a:rPr>
                  <a:t>k</a:t>
                </a:r>
                <a:r>
                  <a:rPr lang="en-US" altLang="ja-JP" sz="2400" i="1" dirty="0" smtClean="0"/>
                  <a:t>: </a:t>
                </a:r>
                <a:r>
                  <a:rPr lang="en-US" altLang="ja-JP" sz="2400" i="1" dirty="0"/>
                  <a:t>#</a:t>
                </a:r>
                <a:r>
                  <a:rPr lang="en-US" altLang="ja-JP" sz="2400" dirty="0" smtClean="0"/>
                  <a:t> of outside firms that do not participate in mergers. (private) </a:t>
                </a:r>
              </a:p>
              <a:p>
                <a:pPr lvl="1"/>
                <a:endParaRPr lang="en-US" altLang="ja-JP" i="1" dirty="0" smtClean="0"/>
              </a:p>
              <a:p>
                <a:pPr lvl="1"/>
                <a:endParaRPr kumimoji="1" lang="ja-JP" altLang="en-US" i="1"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909" t="-2121"/>
                </a:stretch>
              </a:blipFill>
            </p:spPr>
            <p:txBody>
              <a:bodyPr/>
              <a:lstStyle/>
              <a:p>
                <a:r>
                  <a:rPr lang="ja-JP" altLang="en-US">
                    <a:noFill/>
                  </a:rPr>
                  <a:t> </a:t>
                </a:r>
              </a:p>
            </p:txBody>
          </p:sp>
        </mc:Fallback>
      </mc:AlternateContent>
      <p:sp>
        <p:nvSpPr>
          <p:cNvPr id="4" name="テキスト ボックス 3"/>
          <p:cNvSpPr txBox="1"/>
          <p:nvPr/>
        </p:nvSpPr>
        <p:spPr>
          <a:xfrm>
            <a:off x="10340340" y="10497"/>
            <a:ext cx="1844040" cy="369332"/>
          </a:xfrm>
          <a:prstGeom prst="rect">
            <a:avLst/>
          </a:prstGeom>
          <a:noFill/>
        </p:spPr>
        <p:txBody>
          <a:bodyPr wrap="square" rtlCol="0">
            <a:spAutoFit/>
          </a:bodyPr>
          <a:lstStyle/>
          <a:p>
            <a:r>
              <a:rPr lang="en-US" altLang="ja-JP" dirty="0"/>
              <a:t>2</a:t>
            </a:r>
            <a:r>
              <a:rPr kumimoji="1" lang="en-US" altLang="ja-JP" dirty="0" smtClean="0"/>
              <a:t>. Basic Model</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11</a:t>
            </a:fld>
            <a:endParaRPr kumimoji="1" lang="ja-JP" altLang="en-US" dirty="0"/>
          </a:p>
        </p:txBody>
      </p:sp>
    </p:spTree>
    <p:extLst>
      <p:ext uri="{BB962C8B-B14F-4D97-AF65-F5344CB8AC3E}">
        <p14:creationId xmlns:p14="http://schemas.microsoft.com/office/powerpoint/2010/main" val="588190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 Basic model </a:t>
            </a:r>
            <a:r>
              <a:rPr lang="en-US" altLang="ja-JP" dirty="0" smtClean="0"/>
              <a:t>(2/5)</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097280" y="1845734"/>
                <a:ext cx="10058400" cy="3777826"/>
              </a:xfrm>
            </p:spPr>
            <p:txBody>
              <a:bodyPr>
                <a:normAutofit fontScale="92500"/>
              </a:bodyPr>
              <a:lstStyle/>
              <a:p>
                <a:r>
                  <a:rPr lang="en-US" altLang="ja-JP" sz="2600" dirty="0" smtClean="0"/>
                  <a:t>Timing of the game (Example: when </a:t>
                </a:r>
                <a14:m>
                  <m:oMath xmlns:m="http://schemas.openxmlformats.org/officeDocument/2006/math">
                    <m:r>
                      <a:rPr lang="en-US" altLang="ja-JP" sz="2600" i="1">
                        <a:latin typeface="Cambria Math" panose="02040503050406030204" pitchFamily="18" charset="0"/>
                      </a:rPr>
                      <m:t>𝑚</m:t>
                    </m:r>
                    <m:r>
                      <a:rPr lang="en-US" altLang="ja-JP" sz="2600" i="1">
                        <a:latin typeface="Cambria Math" panose="02040503050406030204" pitchFamily="18" charset="0"/>
                      </a:rPr>
                      <m:t>=0)</m:t>
                    </m:r>
                  </m:oMath>
                </a14:m>
                <a:r>
                  <a:rPr lang="en-US" altLang="ja-JP" sz="2600" dirty="0"/>
                  <a:t>:</a:t>
                </a:r>
              </a:p>
              <a:p>
                <a:pPr lvl="1"/>
                <a:r>
                  <a:rPr lang="en-US" altLang="ja-JP" sz="2600" dirty="0"/>
                  <a:t>1st: </a:t>
                </a:r>
              </a:p>
              <a:p>
                <a:pPr marL="457200" lvl="1" indent="0">
                  <a:buNone/>
                </a:pPr>
                <a:r>
                  <a:rPr lang="en-US" altLang="ja-JP" sz="2600" dirty="0"/>
                  <a:t>  (1): Two firms jointly decide whether to </a:t>
                </a:r>
                <a:r>
                  <a:rPr lang="en-US" altLang="ja-JP" sz="2600" dirty="0" smtClean="0"/>
                  <a:t>merge. </a:t>
                </a:r>
                <a:r>
                  <a:rPr lang="en-US" altLang="ja-JP" sz="2600" dirty="0"/>
                  <a:t>(ex. </a:t>
                </a:r>
                <a:r>
                  <a:rPr lang="en-US" altLang="ja-JP" sz="2600" dirty="0">
                    <a:solidFill>
                      <a:srgbClr val="00B0F0"/>
                    </a:solidFill>
                  </a:rPr>
                  <a:t>Firms 1 and 2</a:t>
                </a:r>
                <a:r>
                  <a:rPr lang="en-US" altLang="ja-JP" sz="2600" dirty="0" smtClean="0"/>
                  <a:t>)</a:t>
                </a:r>
                <a:endParaRPr lang="en-US" altLang="ja-JP" sz="2600" dirty="0"/>
              </a:p>
              <a:p>
                <a:pPr marL="457200" lvl="1" indent="0">
                  <a:buNone/>
                </a:pPr>
                <a:r>
                  <a:rPr lang="en-US" altLang="ja-JP" sz="2600" dirty="0"/>
                  <a:t>  (2): The other two firms jointly decide whether to </a:t>
                </a:r>
                <a:r>
                  <a:rPr lang="en-US" altLang="ja-JP" sz="2600" dirty="0" smtClean="0"/>
                  <a:t>merge. </a:t>
                </a:r>
                <a:r>
                  <a:rPr lang="en-US" altLang="ja-JP" sz="2600" dirty="0"/>
                  <a:t>(ex. </a:t>
                </a:r>
                <a:r>
                  <a:rPr lang="en-US" altLang="ja-JP" sz="2600" dirty="0">
                    <a:solidFill>
                      <a:srgbClr val="00B0F0"/>
                    </a:solidFill>
                  </a:rPr>
                  <a:t>Firms 3 and 4</a:t>
                </a:r>
                <a:r>
                  <a:rPr lang="en-US" altLang="ja-JP" sz="2600" dirty="0" smtClean="0"/>
                  <a:t>)</a:t>
                </a:r>
                <a:endParaRPr lang="en-US" altLang="ja-JP" sz="2600" dirty="0"/>
              </a:p>
              <a:p>
                <a:pPr marL="457200" lvl="1" indent="0">
                  <a:buNone/>
                </a:pPr>
                <a:r>
                  <a:rPr lang="en-US" altLang="ja-JP" sz="2600" dirty="0"/>
                  <a:t>  ….</a:t>
                </a:r>
              </a:p>
              <a:p>
                <a:pPr marL="457200" lvl="1" indent="0">
                  <a:buNone/>
                </a:pPr>
                <a:r>
                  <a:rPr lang="en-US" altLang="ja-JP" sz="2600" dirty="0"/>
                  <a:t>  (n): The final two firms jointly decide whether to merge. </a:t>
                </a:r>
                <a:r>
                  <a:rPr lang="en-US" altLang="ja-JP" sz="2600" dirty="0" smtClean="0"/>
                  <a:t>                                 								     (</a:t>
                </a:r>
                <a:r>
                  <a:rPr lang="en-US" altLang="ja-JP" sz="2600" dirty="0"/>
                  <a:t>ex. </a:t>
                </a:r>
                <a:r>
                  <a:rPr lang="en-US" altLang="ja-JP" sz="2600" dirty="0">
                    <a:solidFill>
                      <a:srgbClr val="00B0F0"/>
                    </a:solidFill>
                  </a:rPr>
                  <a:t>Firms </a:t>
                </a:r>
                <a14:m>
                  <m:oMath xmlns:m="http://schemas.openxmlformats.org/officeDocument/2006/math">
                    <m:r>
                      <a:rPr lang="en-US" altLang="ja-JP" sz="2600">
                        <a:solidFill>
                          <a:srgbClr val="00B0F0"/>
                        </a:solidFill>
                        <a:latin typeface="Cambria Math" panose="02040503050406030204" pitchFamily="18" charset="0"/>
                      </a:rPr>
                      <m:t>2</m:t>
                    </m:r>
                    <m:r>
                      <a:rPr lang="en-US" altLang="ja-JP" sz="2600" i="1">
                        <a:solidFill>
                          <a:srgbClr val="00B0F0"/>
                        </a:solidFill>
                        <a:latin typeface="Cambria Math" panose="02040503050406030204" pitchFamily="18" charset="0"/>
                      </a:rPr>
                      <m:t>𝑛</m:t>
                    </m:r>
                    <m:r>
                      <a:rPr lang="en-US" altLang="ja-JP" sz="2600" i="1">
                        <a:solidFill>
                          <a:srgbClr val="00B0F0"/>
                        </a:solidFill>
                        <a:latin typeface="Cambria Math" panose="02040503050406030204" pitchFamily="18" charset="0"/>
                      </a:rPr>
                      <m:t>−1</m:t>
                    </m:r>
                  </m:oMath>
                </a14:m>
                <a:r>
                  <a:rPr lang="en-US" altLang="ja-JP" sz="2600" dirty="0">
                    <a:solidFill>
                      <a:srgbClr val="00B0F0"/>
                    </a:solidFill>
                  </a:rPr>
                  <a:t> and </a:t>
                </a:r>
                <a14:m>
                  <m:oMath xmlns:m="http://schemas.openxmlformats.org/officeDocument/2006/math">
                    <m:r>
                      <a:rPr lang="en-US" altLang="ja-JP" sz="2600">
                        <a:solidFill>
                          <a:srgbClr val="00B0F0"/>
                        </a:solidFill>
                        <a:latin typeface="Cambria Math" panose="02040503050406030204" pitchFamily="18" charset="0"/>
                      </a:rPr>
                      <m:t>2</m:t>
                    </m:r>
                    <m:r>
                      <a:rPr lang="en-US" altLang="ja-JP" sz="2600" i="1">
                        <a:solidFill>
                          <a:srgbClr val="00B0F0"/>
                        </a:solidFill>
                        <a:latin typeface="Cambria Math" panose="02040503050406030204" pitchFamily="18" charset="0"/>
                      </a:rPr>
                      <m:t>𝑛</m:t>
                    </m:r>
                  </m:oMath>
                </a14:m>
                <a:r>
                  <a:rPr lang="en-US" altLang="ja-JP" sz="2600" dirty="0"/>
                  <a:t>)</a:t>
                </a:r>
              </a:p>
              <a:p>
                <a:pPr lvl="1"/>
                <a:r>
                  <a:rPr lang="en-US" altLang="ja-JP" sz="2600" dirty="0"/>
                  <a:t>2nd: </a:t>
                </a:r>
                <a:r>
                  <a:rPr lang="en-US" altLang="ja-JP" sz="2600" dirty="0" err="1"/>
                  <a:t>Cournot</a:t>
                </a:r>
                <a:r>
                  <a:rPr lang="en-US" altLang="ja-JP" sz="2600" dirty="0"/>
                  <a:t> competition. </a:t>
                </a:r>
              </a:p>
              <a:p>
                <a:endParaRPr lang="en-US" altLang="ja-JP" dirty="0" smtClean="0"/>
              </a:p>
              <a:p>
                <a:pPr lvl="1"/>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097280" y="1845734"/>
                <a:ext cx="10058400" cy="3777826"/>
              </a:xfrm>
              <a:blipFill rotWithShape="0">
                <a:blip r:embed="rId3"/>
                <a:stretch>
                  <a:fillRect l="-909" t="-2258" r="-1030"/>
                </a:stretch>
              </a:blipFill>
            </p:spPr>
            <p:txBody>
              <a:bodyPr/>
              <a:lstStyle/>
              <a:p>
                <a:r>
                  <a:rPr lang="ja-JP" altLang="en-US">
                    <a:noFill/>
                  </a:rPr>
                  <a:t> </a:t>
                </a:r>
              </a:p>
            </p:txBody>
          </p:sp>
        </mc:Fallback>
      </mc:AlternateContent>
      <p:sp>
        <p:nvSpPr>
          <p:cNvPr id="4" name="テキスト ボックス 3"/>
          <p:cNvSpPr txBox="1"/>
          <p:nvPr/>
        </p:nvSpPr>
        <p:spPr>
          <a:xfrm>
            <a:off x="10340340" y="10497"/>
            <a:ext cx="1844040" cy="369332"/>
          </a:xfrm>
          <a:prstGeom prst="rect">
            <a:avLst/>
          </a:prstGeom>
          <a:noFill/>
        </p:spPr>
        <p:txBody>
          <a:bodyPr wrap="square" rtlCol="0">
            <a:spAutoFit/>
          </a:bodyPr>
          <a:lstStyle/>
          <a:p>
            <a:r>
              <a:rPr lang="en-US" altLang="ja-JP" dirty="0"/>
              <a:t>2</a:t>
            </a:r>
            <a:r>
              <a:rPr kumimoji="1" lang="en-US" altLang="ja-JP" dirty="0" smtClean="0"/>
              <a:t>. Basic Model</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12</a:t>
            </a:fld>
            <a:endParaRPr kumimoji="1" lang="ja-JP" altLang="en-US" dirty="0"/>
          </a:p>
        </p:txBody>
      </p:sp>
    </p:spTree>
    <p:extLst>
      <p:ext uri="{BB962C8B-B14F-4D97-AF65-F5344CB8AC3E}">
        <p14:creationId xmlns:p14="http://schemas.microsoft.com/office/powerpoint/2010/main" val="3527860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 Basic model </a:t>
            </a:r>
            <a:r>
              <a:rPr lang="en-US" altLang="ja-JP" dirty="0" smtClean="0"/>
              <a:t>(3/5)</a:t>
            </a:r>
            <a:endParaRPr kumimoji="1" lang="ja-JP" altLang="en-US" dirty="0"/>
          </a:p>
        </p:txBody>
      </p:sp>
      <p:sp>
        <p:nvSpPr>
          <p:cNvPr id="3" name="コンテンツ プレースホルダー 2"/>
          <p:cNvSpPr>
            <a:spLocks noGrp="1"/>
          </p:cNvSpPr>
          <p:nvPr>
            <p:ph idx="1"/>
          </p:nvPr>
        </p:nvSpPr>
        <p:spPr>
          <a:xfrm>
            <a:off x="1097280" y="1845734"/>
            <a:ext cx="10058400" cy="3777826"/>
          </a:xfrm>
        </p:spPr>
        <p:txBody>
          <a:bodyPr>
            <a:normAutofit/>
          </a:bodyPr>
          <a:lstStyle/>
          <a:p>
            <a:r>
              <a:rPr lang="en-US" altLang="ja-JP" sz="2400" dirty="0" smtClean="0">
                <a:solidFill>
                  <a:schemeClr val="bg2">
                    <a:lumMod val="10000"/>
                  </a:schemeClr>
                </a:solidFill>
              </a:rPr>
              <a:t>After </a:t>
            </a:r>
            <a:r>
              <a:rPr lang="en-US" altLang="ja-JP" sz="2400" dirty="0">
                <a:solidFill>
                  <a:schemeClr val="bg2">
                    <a:lumMod val="10000"/>
                  </a:schemeClr>
                </a:solidFill>
              </a:rPr>
              <a:t>merger, the firms maximize their joint profit levels.</a:t>
            </a:r>
          </a:p>
          <a:p>
            <a:r>
              <a:rPr lang="en-US" altLang="ja-JP" sz="2400" dirty="0">
                <a:solidFill>
                  <a:schemeClr val="bg2">
                    <a:lumMod val="10000"/>
                  </a:schemeClr>
                </a:solidFill>
              </a:rPr>
              <a:t>The equilibrium concept is subgame perfect Nash equilibrium.</a:t>
            </a:r>
          </a:p>
          <a:p>
            <a:r>
              <a:rPr lang="en-US" altLang="ja-JP" sz="2400" dirty="0">
                <a:solidFill>
                  <a:schemeClr val="bg2">
                    <a:lumMod val="10000"/>
                  </a:schemeClr>
                </a:solidFill>
              </a:rPr>
              <a:t>The players approve merger if the final joint profit is greater than when the merger is not approved.  </a:t>
            </a:r>
          </a:p>
          <a:p>
            <a:pPr marL="0" indent="0">
              <a:buNone/>
            </a:pPr>
            <a:r>
              <a:rPr lang="en-US" altLang="ja-JP" sz="2400" dirty="0">
                <a:solidFill>
                  <a:schemeClr val="bg2">
                    <a:lumMod val="10000"/>
                  </a:schemeClr>
                </a:solidFill>
              </a:rPr>
              <a:t>   </a:t>
            </a:r>
            <a:r>
              <a:rPr lang="ja-JP" altLang="en-US" sz="2400" dirty="0">
                <a:solidFill>
                  <a:schemeClr val="bg2">
                    <a:lumMod val="10000"/>
                  </a:schemeClr>
                </a:solidFill>
              </a:rPr>
              <a:t>→ </a:t>
            </a:r>
            <a:r>
              <a:rPr lang="en-US" altLang="ja-JP" sz="2400" dirty="0">
                <a:solidFill>
                  <a:schemeClr val="bg2">
                    <a:lumMod val="10000"/>
                  </a:schemeClr>
                </a:solidFill>
              </a:rPr>
              <a:t>Reduced form of the </a:t>
            </a:r>
            <a:r>
              <a:rPr lang="en-US" altLang="ja-JP" sz="2400" dirty="0" smtClean="0">
                <a:solidFill>
                  <a:schemeClr val="bg2">
                    <a:lumMod val="10000"/>
                  </a:schemeClr>
                </a:solidFill>
              </a:rPr>
              <a:t>negotiation game</a:t>
            </a:r>
          </a:p>
          <a:p>
            <a:pPr marL="0" indent="0">
              <a:buNone/>
            </a:pPr>
            <a:r>
              <a:rPr lang="en-US" altLang="ja-JP" sz="2400" dirty="0">
                <a:solidFill>
                  <a:schemeClr val="bg2">
                    <a:lumMod val="10000"/>
                  </a:schemeClr>
                </a:solidFill>
              </a:rPr>
              <a:t> </a:t>
            </a:r>
            <a:r>
              <a:rPr lang="en-US" altLang="ja-JP" sz="2400" dirty="0" smtClean="0">
                <a:solidFill>
                  <a:schemeClr val="bg2">
                    <a:lumMod val="10000"/>
                  </a:schemeClr>
                </a:solidFill>
              </a:rPr>
              <a:t>We </a:t>
            </a:r>
            <a:r>
              <a:rPr lang="en-US" altLang="ja-JP" sz="2400" dirty="0">
                <a:solidFill>
                  <a:schemeClr val="bg2">
                    <a:lumMod val="10000"/>
                  </a:schemeClr>
                </a:solidFill>
              </a:rPr>
              <a:t>assume that mergers with three or four firms cannot occur, due to antitrust </a:t>
            </a:r>
            <a:r>
              <a:rPr lang="en-US" altLang="ja-JP" sz="2400" dirty="0" smtClean="0">
                <a:solidFill>
                  <a:schemeClr val="bg2">
                    <a:lumMod val="10000"/>
                  </a:schemeClr>
                </a:solidFill>
              </a:rPr>
              <a:t>  restrictions</a:t>
            </a:r>
            <a:r>
              <a:rPr lang="en-US" altLang="ja-JP" sz="2400" dirty="0">
                <a:solidFill>
                  <a:schemeClr val="bg2">
                    <a:lumMod val="10000"/>
                  </a:schemeClr>
                </a:solidFill>
              </a:rPr>
              <a:t>.</a:t>
            </a:r>
          </a:p>
          <a:p>
            <a:pPr lvl="1"/>
            <a:endParaRPr kumimoji="1" lang="ja-JP" altLang="en-US" sz="2400" dirty="0">
              <a:solidFill>
                <a:schemeClr val="bg2">
                  <a:lumMod val="10000"/>
                </a:schemeClr>
              </a:solidFill>
            </a:endParaRPr>
          </a:p>
        </p:txBody>
      </p:sp>
      <p:sp>
        <p:nvSpPr>
          <p:cNvPr id="4" name="テキスト ボックス 3"/>
          <p:cNvSpPr txBox="1"/>
          <p:nvPr/>
        </p:nvSpPr>
        <p:spPr>
          <a:xfrm>
            <a:off x="10340340" y="10497"/>
            <a:ext cx="1844040" cy="369332"/>
          </a:xfrm>
          <a:prstGeom prst="rect">
            <a:avLst/>
          </a:prstGeom>
          <a:noFill/>
        </p:spPr>
        <p:txBody>
          <a:bodyPr wrap="square" rtlCol="0">
            <a:spAutoFit/>
          </a:bodyPr>
          <a:lstStyle/>
          <a:p>
            <a:r>
              <a:rPr lang="en-US" altLang="ja-JP" dirty="0"/>
              <a:t>2</a:t>
            </a:r>
            <a:r>
              <a:rPr kumimoji="1" lang="en-US" altLang="ja-JP" dirty="0" smtClean="0"/>
              <a:t>. Basic Model</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13</a:t>
            </a:fld>
            <a:endParaRPr kumimoji="1" lang="ja-JP" altLang="en-US" dirty="0"/>
          </a:p>
        </p:txBody>
      </p:sp>
    </p:spTree>
    <p:extLst>
      <p:ext uri="{BB962C8B-B14F-4D97-AF65-F5344CB8AC3E}">
        <p14:creationId xmlns:p14="http://schemas.microsoft.com/office/powerpoint/2010/main" val="813152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 Basic model </a:t>
            </a:r>
            <a:r>
              <a:rPr lang="en-US" altLang="ja-JP" dirty="0" smtClean="0"/>
              <a:t>(</a:t>
            </a:r>
            <a:r>
              <a:rPr lang="en-US" altLang="ja-JP" dirty="0"/>
              <a:t>4</a:t>
            </a:r>
            <a:r>
              <a:rPr lang="en-US" altLang="ja-JP" dirty="0" smtClean="0"/>
              <a:t>/5)</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Autofit/>
              </a:bodyPr>
              <a:lstStyle/>
              <a:p>
                <a:r>
                  <a:rPr lang="en-US" altLang="ja-JP" sz="2400" dirty="0" smtClean="0"/>
                  <a:t>A representative consumer maximizes utility </a:t>
                </a:r>
                <a14:m>
                  <m:oMath xmlns:m="http://schemas.openxmlformats.org/officeDocument/2006/math">
                    <m:r>
                      <a:rPr lang="en-US" altLang="ja-JP" sz="2400" i="1">
                        <a:latin typeface="Cambria Math" panose="02040503050406030204" pitchFamily="18" charset="0"/>
                        <a:ea typeface="Cambria Math" panose="02040503050406030204" pitchFamily="18" charset="0"/>
                      </a:rPr>
                      <m:t>𝑈</m:t>
                    </m:r>
                  </m:oMath>
                </a14:m>
                <a:r>
                  <a:rPr lang="en-US" altLang="ja-JP" sz="2400" dirty="0"/>
                  <a:t>(</a:t>
                </a:r>
                <a14:m>
                  <m:oMath xmlns:m="http://schemas.openxmlformats.org/officeDocument/2006/math">
                    <m:acc>
                      <m:accPr>
                        <m:chr m:val="̅"/>
                        <m:ctrlPr>
                          <a:rPr lang="en-US" altLang="ja-JP" sz="2400" i="1" dirty="0">
                            <a:latin typeface="Cambria Math" panose="02040503050406030204" pitchFamily="18" charset="0"/>
                          </a:rPr>
                        </m:ctrlPr>
                      </m:accPr>
                      <m:e>
                        <m:r>
                          <a:rPr lang="en-US" altLang="ja-JP" sz="2400" i="1" dirty="0">
                            <a:latin typeface="Cambria Math" panose="02040503050406030204" pitchFamily="18" charset="0"/>
                          </a:rPr>
                          <m:t>𝑞</m:t>
                        </m:r>
                      </m:e>
                    </m:acc>
                  </m:oMath>
                </a14:m>
                <a:r>
                  <a:rPr lang="en-US" altLang="ja-JP" sz="2400" dirty="0"/>
                  <a:t>) </a:t>
                </a:r>
                <a14:m>
                  <m:oMath xmlns:m="http://schemas.openxmlformats.org/officeDocument/2006/math">
                    <m:r>
                      <a:rPr lang="en-US" altLang="ja-JP" sz="2400" i="1">
                        <a:latin typeface="Cambria Math" panose="02040503050406030204" pitchFamily="18" charset="0"/>
                      </a:rPr>
                      <m:t>−</m:t>
                    </m:r>
                    <m:nary>
                      <m:naryPr>
                        <m:chr m:val="∑"/>
                        <m:limLoc m:val="subSup"/>
                        <m:supHide m:val="on"/>
                        <m:ctrlPr>
                          <a:rPr lang="en-US" altLang="ja-JP" sz="2400" i="1">
                            <a:latin typeface="Cambria Math" panose="02040503050406030204" pitchFamily="18" charset="0"/>
                          </a:rPr>
                        </m:ctrlPr>
                      </m:naryPr>
                      <m:sub>
                        <m:r>
                          <m:rPr>
                            <m:brk m:alnAt="9"/>
                          </m:rPr>
                          <a:rPr lang="en-US" altLang="ja-JP" sz="2400" i="1">
                            <a:latin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𝐹</m:t>
                        </m:r>
                      </m:sub>
                      <m:sup/>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𝑖</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𝑖</m:t>
                            </m:r>
                          </m:sub>
                        </m:sSub>
                      </m:e>
                    </m:nary>
                  </m:oMath>
                </a14:m>
                <a:r>
                  <a:rPr lang="en-US" altLang="ja-JP" sz="2400" dirty="0"/>
                  <a:t>, where   </a:t>
                </a:r>
              </a:p>
              <a:p>
                <a:pPr marL="0" indent="0">
                  <a:buNone/>
                </a:pPr>
                <a:r>
                  <a:rPr lang="en-US" altLang="ja-JP" sz="2400" dirty="0"/>
                  <a:t>    </a:t>
                </a:r>
                <a14:m>
                  <m:oMath xmlns:m="http://schemas.openxmlformats.org/officeDocument/2006/math">
                    <m:r>
                      <a:rPr lang="en-US" altLang="ja-JP" sz="2400" i="1">
                        <a:latin typeface="Cambria Math" panose="02040503050406030204" pitchFamily="18" charset="0"/>
                      </a:rPr>
                      <m:t>𝑈</m:t>
                    </m:r>
                    <m:r>
                      <a:rPr lang="en-US" altLang="ja-JP" sz="2400">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r>
                      <a:rPr lang="en-US" altLang="ja-JP" sz="2400" i="1">
                        <a:latin typeface="Cambria Math" panose="02040503050406030204" pitchFamily="18" charset="0"/>
                      </a:rPr>
                      <m:t>+</m:t>
                    </m:r>
                  </m:oMath>
                </a14:m>
                <a:r>
                  <a:rPr lang="en-US" altLang="ja-JP" sz="2400" dirty="0"/>
                  <a:t> </a:t>
                </a:r>
                <a14:m>
                  <m:oMath xmlns:m="http://schemas.openxmlformats.org/officeDocument/2006/math">
                    <m:r>
                      <a:rPr lang="en-US" altLang="ja-JP" sz="2400" i="1">
                        <a:latin typeface="Cambria Math" panose="02040503050406030204" pitchFamily="18" charset="0"/>
                        <a:ea typeface="Cambria Math" panose="02040503050406030204" pitchFamily="18" charset="0"/>
                      </a:rPr>
                      <m:t>𝑎</m:t>
                    </m:r>
                    <m:nary>
                      <m:naryPr>
                        <m:chr m:val="∑"/>
                        <m:limLoc m:val="subSup"/>
                        <m:supHide m:val="on"/>
                        <m:ctrlPr>
                          <a:rPr lang="en-US" altLang="ja-JP" sz="2400" i="1">
                            <a:latin typeface="Cambria Math" panose="02040503050406030204" pitchFamily="18" charset="0"/>
                          </a:rPr>
                        </m:ctrlPr>
                      </m:naryPr>
                      <m:sub>
                        <m:r>
                          <m:rPr>
                            <m:brk m:alnAt="25"/>
                          </m:rPr>
                          <a:rPr lang="en-US" altLang="ja-JP" sz="2400" i="1">
                            <a:latin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𝐹</m:t>
                        </m:r>
                      </m:sub>
                      <m:sup/>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𝑖</m:t>
                            </m:r>
                          </m:sub>
                        </m:sSub>
                      </m:e>
                    </m:nary>
                  </m:oMath>
                </a14:m>
                <a:r>
                  <a:rPr lang="en-US" altLang="ja-JP" sz="2400" dirty="0"/>
                  <a:t> </a:t>
                </a:r>
                <a14:m>
                  <m:oMath xmlns:m="http://schemas.openxmlformats.org/officeDocument/2006/math">
                    <m:r>
                      <a:rPr lang="en-US" altLang="ja-JP" sz="2400" i="1">
                        <a:latin typeface="Cambria Math" panose="02040503050406030204" pitchFamily="18" charset="0"/>
                      </a:rPr>
                      <m:t>−</m:t>
                    </m:r>
                  </m:oMath>
                </a14:m>
                <a:r>
                  <a:rPr lang="en-US" altLang="ja-JP" sz="2400" dirty="0"/>
                  <a:t> </a:t>
                </a:r>
                <a14:m>
                  <m:oMath xmlns:m="http://schemas.openxmlformats.org/officeDocument/2006/math">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2</m:t>
                        </m:r>
                      </m:den>
                    </m:f>
                    <m:nary>
                      <m:naryPr>
                        <m:chr m:val="∑"/>
                        <m:limLoc m:val="subSup"/>
                        <m:supHide m:val="on"/>
                        <m:ctrlPr>
                          <a:rPr lang="en-US" altLang="ja-JP" sz="2400" i="1">
                            <a:latin typeface="Cambria Math" panose="02040503050406030204" pitchFamily="18" charset="0"/>
                          </a:rPr>
                        </m:ctrlPr>
                      </m:naryPr>
                      <m:sub>
                        <m:r>
                          <m:rPr>
                            <m:brk m:alnAt="25"/>
                          </m:rPr>
                          <a:rPr lang="en-US" altLang="ja-JP" sz="2400" i="1">
                            <a:latin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𝐹</m:t>
                        </m:r>
                      </m:sub>
                      <m:sup/>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𝑞</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2</m:t>
                            </m:r>
                          </m:sup>
                        </m:sSubSup>
                      </m:e>
                    </m:nary>
                    <m:r>
                      <a:rPr lang="en-US" altLang="ja-JP" sz="2400" i="1">
                        <a:latin typeface="Cambria Math" panose="02040503050406030204" pitchFamily="18" charset="0"/>
                      </a:rPr>
                      <m:t>−</m:t>
                    </m:r>
                    <m:r>
                      <a:rPr lang="ja-JP" altLang="en-US" sz="2400" i="1">
                        <a:latin typeface="Cambria Math" panose="02040503050406030204" pitchFamily="18" charset="0"/>
                      </a:rPr>
                      <m:t>𝛽</m:t>
                    </m:r>
                    <m:nary>
                      <m:naryPr>
                        <m:chr m:val="∑"/>
                        <m:limLoc m:val="subSup"/>
                        <m:supHide m:val="on"/>
                        <m:ctrlPr>
                          <a:rPr lang="ja-JP" altLang="en-US" sz="2400" i="1">
                            <a:latin typeface="Cambria Math" panose="02040503050406030204" pitchFamily="18" charset="0"/>
                          </a:rPr>
                        </m:ctrlPr>
                      </m:naryPr>
                      <m:sub>
                        <m:r>
                          <m:rPr>
                            <m:brk m:alnAt="25"/>
                          </m:rPr>
                          <a:rPr lang="en-US" altLang="ja-JP" sz="2400" i="1">
                            <a:latin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𝐹</m:t>
                        </m:r>
                      </m:sub>
                      <m:sup/>
                      <m:e>
                        <m:nary>
                          <m:naryPr>
                            <m:chr m:val="∑"/>
                            <m:limLoc m:val="subSup"/>
                            <m:supHide m:val="on"/>
                            <m:ctrlPr>
                              <a:rPr lang="en-US" altLang="ja-JP" sz="2400" i="1">
                                <a:latin typeface="Cambria Math" panose="02040503050406030204" pitchFamily="18" charset="0"/>
                              </a:rPr>
                            </m:ctrlPr>
                          </m:naryPr>
                          <m:sub>
                            <m:r>
                              <m:rPr>
                                <m:brk m:alnAt="9"/>
                              </m:rPr>
                              <a:rPr lang="en-US" altLang="ja-JP" sz="2400" i="1">
                                <a:latin typeface="Cambria Math" panose="02040503050406030204" pitchFamily="18" charset="0"/>
                              </a:rPr>
                              <m:t>𝑗</m:t>
                            </m:r>
                            <m:r>
                              <a:rPr lang="en-US" altLang="ja-JP" sz="2400" i="1">
                                <a:latin typeface="Cambria Math" panose="02040503050406030204" pitchFamily="18" charset="0"/>
                              </a:rPr>
                              <m:t>&gt;</m:t>
                            </m:r>
                            <m:r>
                              <a:rPr lang="en-US" altLang="ja-JP" sz="2400" i="1">
                                <a:latin typeface="Cambria Math" panose="02040503050406030204" pitchFamily="18" charset="0"/>
                              </a:rPr>
                              <m:t>𝑖</m:t>
                            </m:r>
                          </m:sub>
                          <m:sup/>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𝑖</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𝑗</m:t>
                                </m:r>
                              </m:sub>
                            </m:sSub>
                          </m:e>
                        </m:nary>
                      </m:e>
                    </m:nary>
                  </m:oMath>
                </a14:m>
                <a:r>
                  <a:rPr lang="en-US" altLang="ja-JP" sz="2400" dirty="0"/>
                  <a:t>, </a:t>
                </a:r>
                <a:endParaRPr lang="en-US" altLang="ja-JP" sz="2400" dirty="0" smtClean="0"/>
              </a:p>
              <a:p>
                <a:pPr marL="0" indent="0">
                  <a:buNone/>
                </a:pPr>
                <a:r>
                  <a:rPr lang="en-US" altLang="ja-JP" sz="2400" dirty="0" smtClean="0"/>
                  <a:t>and </a:t>
                </a:r>
                <a14:m>
                  <m:oMath xmlns:m="http://schemas.openxmlformats.org/officeDocument/2006/math">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oMath>
                </a14:m>
                <a:r>
                  <a:rPr lang="en-US" altLang="ja-JP" sz="2400" dirty="0">
                    <a:ea typeface="Cambria Math" panose="02040503050406030204" pitchFamily="18" charset="0"/>
                  </a:rPr>
                  <a:t> is the quantity of numeraire, </a:t>
                </a:r>
                <a14:m>
                  <m:oMath xmlns:m="http://schemas.openxmlformats.org/officeDocument/2006/math">
                    <m:r>
                      <a:rPr lang="en-US" altLang="ja-JP" sz="2400" i="1">
                        <a:latin typeface="Cambria Math" panose="02040503050406030204" pitchFamily="18" charset="0"/>
                      </a:rPr>
                      <m:t>𝑎</m:t>
                    </m:r>
                    <m:r>
                      <a:rPr lang="en-US" altLang="ja-JP" sz="2400" i="1">
                        <a:latin typeface="Cambria Math" panose="02040503050406030204" pitchFamily="18" charset="0"/>
                        <a:ea typeface="Cambria Math" panose="02040503050406030204" pitchFamily="18" charset="0"/>
                      </a:rPr>
                      <m:t>&gt;0,</m:t>
                    </m:r>
                    <m:r>
                      <a:rPr lang="ja-JP" altLang="en-US" sz="2400" i="1">
                        <a:latin typeface="Cambria Math" panose="02040503050406030204" pitchFamily="18" charset="0"/>
                      </a:rPr>
                      <m:t>𝛽</m:t>
                    </m:r>
                  </m:oMath>
                </a14:m>
                <a:r>
                  <a:rPr lang="en-US" altLang="ja-JP" sz="2400" dirty="0" smtClean="0">
                    <a:ea typeface="Cambria Math" panose="02040503050406030204" pitchFamily="18" charset="0"/>
                  </a:rPr>
                  <a:t> </a:t>
                </a:r>
                <a14:m>
                  <m:oMath xmlns:m="http://schemas.openxmlformats.org/officeDocument/2006/math">
                    <m:r>
                      <a:rPr lang="en-US" altLang="ja-JP" sz="2400" i="1" dirty="0" smtClean="0">
                        <a:latin typeface="Cambria Math" panose="02040503050406030204" pitchFamily="18" charset="0"/>
                        <a:ea typeface="Cambria Math" panose="02040503050406030204" pitchFamily="18" charset="0"/>
                      </a:rPr>
                      <m:t>∈</m:t>
                    </m:r>
                    <m:d>
                      <m:dPr>
                        <m:endChr m:val="]"/>
                        <m:ctrlPr>
                          <a:rPr lang="en-US" altLang="ja-JP" sz="2400" b="0" i="1" dirty="0" smtClean="0">
                            <a:latin typeface="Cambria Math" panose="02040503050406030204" pitchFamily="18" charset="0"/>
                            <a:ea typeface="Cambria Math" panose="02040503050406030204" pitchFamily="18" charset="0"/>
                          </a:rPr>
                        </m:ctrlPr>
                      </m:dPr>
                      <m:e>
                        <m:r>
                          <a:rPr lang="en-US" altLang="ja-JP" sz="2400" b="0" i="1" dirty="0" smtClean="0">
                            <a:latin typeface="Cambria Math" panose="02040503050406030204" pitchFamily="18" charset="0"/>
                            <a:ea typeface="Cambria Math" panose="02040503050406030204" pitchFamily="18" charset="0"/>
                          </a:rPr>
                          <m:t>0,1</m:t>
                        </m:r>
                      </m:e>
                    </m:d>
                    <m:r>
                      <a:rPr lang="en-US" altLang="ja-JP" sz="2400" b="0" i="1" dirty="0" smtClean="0">
                        <a:latin typeface="Cambria Math" panose="02040503050406030204" pitchFamily="18" charset="0"/>
                        <a:ea typeface="Cambria Math" panose="02040503050406030204" pitchFamily="18" charset="0"/>
                      </a:rPr>
                      <m:t>. </m:t>
                    </m:r>
                  </m:oMath>
                </a14:m>
                <a:endParaRPr lang="en-US" altLang="ja-JP" sz="2400" b="0" i="1" dirty="0" smtClean="0">
                  <a:latin typeface="Cambria Math" panose="02040503050406030204" pitchFamily="18" charset="0"/>
                  <a:ea typeface="Cambria Math" panose="02040503050406030204" pitchFamily="18" charset="0"/>
                </a:endParaRPr>
              </a:p>
              <a:p>
                <a:pPr marL="0" indent="0">
                  <a:buNone/>
                </a:pPr>
                <a:r>
                  <a:rPr lang="en-US" altLang="ja-JP" sz="2400" dirty="0" smtClean="0"/>
                  <a:t>  Let </a:t>
                </a:r>
                <a14:m>
                  <m:oMath xmlns:m="http://schemas.openxmlformats.org/officeDocument/2006/math">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0</m:t>
                        </m:r>
                      </m:sub>
                    </m:sSub>
                    <m:r>
                      <m:rPr>
                        <m:nor/>
                      </m:rPr>
                      <a:rPr lang="en-US" altLang="ja-JP" sz="2400" dirty="0"/>
                      <m:t>, </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1</m:t>
                        </m:r>
                      </m:sub>
                    </m:sSub>
                    <m:r>
                      <m:rPr>
                        <m:nor/>
                      </m:rPr>
                      <a:rPr lang="en-US" altLang="ja-JP" sz="2400" dirty="0"/>
                      <m:t>, … , </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2</m:t>
                        </m:r>
                        <m:r>
                          <a:rPr lang="en-US" altLang="ja-JP" sz="2400" i="1">
                            <a:latin typeface="Cambria Math" panose="02040503050406030204" pitchFamily="18" charset="0"/>
                          </a:rPr>
                          <m:t>𝑛</m:t>
                        </m:r>
                        <m:r>
                          <a:rPr lang="en-US" altLang="ja-JP" sz="2400" i="1">
                            <a:latin typeface="Cambria Math" panose="02040503050406030204" pitchFamily="18" charset="0"/>
                          </a:rPr>
                          <m:t>+</m:t>
                        </m:r>
                        <m:r>
                          <a:rPr lang="en-US" altLang="ja-JP" sz="2400" i="1">
                            <a:latin typeface="Cambria Math" panose="02040503050406030204" pitchFamily="18" charset="0"/>
                          </a:rPr>
                          <m:t>𝑘</m:t>
                        </m:r>
                        <m:r>
                          <a:rPr lang="en-US" altLang="ja-JP" sz="2400" b="0" i="1" smtClean="0">
                            <a:latin typeface="Cambria Math" panose="02040503050406030204" pitchFamily="18" charset="0"/>
                          </a:rPr>
                          <m:t>+1</m:t>
                        </m:r>
                      </m:sub>
                    </m:sSub>
                    <m:r>
                      <m:rPr>
                        <m:nor/>
                      </m:rPr>
                      <a:rPr lang="en-US" altLang="ja-JP" sz="2400" dirty="0"/>
                      <m:t> </m:t>
                    </m:r>
                    <m:r>
                      <a:rPr lang="en-US" altLang="ja-JP" sz="2400" i="1">
                        <a:latin typeface="Cambria Math" panose="02040503050406030204" pitchFamily="18" charset="0"/>
                      </a:rPr>
                      <m:t>)</m:t>
                    </m:r>
                  </m:oMath>
                </a14:m>
                <a:r>
                  <a:rPr lang="en-US" altLang="ja-JP" sz="2400" dirty="0">
                    <a:ea typeface="Cambria Math" panose="02040503050406030204" pitchFamily="18" charset="0"/>
                  </a:rPr>
                  <a:t>.</a:t>
                </a:r>
              </a:p>
              <a:p>
                <a:r>
                  <a:rPr lang="en-US" altLang="ja-JP" sz="2400" dirty="0">
                    <a:ea typeface="Cambria Math" panose="02040503050406030204" pitchFamily="18" charset="0"/>
                  </a:rPr>
                  <a:t>This leads to the following inverse demand function:</a:t>
                </a:r>
              </a:p>
              <a:p>
                <a:pPr marL="457200" lvl="1" indent="0">
                  <a:buNone/>
                </a:pPr>
                <a:r>
                  <a:rPr lang="ja-JP" altLang="en-US" sz="2400" dirty="0" smtClean="0">
                    <a:ea typeface="Cambria Math" panose="02040503050406030204" pitchFamily="18" charset="0"/>
                  </a:rPr>
                  <a:t>→</a:t>
                </a:r>
                <a14:m>
                  <m:oMath xmlns:m="http://schemas.openxmlformats.org/officeDocument/2006/math">
                    <m:r>
                      <a:rPr lang="en-US" altLang="ja-JP" sz="2400" b="0" i="0" smtClean="0">
                        <a:latin typeface="Cambria Math" panose="02040503050406030204" pitchFamily="18" charset="0"/>
                        <a:ea typeface="Cambria Math" panose="02040503050406030204" pitchFamily="18" charset="0"/>
                      </a:rPr>
                      <m:t> </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𝑝</m:t>
                        </m:r>
                      </m:e>
                      <m:sub>
                        <m:r>
                          <a:rPr lang="en-US" altLang="ja-JP" sz="2400" i="1">
                            <a:latin typeface="Cambria Math" panose="02040503050406030204" pitchFamily="18" charset="0"/>
                            <a:ea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𝑎</m:t>
                    </m:r>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𝑞</m:t>
                        </m:r>
                      </m:e>
                      <m:sub>
                        <m:r>
                          <a:rPr lang="en-US" altLang="ja-JP" sz="2400" b="0" i="1" smtClean="0">
                            <a:latin typeface="Cambria Math" panose="02040503050406030204" pitchFamily="18" charset="0"/>
                            <a:ea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r>
                      <a:rPr lang="ja-JP" altLang="el-GR" sz="2400" i="1" dirty="0">
                        <a:latin typeface="Cambria Math" panose="02040503050406030204" pitchFamily="18" charset="0"/>
                      </a:rPr>
                      <m:t>𝛽</m:t>
                    </m:r>
                    <m:nary>
                      <m:naryPr>
                        <m:chr m:val="∑"/>
                        <m:limLoc m:val="subSup"/>
                        <m:supHide m:val="on"/>
                        <m:ctrlPr>
                          <a:rPr lang="ja-JP" altLang="en-US" sz="2400" i="1" dirty="0">
                            <a:latin typeface="Cambria Math" panose="02040503050406030204" pitchFamily="18" charset="0"/>
                          </a:rPr>
                        </m:ctrlPr>
                      </m:naryPr>
                      <m:sub>
                        <m:r>
                          <m:rPr>
                            <m:brk m:alnAt="9"/>
                          </m:rPr>
                          <a:rPr lang="en-US" altLang="ja-JP" sz="2400" i="1" dirty="0">
                            <a:latin typeface="Cambria Math" panose="02040503050406030204" pitchFamily="18" charset="0"/>
                          </a:rPr>
                          <m:t>𝑗</m:t>
                        </m:r>
                        <m:r>
                          <a:rPr lang="en-US" altLang="ja-JP" sz="2400" i="1" dirty="0">
                            <a:latin typeface="Cambria Math" panose="02040503050406030204" pitchFamily="18" charset="0"/>
                            <a:ea typeface="Cambria Math" panose="02040503050406030204" pitchFamily="18" charset="0"/>
                          </a:rPr>
                          <m:t>≠</m:t>
                        </m:r>
                        <m:r>
                          <a:rPr lang="en-US" altLang="ja-JP" sz="2400" i="1" dirty="0">
                            <a:latin typeface="Cambria Math" panose="02040503050406030204" pitchFamily="18" charset="0"/>
                            <a:ea typeface="Cambria Math" panose="02040503050406030204" pitchFamily="18" charset="0"/>
                          </a:rPr>
                          <m:t>𝑖</m:t>
                        </m:r>
                      </m:sub>
                      <m:sup/>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𝑗</m:t>
                            </m:r>
                          </m:sub>
                        </m:sSub>
                      </m:e>
                    </m:nary>
                    <m:r>
                      <a:rPr lang="en-US" altLang="ja-JP" sz="2400" i="1">
                        <a:latin typeface="Cambria Math" panose="02040503050406030204" pitchFamily="18" charset="0"/>
                      </a:rPr>
                      <m:t>,</m:t>
                    </m:r>
                  </m:oMath>
                </a14:m>
                <a:r>
                  <a:rPr lang="en-US" altLang="ja-JP" sz="2400" dirty="0"/>
                  <a:t> </a:t>
                </a:r>
                <a14:m>
                  <m:oMath xmlns:m="http://schemas.openxmlformats.org/officeDocument/2006/math">
                    <m:r>
                      <a:rPr lang="en-US" altLang="ja-JP" sz="2400" i="1" dirty="0">
                        <a:latin typeface="Cambria Math" panose="02040503050406030204" pitchFamily="18" charset="0"/>
                      </a:rPr>
                      <m:t>𝑖</m:t>
                    </m:r>
                    <m:r>
                      <a:rPr lang="en-US" altLang="ja-JP" sz="2400" i="1" dirty="0">
                        <a:latin typeface="Cambria Math" panose="02040503050406030204" pitchFamily="18" charset="0"/>
                        <a:ea typeface="Cambria Math" panose="02040503050406030204" pitchFamily="18" charset="0"/>
                      </a:rPr>
                      <m:t>∈</m:t>
                    </m:r>
                    <m:r>
                      <a:rPr lang="en-US" altLang="ja-JP" sz="2400" i="1" dirty="0">
                        <a:latin typeface="Cambria Math" panose="02040503050406030204" pitchFamily="18" charset="0"/>
                        <a:ea typeface="Cambria Math" panose="02040503050406030204" pitchFamily="18" charset="0"/>
                      </a:rPr>
                      <m:t>𝐹</m:t>
                    </m:r>
                  </m:oMath>
                </a14:m>
                <a:r>
                  <a:rPr lang="en-US" altLang="ja-JP" sz="2400" dirty="0" smtClean="0"/>
                  <a:t>.</a:t>
                </a:r>
                <a:endParaRPr lang="en-US" altLang="ja-JP" sz="2400" dirty="0"/>
              </a:p>
              <a:p>
                <a:r>
                  <a:rPr lang="en-US" altLang="ja-JP" sz="2400" dirty="0"/>
                  <a:t>Firms have constant marginal cost at </a:t>
                </a:r>
                <a14:m>
                  <m:oMath xmlns:m="http://schemas.openxmlformats.org/officeDocument/2006/math">
                    <m:r>
                      <a:rPr lang="en-US" altLang="ja-JP" sz="2400" i="1">
                        <a:latin typeface="Cambria Math" panose="02040503050406030204" pitchFamily="18" charset="0"/>
                      </a:rPr>
                      <m:t>𝑐</m:t>
                    </m:r>
                    <m:r>
                      <a:rPr lang="en-US" altLang="ja-JP" sz="2400" i="1">
                        <a:latin typeface="Cambria Math" panose="02040503050406030204" pitchFamily="18" charset="0"/>
                      </a:rPr>
                      <m:t>&gt;0</m:t>
                    </m:r>
                  </m:oMath>
                </a14:m>
                <a:r>
                  <a:rPr lang="en-US" altLang="ja-JP" sz="2400" dirty="0"/>
                  <a:t>.</a:t>
                </a:r>
              </a:p>
              <a:p>
                <a:endParaRPr lang="ja-JP" altLang="en-US" sz="2400" dirty="0"/>
              </a:p>
              <a:p>
                <a:endParaRPr lang="en-US" altLang="ja-JP" sz="2400" dirty="0"/>
              </a:p>
              <a:p>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1818" t="-15909"/>
                </a:stretch>
              </a:blipFill>
            </p:spPr>
            <p:txBody>
              <a:bodyPr/>
              <a:lstStyle/>
              <a:p>
                <a:r>
                  <a:rPr lang="ja-JP" altLang="en-US">
                    <a:noFill/>
                  </a:rPr>
                  <a:t> </a:t>
                </a:r>
              </a:p>
            </p:txBody>
          </p:sp>
        </mc:Fallback>
      </mc:AlternateContent>
      <p:sp>
        <p:nvSpPr>
          <p:cNvPr id="4" name="テキスト ボックス 3"/>
          <p:cNvSpPr txBox="1"/>
          <p:nvPr/>
        </p:nvSpPr>
        <p:spPr>
          <a:xfrm>
            <a:off x="10340340" y="10497"/>
            <a:ext cx="1844040" cy="369332"/>
          </a:xfrm>
          <a:prstGeom prst="rect">
            <a:avLst/>
          </a:prstGeom>
          <a:noFill/>
        </p:spPr>
        <p:txBody>
          <a:bodyPr wrap="square" rtlCol="0">
            <a:spAutoFit/>
          </a:bodyPr>
          <a:lstStyle/>
          <a:p>
            <a:r>
              <a:rPr lang="en-US" altLang="ja-JP" dirty="0"/>
              <a:t>2</a:t>
            </a:r>
            <a:r>
              <a:rPr kumimoji="1" lang="en-US" altLang="ja-JP" dirty="0" smtClean="0"/>
              <a:t>. Basic Model</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14</a:t>
            </a:fld>
            <a:endParaRPr kumimoji="1" lang="ja-JP" altLang="en-US" dirty="0"/>
          </a:p>
        </p:txBody>
      </p:sp>
    </p:spTree>
    <p:extLst>
      <p:ext uri="{BB962C8B-B14F-4D97-AF65-F5344CB8AC3E}">
        <p14:creationId xmlns:p14="http://schemas.microsoft.com/office/powerpoint/2010/main" val="859480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 Basic model </a:t>
            </a:r>
            <a:r>
              <a:rPr lang="en-US" altLang="ja-JP" dirty="0" smtClean="0"/>
              <a:t>(5/5)</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en-US" altLang="ja-JP" sz="2400" dirty="0" smtClean="0"/>
                  <a:t>Profit of </a:t>
                </a:r>
                <a:r>
                  <a:rPr lang="en-US" altLang="ja-JP" sz="2400" dirty="0" smtClean="0">
                    <a:solidFill>
                      <a:srgbClr val="00B0F0"/>
                    </a:solidFill>
                  </a:rPr>
                  <a:t>firm </a:t>
                </a:r>
                <a14:m>
                  <m:oMath xmlns:m="http://schemas.openxmlformats.org/officeDocument/2006/math">
                    <m:r>
                      <a:rPr lang="en-US" altLang="ja-JP" sz="2400" i="1" dirty="0">
                        <a:solidFill>
                          <a:srgbClr val="00B0F0"/>
                        </a:solidFill>
                        <a:latin typeface="Cambria Math" panose="02040503050406030204" pitchFamily="18" charset="0"/>
                      </a:rPr>
                      <m:t>𝑖</m:t>
                    </m:r>
                    <m:r>
                      <a:rPr lang="en-US" altLang="ja-JP" sz="2400" i="1" dirty="0">
                        <a:latin typeface="Cambria Math" panose="02040503050406030204" pitchFamily="18" charset="0"/>
                        <a:ea typeface="Cambria Math" panose="02040503050406030204" pitchFamily="18" charset="0"/>
                      </a:rPr>
                      <m:t>∈</m:t>
                    </m:r>
                    <m:r>
                      <a:rPr lang="en-US" altLang="ja-JP" sz="2400" i="1" dirty="0">
                        <a:latin typeface="Cambria Math" panose="02040503050406030204" pitchFamily="18" charset="0"/>
                        <a:ea typeface="Cambria Math" panose="02040503050406030204" pitchFamily="18" charset="0"/>
                      </a:rPr>
                      <m:t>𝐹</m:t>
                    </m:r>
                  </m:oMath>
                </a14:m>
                <a:r>
                  <a:rPr lang="en-US" altLang="ja-JP" sz="2400" dirty="0"/>
                  <a:t> is </a:t>
                </a:r>
              </a:p>
              <a:p>
                <a:pPr marL="0" indent="0">
                  <a:buNone/>
                </a:pPr>
                <a:r>
                  <a:rPr lang="en-US" altLang="ja-JP" sz="2400" dirty="0" smtClean="0"/>
                  <a:t>  </a:t>
                </a:r>
                <a:r>
                  <a:rPr lang="ja-JP" altLang="en-US" sz="2400" dirty="0" smtClean="0"/>
                  <a:t>→</a:t>
                </a:r>
                <a14:m>
                  <m:oMath xmlns:m="http://schemas.openxmlformats.org/officeDocument/2006/math">
                    <m:r>
                      <a:rPr lang="en-US" altLang="ja-JP" sz="2400" b="0" i="0" smtClean="0">
                        <a:latin typeface="Cambria Math" panose="02040503050406030204" pitchFamily="18" charset="0"/>
                      </a:rPr>
                      <m:t> </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𝜋</m:t>
                        </m:r>
                      </m:e>
                      <m:sub>
                        <m:r>
                          <a:rPr lang="en-US" altLang="ja-JP" sz="2400" i="1">
                            <a:latin typeface="Cambria Math" panose="02040503050406030204" pitchFamily="18" charset="0"/>
                          </a:rPr>
                          <m:t>𝑖</m:t>
                        </m:r>
                      </m:sub>
                    </m:sSub>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e>
                    </m:d>
                    <m:r>
                      <a:rPr lang="en-US" altLang="ja-JP" sz="2400" i="1">
                        <a:latin typeface="Cambria Math" panose="02040503050406030204" pitchFamily="18" charset="0"/>
                      </a:rPr>
                      <m:t>=</m:t>
                    </m:r>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r>
                          <a:rPr lang="en-US" altLang="ja-JP" sz="2400" i="1">
                            <a:latin typeface="Cambria Math" panose="02040503050406030204" pitchFamily="18" charset="0"/>
                          </a:rPr>
                          <m:t>𝑐</m:t>
                        </m:r>
                      </m:e>
                    </m:d>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r>
                      <a:rPr lang="en-US" altLang="ja-JP" sz="2400" i="1">
                        <a:latin typeface="Cambria Math" panose="02040503050406030204" pitchFamily="18" charset="0"/>
                      </a:rPr>
                      <m:t>𝑎</m:t>
                    </m:r>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r>
                      <a:rPr lang="ja-JP" altLang="en-US" sz="2400" i="1">
                        <a:latin typeface="Cambria Math" panose="02040503050406030204" pitchFamily="18" charset="0"/>
                      </a:rPr>
                      <m:t>𝛽</m:t>
                    </m:r>
                    <m:nary>
                      <m:naryPr>
                        <m:chr m:val="∑"/>
                        <m:limLoc m:val="subSup"/>
                        <m:supHide m:val="on"/>
                        <m:ctrlPr>
                          <a:rPr lang="ja-JP" altLang="en-US" sz="2400" i="1">
                            <a:latin typeface="Cambria Math" panose="02040503050406030204" pitchFamily="18" charset="0"/>
                          </a:rPr>
                        </m:ctrlPr>
                      </m:naryPr>
                      <m:sub>
                        <m:r>
                          <m:rPr>
                            <m:brk m:alnAt="9"/>
                          </m:rPr>
                          <a:rPr lang="en-US" altLang="ja-JP" sz="2400" i="1">
                            <a:latin typeface="Cambria Math" panose="02040503050406030204" pitchFamily="18" charset="0"/>
                          </a:rPr>
                          <m:t>𝑗</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𝑖</m:t>
                        </m:r>
                      </m:sub>
                      <m:sup/>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𝑗</m:t>
                            </m:r>
                          </m:sub>
                        </m:sSub>
                      </m:e>
                    </m:nary>
                    <m:r>
                      <a:rPr lang="en-US" altLang="ja-JP" sz="2400" i="1">
                        <a:latin typeface="Cambria Math" panose="02040503050406030204" pitchFamily="18" charset="0"/>
                      </a:rPr>
                      <m:t>−</m:t>
                    </m:r>
                    <m:r>
                      <a:rPr lang="en-US" altLang="ja-JP" sz="2400" i="1">
                        <a:latin typeface="Cambria Math" panose="02040503050406030204" pitchFamily="18" charset="0"/>
                      </a:rPr>
                      <m:t>𝑐</m:t>
                    </m:r>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𝑖</m:t>
                        </m:r>
                      </m:sub>
                    </m:sSub>
                  </m:oMath>
                </a14:m>
                <a:r>
                  <a:rPr lang="en-US" altLang="ja-JP" sz="2400" dirty="0"/>
                  <a:t>.</a:t>
                </a:r>
              </a:p>
              <a:p>
                <a:r>
                  <a:rPr lang="en-US" altLang="ja-JP" sz="2400" dirty="0" smtClean="0">
                    <a:solidFill>
                      <a:srgbClr val="FF0000"/>
                    </a:solidFill>
                  </a:rPr>
                  <a:t>Firm 0</a:t>
                </a:r>
                <a:r>
                  <a:rPr lang="en-US" altLang="ja-JP" sz="2400" dirty="0" smtClean="0"/>
                  <a:t>’s objective function is the social welfare level, given by</a:t>
                </a:r>
              </a:p>
              <a:p>
                <a:pPr marL="0" indent="0">
                  <a:buNone/>
                </a:pPr>
                <a:r>
                  <a:rPr lang="ja-JP" altLang="en-US" sz="2400" dirty="0" smtClean="0"/>
                  <a:t> </a:t>
                </a:r>
                <a:r>
                  <a:rPr lang="en-US" altLang="ja-JP" sz="2400" dirty="0" smtClean="0"/>
                  <a:t> </a:t>
                </a:r>
                <a:r>
                  <a:rPr lang="ja-JP" altLang="en-US" sz="2400" dirty="0" smtClean="0"/>
                  <a:t>→ </a:t>
                </a:r>
                <a14:m>
                  <m:oMath xmlns:m="http://schemas.openxmlformats.org/officeDocument/2006/math">
                    <m:r>
                      <a:rPr lang="en-US" altLang="ja-JP" sz="2400" b="0" i="1" smtClean="0">
                        <a:latin typeface="Cambria Math" panose="02040503050406030204" pitchFamily="18" charset="0"/>
                      </a:rPr>
                      <m:t>𝑉</m:t>
                    </m:r>
                    <m:d>
                      <m:dPr>
                        <m:ctrlPr>
                          <a:rPr lang="en-US" altLang="ja-JP" sz="2400" b="0" i="1" smtClean="0">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𝜃</m:t>
                    </m:r>
                    <m:r>
                      <a:rPr lang="en-US" altLang="ja-JP" sz="2400" b="0" i="1" smtClean="0">
                        <a:latin typeface="Cambria Math" panose="02040503050406030204" pitchFamily="18" charset="0"/>
                      </a:rPr>
                      <m:t> </m:t>
                    </m:r>
                    <m:r>
                      <a:rPr lang="en-US" altLang="ja-JP" sz="2400" i="1">
                        <a:latin typeface="Cambria Math" panose="02040503050406030204" pitchFamily="18" charset="0"/>
                      </a:rPr>
                      <m:t>𝑊</m:t>
                    </m:r>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e>
                    </m:d>
                    <m:r>
                      <a:rPr lang="en-US" altLang="ja-JP" sz="2400" b="0" i="1" smtClean="0">
                        <a:latin typeface="Cambria Math" panose="02040503050406030204" pitchFamily="18" charset="0"/>
                      </a:rPr>
                      <m:t>+</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𝜃</m:t>
                        </m:r>
                      </m:e>
                    </m:d>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𝜋</m:t>
                        </m:r>
                      </m:e>
                      <m:sub>
                        <m:r>
                          <a:rPr lang="en-US" altLang="ja-JP" sz="2400" b="0" i="1" smtClean="0">
                            <a:latin typeface="Cambria Math" panose="02040503050406030204" pitchFamily="18" charset="0"/>
                          </a:rPr>
                          <m:t>0</m:t>
                        </m:r>
                      </m:sub>
                    </m:sSub>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e>
                    </m:d>
                  </m:oMath>
                </a14:m>
                <a:endParaRPr lang="en-US" altLang="ja-JP" sz="2400" b="0" i="1" dirty="0" smtClean="0">
                  <a:latin typeface="Cambria Math" panose="02040503050406030204" pitchFamily="18" charset="0"/>
                </a:endParaRPr>
              </a:p>
              <a:p>
                <a:pPr marL="0" indent="0">
                  <a:buNone/>
                </a:pPr>
                <a:r>
                  <a:rPr lang="en-US" altLang="ja-JP" sz="2400" dirty="0" smtClean="0">
                    <a:latin typeface="Cambria Math" panose="02040503050406030204" pitchFamily="18" charset="0"/>
                  </a:rPr>
                  <a:t>   where </a:t>
                </a:r>
                <a14:m>
                  <m:oMath xmlns:m="http://schemas.openxmlformats.org/officeDocument/2006/math">
                    <m:r>
                      <a:rPr lang="en-US" altLang="ja-JP" sz="2400" i="1">
                        <a:latin typeface="Cambria Math" panose="02040503050406030204" pitchFamily="18" charset="0"/>
                      </a:rPr>
                      <m:t>𝑊</m:t>
                    </m:r>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e>
                    </m:d>
                    <m:r>
                      <a:rPr lang="en-US" altLang="ja-JP" sz="2400" i="1">
                        <a:latin typeface="Cambria Math" panose="02040503050406030204" pitchFamily="18" charset="0"/>
                      </a:rPr>
                      <m:t>=</m:t>
                    </m:r>
                    <m:r>
                      <a:rPr lang="en-US" altLang="ja-JP" sz="2400" i="1">
                        <a:latin typeface="Cambria Math" panose="02040503050406030204" pitchFamily="18" charset="0"/>
                      </a:rPr>
                      <m:t>𝑈</m:t>
                    </m:r>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e>
                    </m:d>
                    <m:r>
                      <a:rPr lang="en-US" altLang="ja-JP" sz="2400" i="1">
                        <a:latin typeface="Cambria Math" panose="02040503050406030204" pitchFamily="18" charset="0"/>
                      </a:rPr>
                      <m:t>−</m:t>
                    </m:r>
                    <m:nary>
                      <m:naryPr>
                        <m:chr m:val="∑"/>
                        <m:limLoc m:val="subSup"/>
                        <m:supHide m:val="on"/>
                        <m:ctrlPr>
                          <a:rPr lang="en-US" altLang="ja-JP" sz="2400" i="1">
                            <a:latin typeface="Cambria Math" panose="02040503050406030204" pitchFamily="18" charset="0"/>
                          </a:rPr>
                        </m:ctrlPr>
                      </m:naryPr>
                      <m:sub>
                        <m:r>
                          <m:rPr>
                            <m:brk m:alnAt="9"/>
                          </m:rPr>
                          <a:rPr lang="en-US" altLang="ja-JP" sz="2400" i="1">
                            <a:latin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𝐹</m:t>
                        </m:r>
                      </m:sub>
                      <m:sup/>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𝑖</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𝑖</m:t>
                            </m:r>
                          </m:sub>
                        </m:sSub>
                      </m:e>
                    </m:nary>
                    <m:r>
                      <a:rPr lang="en-US" altLang="ja-JP" sz="2400" i="1">
                        <a:latin typeface="Cambria Math" panose="02040503050406030204" pitchFamily="18" charset="0"/>
                      </a:rPr>
                      <m:t>+</m:t>
                    </m:r>
                    <m:nary>
                      <m:naryPr>
                        <m:chr m:val="∑"/>
                        <m:limLoc m:val="subSup"/>
                        <m:supHide m:val="on"/>
                        <m:ctrlPr>
                          <a:rPr lang="en-US" altLang="ja-JP" sz="2400" i="1">
                            <a:latin typeface="Cambria Math" panose="02040503050406030204" pitchFamily="18" charset="0"/>
                          </a:rPr>
                        </m:ctrlPr>
                      </m:naryPr>
                      <m:sub>
                        <m:r>
                          <m:rPr>
                            <m:brk m:alnAt="9"/>
                          </m:rPr>
                          <a:rPr lang="en-US" altLang="ja-JP" sz="2400" i="1">
                            <a:latin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𝐹</m:t>
                        </m:r>
                      </m:sub>
                      <m:sup/>
                      <m:e>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𝜋</m:t>
                            </m:r>
                          </m:e>
                          <m:sub>
                            <m:r>
                              <a:rPr lang="en-US" altLang="ja-JP" sz="2400" i="1">
                                <a:latin typeface="Cambria Math" panose="02040503050406030204" pitchFamily="18" charset="0"/>
                              </a:rPr>
                              <m:t>𝑖</m:t>
                            </m:r>
                          </m:sub>
                        </m:sSub>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e>
                        </m:d>
                      </m:e>
                    </m:nary>
                    <m:r>
                      <a:rPr lang="en-US" altLang="ja-JP" sz="2400" i="1">
                        <a:latin typeface="Cambria Math" panose="02040503050406030204" pitchFamily="18" charset="0"/>
                      </a:rPr>
                      <m:t>=</m:t>
                    </m:r>
                    <m:r>
                      <a:rPr lang="en-US" altLang="ja-JP" sz="2400" i="1">
                        <a:latin typeface="Cambria Math" panose="02040503050406030204" pitchFamily="18" charset="0"/>
                      </a:rPr>
                      <m:t>𝑈</m:t>
                    </m:r>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e>
                    </m:d>
                    <m:r>
                      <a:rPr lang="en-US" altLang="ja-JP" sz="2400">
                        <a:latin typeface="Cambria Math" panose="02040503050406030204" pitchFamily="18" charset="0"/>
                      </a:rPr>
                      <m:t>−</m:t>
                    </m:r>
                    <m:r>
                      <m:rPr>
                        <m:sty m:val="p"/>
                      </m:rPr>
                      <a:rPr lang="en-US" altLang="ja-JP" sz="2400">
                        <a:latin typeface="Cambria Math" panose="02040503050406030204" pitchFamily="18" charset="0"/>
                      </a:rPr>
                      <m:t>c</m:t>
                    </m:r>
                    <m:nary>
                      <m:naryPr>
                        <m:chr m:val="∑"/>
                        <m:limLoc m:val="subSup"/>
                        <m:supHide m:val="on"/>
                        <m:ctrlPr>
                          <a:rPr lang="en-US" altLang="ja-JP" sz="2400" i="1">
                            <a:latin typeface="Cambria Math" panose="02040503050406030204" pitchFamily="18" charset="0"/>
                          </a:rPr>
                        </m:ctrlPr>
                      </m:naryPr>
                      <m:sub>
                        <m:r>
                          <m:rPr>
                            <m:brk m:alnAt="9"/>
                          </m:rPr>
                          <a:rPr lang="en-US" altLang="ja-JP" sz="2400" i="1">
                            <a:latin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𝐹</m:t>
                        </m:r>
                      </m:sub>
                      <m:sup/>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𝑖</m:t>
                            </m:r>
                          </m:sub>
                        </m:sSub>
                      </m:e>
                    </m:nary>
                  </m:oMath>
                </a14:m>
                <a:r>
                  <a:rPr lang="en-US" altLang="ja-JP" sz="2400" dirty="0" smtClean="0"/>
                  <a:t>. </a:t>
                </a:r>
              </a:p>
              <a:p>
                <a:pPr marL="0" indent="0">
                  <a:buNone/>
                </a:pPr>
                <a:r>
                  <a:rPr lang="en-US" altLang="ja-JP" sz="2400" dirty="0"/>
                  <a:t> </a:t>
                </a:r>
                <a:r>
                  <a:rPr lang="en-US" altLang="ja-JP" sz="2400" dirty="0" smtClean="0"/>
                  <a:t> </a:t>
                </a:r>
                <a:r>
                  <a:rPr lang="ja-JP" altLang="en-US" sz="2400" dirty="0" smtClean="0"/>
                  <a:t>→ </a:t>
                </a:r>
                <a14:m>
                  <m:oMath xmlns:m="http://schemas.openxmlformats.org/officeDocument/2006/math">
                    <m:r>
                      <a:rPr lang="en-US" altLang="ja-JP" sz="2400" i="1">
                        <a:latin typeface="Cambria Math" panose="02040503050406030204" pitchFamily="18" charset="0"/>
                      </a:rPr>
                      <m:t>𝑉</m:t>
                    </m:r>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𝑊</m:t>
                    </m:r>
                    <m:r>
                      <a:rPr lang="en-US" altLang="ja-JP" sz="2400" b="0" i="1" smtClean="0">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r>
                      <a:rPr lang="en-US" altLang="ja-JP" sz="2400" b="0" i="1" smtClean="0">
                        <a:latin typeface="Cambria Math" panose="02040503050406030204" pitchFamily="18" charset="0"/>
                      </a:rPr>
                      <m:t>)</m:t>
                    </m:r>
                  </m:oMath>
                </a14:m>
                <a:r>
                  <a:rPr lang="en-US" altLang="ja-JP" sz="2400" dirty="0" smtClean="0"/>
                  <a:t> when </a:t>
                </a:r>
                <a14:m>
                  <m:oMath xmlns:m="http://schemas.openxmlformats.org/officeDocument/2006/math">
                    <m:r>
                      <a:rPr lang="en-US" altLang="ja-JP" sz="2400" i="1">
                        <a:latin typeface="Cambria Math" panose="02040503050406030204" pitchFamily="18" charset="0"/>
                      </a:rPr>
                      <m:t>𝜃</m:t>
                    </m:r>
                    <m:r>
                      <a:rPr lang="en-US" altLang="ja-JP" sz="2400" b="0" i="1" smtClean="0">
                        <a:latin typeface="Cambria Math" panose="02040503050406030204" pitchFamily="18" charset="0"/>
                      </a:rPr>
                      <m:t>=1</m:t>
                    </m:r>
                  </m:oMath>
                </a14:m>
                <a:r>
                  <a:rPr lang="en-US" altLang="ja-JP" sz="2400" dirty="0" smtClean="0"/>
                  <a:t> (mixed oligopoly). </a:t>
                </a:r>
              </a:p>
              <a:p>
                <a:pPr marL="0" indent="0">
                  <a:buNone/>
                </a:pPr>
                <a:r>
                  <a:rPr lang="ja-JP" altLang="en-US" sz="2400" dirty="0" smtClean="0"/>
                  <a:t>  </a:t>
                </a:r>
                <a:r>
                  <a:rPr lang="ja-JP" altLang="en-US" sz="2400" dirty="0"/>
                  <a:t>→</a:t>
                </a:r>
                <a14:m>
                  <m:oMath xmlns:m="http://schemas.openxmlformats.org/officeDocument/2006/math">
                    <m:r>
                      <a:rPr lang="en-US" altLang="ja-JP" sz="2400" b="0" i="0" smtClean="0">
                        <a:latin typeface="Cambria Math" panose="02040503050406030204" pitchFamily="18" charset="0"/>
                      </a:rPr>
                      <m:t> </m:t>
                    </m:r>
                    <m:r>
                      <a:rPr lang="en-US" altLang="ja-JP" sz="2400" i="1">
                        <a:latin typeface="Cambria Math" panose="02040503050406030204" pitchFamily="18" charset="0"/>
                      </a:rPr>
                      <m:t>𝑉</m:t>
                    </m:r>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e>
                    </m:d>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𝜋</m:t>
                        </m:r>
                      </m:e>
                      <m:sub>
                        <m:r>
                          <a:rPr lang="en-US" altLang="ja-JP" sz="2400" i="1">
                            <a:latin typeface="Cambria Math" panose="02040503050406030204" pitchFamily="18" charset="0"/>
                          </a:rPr>
                          <m:t>0</m:t>
                        </m:r>
                      </m:sub>
                    </m:sSub>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𝑞</m:t>
                            </m:r>
                          </m:e>
                        </m:acc>
                      </m:e>
                    </m:d>
                  </m:oMath>
                </a14:m>
                <a:r>
                  <a:rPr lang="en-US" altLang="ja-JP" sz="2400" dirty="0" smtClean="0"/>
                  <a:t> when </a:t>
                </a:r>
                <a14:m>
                  <m:oMath xmlns:m="http://schemas.openxmlformats.org/officeDocument/2006/math">
                    <m:r>
                      <a:rPr lang="en-US" altLang="ja-JP" sz="2400" i="1">
                        <a:latin typeface="Cambria Math" panose="02040503050406030204" pitchFamily="18" charset="0"/>
                      </a:rPr>
                      <m:t>𝜃</m:t>
                    </m:r>
                    <m:r>
                      <a:rPr lang="en-US" altLang="ja-JP" sz="2400" i="1">
                        <a:latin typeface="Cambria Math" panose="02040503050406030204" pitchFamily="18" charset="0"/>
                      </a:rPr>
                      <m:t>=</m:t>
                    </m:r>
                  </m:oMath>
                </a14:m>
                <a:r>
                  <a:rPr lang="en-US" altLang="ja-JP" sz="2400" dirty="0" smtClean="0"/>
                  <a:t> 0 (pure oligopoly).</a:t>
                </a:r>
              </a:p>
              <a:p>
                <a:pPr marL="0" indent="0">
                  <a:buNone/>
                </a:pPr>
                <a:r>
                  <a:rPr lang="en-US" altLang="ja-JP" sz="2400" dirty="0"/>
                  <a:t> </a:t>
                </a:r>
                <a:r>
                  <a:rPr lang="en-US" altLang="ja-JP" sz="2400" dirty="0" smtClean="0"/>
                  <a:t> </a:t>
                </a:r>
                <a:r>
                  <a:rPr lang="ja-JP" altLang="en-US" sz="2400" dirty="0" smtClean="0"/>
                  <a:t>→ </a:t>
                </a:r>
                <a:r>
                  <a:rPr lang="en-US" altLang="ja-JP" sz="2400" dirty="0" smtClean="0"/>
                  <a:t>As </a:t>
                </a:r>
                <a14:m>
                  <m:oMath xmlns:m="http://schemas.openxmlformats.org/officeDocument/2006/math">
                    <m:r>
                      <a:rPr lang="en-US" altLang="ja-JP" sz="2400" i="1">
                        <a:latin typeface="Cambria Math" panose="02040503050406030204" pitchFamily="18" charset="0"/>
                      </a:rPr>
                      <m:t>𝜃</m:t>
                    </m:r>
                  </m:oMath>
                </a14:m>
                <a:r>
                  <a:rPr lang="en-US" altLang="ja-JP" sz="2400" dirty="0" smtClean="0"/>
                  <a:t> decreases, </a:t>
                </a:r>
                <a:r>
                  <a:rPr lang="en-US" altLang="ja-JP" sz="2400" dirty="0" smtClean="0">
                    <a:solidFill>
                      <a:srgbClr val="FF0000"/>
                    </a:solidFill>
                  </a:rPr>
                  <a:t>the public firm is </a:t>
                </a:r>
                <a:r>
                  <a:rPr lang="en-US" altLang="ja-JP" sz="2400" b="1" dirty="0" smtClean="0">
                    <a:solidFill>
                      <a:srgbClr val="FF0000"/>
                    </a:solidFill>
                  </a:rPr>
                  <a:t>more privatized</a:t>
                </a:r>
                <a:r>
                  <a:rPr lang="en-US" altLang="ja-JP" sz="2400" dirty="0" smtClean="0"/>
                  <a:t>. </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909" t="-3030" b="-3030"/>
                </a:stretch>
              </a:blipFill>
            </p:spPr>
            <p:txBody>
              <a:bodyPr/>
              <a:lstStyle/>
              <a:p>
                <a:r>
                  <a:rPr lang="ja-JP" altLang="en-US">
                    <a:noFill/>
                  </a:rPr>
                  <a:t> </a:t>
                </a:r>
              </a:p>
            </p:txBody>
          </p:sp>
        </mc:Fallback>
      </mc:AlternateContent>
      <p:sp>
        <p:nvSpPr>
          <p:cNvPr id="4" name="テキスト ボックス 3"/>
          <p:cNvSpPr txBox="1"/>
          <p:nvPr/>
        </p:nvSpPr>
        <p:spPr>
          <a:xfrm>
            <a:off x="10340340" y="10497"/>
            <a:ext cx="1844040" cy="369332"/>
          </a:xfrm>
          <a:prstGeom prst="rect">
            <a:avLst/>
          </a:prstGeom>
          <a:noFill/>
        </p:spPr>
        <p:txBody>
          <a:bodyPr wrap="square" rtlCol="0">
            <a:spAutoFit/>
          </a:bodyPr>
          <a:lstStyle/>
          <a:p>
            <a:r>
              <a:rPr lang="en-US" altLang="ja-JP" dirty="0"/>
              <a:t>2</a:t>
            </a:r>
            <a:r>
              <a:rPr kumimoji="1" lang="en-US" altLang="ja-JP" dirty="0" smtClean="0"/>
              <a:t>. Basic Model</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15</a:t>
            </a:fld>
            <a:endParaRPr kumimoji="1" lang="ja-JP" altLang="en-US" dirty="0"/>
          </a:p>
        </p:txBody>
      </p:sp>
    </p:spTree>
    <p:extLst>
      <p:ext uri="{BB962C8B-B14F-4D97-AF65-F5344CB8AC3E}">
        <p14:creationId xmlns:p14="http://schemas.microsoft.com/office/powerpoint/2010/main" val="1010531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Equilibrium analysis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097280" y="1845734"/>
                <a:ext cx="10759440" cy="4539826"/>
              </a:xfrm>
            </p:spPr>
            <p:txBody>
              <a:bodyPr>
                <a:normAutofit lnSpcReduction="10000"/>
              </a:bodyPr>
              <a:lstStyle/>
              <a:p>
                <a:pPr marL="0" indent="0">
                  <a:buNone/>
                </a:pPr>
                <a:r>
                  <a:rPr lang="en-US" altLang="ja-JP" sz="2400" dirty="0" smtClean="0">
                    <a:solidFill>
                      <a:srgbClr val="FF0000"/>
                    </a:solidFill>
                  </a:rPr>
                  <a:t>Public firm </a:t>
                </a:r>
                <a:r>
                  <a:rPr lang="en-US" altLang="ja-JP" sz="2400" dirty="0" smtClean="0"/>
                  <a:t>maximizes its profit.  </a:t>
                </a:r>
              </a:p>
              <a:p>
                <a:pPr marL="0" indent="0">
                  <a:buNone/>
                </a:pPr>
                <a14:m>
                  <m:oMathPara xmlns:m="http://schemas.openxmlformats.org/officeDocument/2006/math">
                    <m:oMathParaPr>
                      <m:jc m:val="centerGroup"/>
                    </m:oMathParaPr>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m:t>
                          </m:r>
                          <m:r>
                            <a:rPr lang="en-US" altLang="ja-JP" b="0" i="1" smtClean="0">
                              <a:latin typeface="Cambria Math" panose="02040503050406030204" pitchFamily="18" charset="0"/>
                            </a:rPr>
                            <m:t>𝑉</m:t>
                          </m:r>
                        </m:num>
                        <m:den>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𝑞</m:t>
                              </m:r>
                            </m:e>
                            <m:sub>
                              <m:r>
                                <a:rPr lang="en-US" altLang="ja-JP" b="0" i="1" smtClean="0">
                                  <a:latin typeface="Cambria Math" panose="02040503050406030204" pitchFamily="18" charset="0"/>
                                </a:rPr>
                                <m:t>0</m:t>
                              </m:r>
                            </m:sub>
                          </m:sSub>
                        </m:den>
                      </m:f>
                      <m:r>
                        <a:rPr lang="en-US" altLang="ja-JP" i="1">
                          <a:latin typeface="Cambria Math" panose="02040503050406030204" pitchFamily="18" charset="0"/>
                        </a:rPr>
                        <m:t>=</m:t>
                      </m:r>
                      <m:r>
                        <a:rPr lang="en-US" altLang="ja-JP" i="1">
                          <a:latin typeface="Cambria Math" panose="02040503050406030204" pitchFamily="18" charset="0"/>
                        </a:rPr>
                        <m:t>𝑎</m:t>
                      </m:r>
                      <m:r>
                        <a:rPr lang="en-US" altLang="ja-JP" i="1">
                          <a:latin typeface="Cambria Math" panose="02040503050406030204" pitchFamily="18" charset="0"/>
                        </a:rPr>
                        <m:t>−(2−</m:t>
                      </m:r>
                      <m:r>
                        <a:rPr lang="en-US" altLang="ja-JP" b="0" i="1" smtClean="0">
                          <a:latin typeface="Cambria Math" panose="02040503050406030204" pitchFamily="18" charset="0"/>
                        </a:rPr>
                        <m:t>𝜃</m:t>
                      </m:r>
                      <m:r>
                        <a:rPr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𝑞</m:t>
                          </m:r>
                        </m:e>
                        <m:sub>
                          <m:r>
                            <a:rPr lang="en-US" altLang="ja-JP" b="0" i="1" smtClean="0">
                              <a:latin typeface="Cambria Math" panose="02040503050406030204" pitchFamily="18" charset="0"/>
                            </a:rPr>
                            <m:t>0</m:t>
                          </m:r>
                        </m:sub>
                      </m:sSub>
                      <m:r>
                        <a:rPr lang="en-US" altLang="ja-JP" i="1">
                          <a:latin typeface="Cambria Math" panose="02040503050406030204" pitchFamily="18" charset="0"/>
                        </a:rPr>
                        <m:t>−</m:t>
                      </m:r>
                      <m:r>
                        <a:rPr lang="ja-JP" altLang="en-US" i="1">
                          <a:latin typeface="Cambria Math" panose="02040503050406030204" pitchFamily="18" charset="0"/>
                        </a:rPr>
                        <m:t>𝛽</m:t>
                      </m:r>
                      <m:nary>
                        <m:naryPr>
                          <m:chr m:val="∑"/>
                          <m:supHide m:val="on"/>
                          <m:ctrlPr>
                            <a:rPr lang="ja-JP" altLang="en-US" i="1">
                              <a:latin typeface="Cambria Math" panose="02040503050406030204" pitchFamily="18" charset="0"/>
                            </a:rPr>
                          </m:ctrlPr>
                        </m:naryPr>
                        <m:sub>
                          <m:r>
                            <a:rPr lang="en-US" altLang="ja-JP" i="1">
                              <a:latin typeface="Cambria Math" panose="02040503050406030204" pitchFamily="18" charset="0"/>
                            </a:rPr>
                            <m:t>𝑙</m:t>
                          </m:r>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0</m:t>
                          </m:r>
                        </m:sub>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𝑞</m:t>
                              </m:r>
                            </m:e>
                            <m:sub>
                              <m:r>
                                <a:rPr lang="en-US" altLang="ja-JP" i="1">
                                  <a:latin typeface="Cambria Math" panose="02040503050406030204" pitchFamily="18" charset="0"/>
                                </a:rPr>
                                <m:t>𝑙</m:t>
                              </m:r>
                            </m:sub>
                          </m:sSub>
                        </m:e>
                      </m:nary>
                      <m:r>
                        <a:rPr lang="en-US" altLang="ja-JP" i="1">
                          <a:latin typeface="Cambria Math" panose="02040503050406030204" pitchFamily="18" charset="0"/>
                        </a:rPr>
                        <m:t>−</m:t>
                      </m:r>
                      <m:r>
                        <a:rPr lang="en-US" altLang="ja-JP" i="1">
                          <a:latin typeface="Cambria Math" panose="02040503050406030204" pitchFamily="18" charset="0"/>
                        </a:rPr>
                        <m:t>𝑐</m:t>
                      </m:r>
                      <m:r>
                        <a:rPr lang="en-US" altLang="ja-JP" i="1">
                          <a:latin typeface="Cambria Math" panose="02040503050406030204" pitchFamily="18" charset="0"/>
                        </a:rPr>
                        <m:t>=0,</m:t>
                      </m:r>
                    </m:oMath>
                  </m:oMathPara>
                </a14:m>
                <a:endParaRPr lang="en-US" altLang="ja-JP" dirty="0"/>
              </a:p>
              <a:p>
                <a:pPr marL="0" indent="0">
                  <a:buNone/>
                </a:pPr>
                <a:r>
                  <a:rPr lang="en-US" altLang="ja-JP" sz="2400" dirty="0">
                    <a:solidFill>
                      <a:srgbClr val="FFC000"/>
                    </a:solidFill>
                  </a:rPr>
                  <a:t>Merged firms </a:t>
                </a:r>
                <a:r>
                  <a:rPr lang="en-US" altLang="ja-JP" sz="2400" dirty="0"/>
                  <a:t>maximize their joint profits.  For example, firms 1 and 2 have </a:t>
                </a:r>
              </a:p>
              <a:p>
                <a:pPr marL="0" indent="0">
                  <a:buNone/>
                </a:pPr>
                <a14:m>
                  <m:oMathPara xmlns:m="http://schemas.openxmlformats.org/officeDocument/2006/math">
                    <m:oMathParaPr>
                      <m:jc m:val="centerGroup"/>
                    </m:oMathParaPr>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𝜋</m:t>
                              </m:r>
                            </m:e>
                            <m:sub>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𝜋</m:t>
                              </m:r>
                            </m:e>
                            <m:sub>
                              <m:r>
                                <a:rPr lang="en-US" altLang="ja-JP" i="1">
                                  <a:latin typeface="Cambria Math" panose="02040503050406030204" pitchFamily="18" charset="0"/>
                                </a:rPr>
                                <m:t>2</m:t>
                              </m:r>
                            </m:sub>
                          </m:sSub>
                        </m:num>
                        <m:den>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𝑞</m:t>
                              </m:r>
                            </m:e>
                            <m:sub>
                              <m:r>
                                <a:rPr lang="en-US" altLang="ja-JP" i="1">
                                  <a:latin typeface="Cambria Math" panose="02040503050406030204" pitchFamily="18" charset="0"/>
                                </a:rPr>
                                <m:t>1</m:t>
                              </m:r>
                            </m:sub>
                          </m:sSub>
                        </m:den>
                      </m:f>
                      <m:r>
                        <a:rPr lang="en-US" altLang="ja-JP" i="1">
                          <a:latin typeface="Cambria Math" panose="02040503050406030204" pitchFamily="18" charset="0"/>
                        </a:rPr>
                        <m:t>=</m:t>
                      </m:r>
                      <m:r>
                        <a:rPr lang="en-US" altLang="ja-JP" i="1">
                          <a:latin typeface="Cambria Math" panose="02040503050406030204" pitchFamily="18" charset="0"/>
                        </a:rPr>
                        <m:t>𝑎</m:t>
                      </m:r>
                      <m:r>
                        <a:rPr lang="en-US" altLang="ja-JP" i="1">
                          <a:latin typeface="Cambria Math" panose="02040503050406030204" pitchFamily="18" charset="0"/>
                        </a:rPr>
                        <m:t>−2</m:t>
                      </m:r>
                      <m:sSub>
                        <m:sSubPr>
                          <m:ctrlPr>
                            <a:rPr lang="en-US" altLang="ja-JP" i="1">
                              <a:latin typeface="Cambria Math" panose="02040503050406030204" pitchFamily="18" charset="0"/>
                            </a:rPr>
                          </m:ctrlPr>
                        </m:sSubPr>
                        <m:e>
                          <m:r>
                            <a:rPr lang="en-US" altLang="ja-JP" i="1">
                              <a:latin typeface="Cambria Math" panose="02040503050406030204" pitchFamily="18" charset="0"/>
                            </a:rPr>
                            <m:t>𝑞</m:t>
                          </m:r>
                        </m:e>
                        <m:sub>
                          <m:r>
                            <a:rPr lang="en-US" altLang="ja-JP" i="1">
                              <a:latin typeface="Cambria Math" panose="02040503050406030204" pitchFamily="18" charset="0"/>
                            </a:rPr>
                            <m:t>1</m:t>
                          </m:r>
                        </m:sub>
                      </m:sSub>
                      <m:r>
                        <a:rPr lang="en-US" altLang="ja-JP" i="1">
                          <a:latin typeface="Cambria Math" panose="02040503050406030204" pitchFamily="18" charset="0"/>
                        </a:rPr>
                        <m:t>−</m:t>
                      </m:r>
                      <m:r>
                        <a:rPr lang="ja-JP" altLang="en-US" i="1">
                          <a:latin typeface="Cambria Math" panose="02040503050406030204" pitchFamily="18" charset="0"/>
                        </a:rPr>
                        <m:t>𝛽</m:t>
                      </m:r>
                      <m:nary>
                        <m:naryPr>
                          <m:chr m:val="∑"/>
                          <m:supHide m:val="on"/>
                          <m:ctrlPr>
                            <a:rPr lang="ja-JP" altLang="en-US" i="1">
                              <a:latin typeface="Cambria Math" panose="02040503050406030204" pitchFamily="18" charset="0"/>
                            </a:rPr>
                          </m:ctrlPr>
                        </m:naryPr>
                        <m:sub>
                          <m:r>
                            <a:rPr lang="en-US" altLang="ja-JP" i="1">
                              <a:latin typeface="Cambria Math" panose="02040503050406030204" pitchFamily="18" charset="0"/>
                            </a:rPr>
                            <m:t>𝑙</m:t>
                          </m:r>
                          <m:r>
                            <a:rPr lang="en-US" altLang="ja-JP" i="1">
                              <a:latin typeface="Cambria Math" panose="02040503050406030204" pitchFamily="18" charset="0"/>
                              <a:ea typeface="Cambria Math" panose="02040503050406030204" pitchFamily="18" charset="0"/>
                            </a:rPr>
                            <m:t>≠1</m:t>
                          </m:r>
                        </m:sub>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𝑞</m:t>
                              </m:r>
                            </m:e>
                            <m:sub>
                              <m:r>
                                <a:rPr lang="en-US" altLang="ja-JP" i="1">
                                  <a:latin typeface="Cambria Math" panose="02040503050406030204" pitchFamily="18" charset="0"/>
                                </a:rPr>
                                <m:t>𝑙</m:t>
                              </m:r>
                            </m:sub>
                          </m:sSub>
                        </m:e>
                      </m:nary>
                      <m:r>
                        <a:rPr lang="en-US" altLang="ja-JP" i="1">
                          <a:latin typeface="Cambria Math" panose="02040503050406030204" pitchFamily="18" charset="0"/>
                        </a:rPr>
                        <m:t>−</m:t>
                      </m:r>
                      <m:r>
                        <a:rPr lang="en-US" altLang="ja-JP" i="1">
                          <a:latin typeface="Cambria Math" panose="02040503050406030204" pitchFamily="18" charset="0"/>
                        </a:rPr>
                        <m:t>𝑐</m:t>
                      </m:r>
                      <m:r>
                        <a:rPr lang="en-US" altLang="ja-JP" i="1">
                          <a:solidFill>
                            <a:srgbClr val="00B050"/>
                          </a:solidFill>
                          <a:latin typeface="Cambria Math" panose="02040503050406030204" pitchFamily="18" charset="0"/>
                        </a:rPr>
                        <m:t>−</m:t>
                      </m:r>
                      <m:r>
                        <a:rPr lang="ja-JP" altLang="en-US" i="1" smtClean="0">
                          <a:solidFill>
                            <a:srgbClr val="FFC000"/>
                          </a:solidFill>
                          <a:latin typeface="Cambria Math" panose="02040503050406030204" pitchFamily="18" charset="0"/>
                        </a:rPr>
                        <m:t>𝛽</m:t>
                      </m:r>
                      <m:sSub>
                        <m:sSubPr>
                          <m:ctrlPr>
                            <a:rPr lang="en-US" altLang="ja-JP" i="1">
                              <a:solidFill>
                                <a:srgbClr val="FFC000"/>
                              </a:solidFill>
                              <a:latin typeface="Cambria Math" panose="02040503050406030204" pitchFamily="18" charset="0"/>
                            </a:rPr>
                          </m:ctrlPr>
                        </m:sSubPr>
                        <m:e>
                          <m:r>
                            <a:rPr lang="en-US" altLang="ja-JP" i="1">
                              <a:solidFill>
                                <a:srgbClr val="FFC000"/>
                              </a:solidFill>
                              <a:latin typeface="Cambria Math" panose="02040503050406030204" pitchFamily="18" charset="0"/>
                            </a:rPr>
                            <m:t>𝑞</m:t>
                          </m:r>
                        </m:e>
                        <m:sub>
                          <m:r>
                            <a:rPr lang="en-US" altLang="ja-JP" i="1">
                              <a:solidFill>
                                <a:srgbClr val="FFC000"/>
                              </a:solidFill>
                              <a:latin typeface="Cambria Math" panose="02040503050406030204" pitchFamily="18" charset="0"/>
                            </a:rPr>
                            <m:t>2</m:t>
                          </m:r>
                        </m:sub>
                      </m:sSub>
                      <m:r>
                        <a:rPr lang="en-US" altLang="ja-JP" i="1">
                          <a:latin typeface="Cambria Math" panose="02040503050406030204" pitchFamily="18" charset="0"/>
                        </a:rPr>
                        <m:t>=0,</m:t>
                      </m:r>
                    </m:oMath>
                  </m:oMathPara>
                </a14:m>
                <a:endParaRPr lang="en-US" altLang="ja-JP" dirty="0"/>
              </a:p>
              <a:p>
                <a:pPr marL="0" indent="0">
                  <a:buNone/>
                </a:pPr>
                <a14:m>
                  <m:oMathPara xmlns:m="http://schemas.openxmlformats.org/officeDocument/2006/math">
                    <m:oMathParaPr>
                      <m:jc m:val="centerGroup"/>
                    </m:oMathParaPr>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𝜋</m:t>
                              </m:r>
                            </m:e>
                            <m:sub>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𝜋</m:t>
                              </m:r>
                            </m:e>
                            <m:sub>
                              <m:r>
                                <a:rPr lang="en-US" altLang="ja-JP" i="1">
                                  <a:latin typeface="Cambria Math" panose="02040503050406030204" pitchFamily="18" charset="0"/>
                                </a:rPr>
                                <m:t>2</m:t>
                              </m:r>
                            </m:sub>
                          </m:sSub>
                        </m:num>
                        <m:den>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𝑞</m:t>
                              </m:r>
                            </m:e>
                            <m:sub>
                              <m:r>
                                <a:rPr lang="en-US" altLang="ja-JP" i="1">
                                  <a:latin typeface="Cambria Math" panose="02040503050406030204" pitchFamily="18" charset="0"/>
                                </a:rPr>
                                <m:t>2</m:t>
                              </m:r>
                            </m:sub>
                          </m:sSub>
                        </m:den>
                      </m:f>
                      <m:r>
                        <a:rPr lang="en-US" altLang="ja-JP" i="1">
                          <a:latin typeface="Cambria Math" panose="02040503050406030204" pitchFamily="18" charset="0"/>
                        </a:rPr>
                        <m:t>=</m:t>
                      </m:r>
                      <m:r>
                        <a:rPr lang="en-US" altLang="ja-JP" i="1">
                          <a:latin typeface="Cambria Math" panose="02040503050406030204" pitchFamily="18" charset="0"/>
                        </a:rPr>
                        <m:t>𝑎</m:t>
                      </m:r>
                      <m:r>
                        <a:rPr lang="en-US" altLang="ja-JP" i="1">
                          <a:latin typeface="Cambria Math" panose="02040503050406030204" pitchFamily="18" charset="0"/>
                        </a:rPr>
                        <m:t>−2</m:t>
                      </m:r>
                      <m:sSub>
                        <m:sSubPr>
                          <m:ctrlPr>
                            <a:rPr lang="en-US" altLang="ja-JP" i="1">
                              <a:latin typeface="Cambria Math" panose="02040503050406030204" pitchFamily="18" charset="0"/>
                            </a:rPr>
                          </m:ctrlPr>
                        </m:sSubPr>
                        <m:e>
                          <m:r>
                            <a:rPr lang="en-US" altLang="ja-JP" i="1">
                              <a:latin typeface="Cambria Math" panose="02040503050406030204" pitchFamily="18" charset="0"/>
                            </a:rPr>
                            <m:t>𝑞</m:t>
                          </m:r>
                        </m:e>
                        <m:sub>
                          <m:r>
                            <a:rPr lang="en-US" altLang="ja-JP" i="1">
                              <a:latin typeface="Cambria Math" panose="02040503050406030204" pitchFamily="18" charset="0"/>
                            </a:rPr>
                            <m:t>2</m:t>
                          </m:r>
                        </m:sub>
                      </m:sSub>
                      <m:r>
                        <a:rPr lang="en-US" altLang="ja-JP" i="1">
                          <a:latin typeface="Cambria Math" panose="02040503050406030204" pitchFamily="18" charset="0"/>
                        </a:rPr>
                        <m:t>−</m:t>
                      </m:r>
                      <m:r>
                        <a:rPr lang="ja-JP" altLang="en-US" i="1">
                          <a:latin typeface="Cambria Math" panose="02040503050406030204" pitchFamily="18" charset="0"/>
                        </a:rPr>
                        <m:t>𝛽</m:t>
                      </m:r>
                      <m:nary>
                        <m:naryPr>
                          <m:chr m:val="∑"/>
                          <m:supHide m:val="on"/>
                          <m:ctrlPr>
                            <a:rPr lang="ja-JP" altLang="en-US" i="1">
                              <a:latin typeface="Cambria Math" panose="02040503050406030204" pitchFamily="18" charset="0"/>
                            </a:rPr>
                          </m:ctrlPr>
                        </m:naryPr>
                        <m:sub>
                          <m:r>
                            <a:rPr lang="en-US" altLang="ja-JP" i="1">
                              <a:latin typeface="Cambria Math" panose="02040503050406030204" pitchFamily="18" charset="0"/>
                            </a:rPr>
                            <m:t>𝑙</m:t>
                          </m:r>
                          <m:r>
                            <a:rPr lang="en-US" altLang="ja-JP" i="1">
                              <a:latin typeface="Cambria Math" panose="02040503050406030204" pitchFamily="18" charset="0"/>
                              <a:ea typeface="Cambria Math" panose="02040503050406030204" pitchFamily="18" charset="0"/>
                            </a:rPr>
                            <m:t>≠2</m:t>
                          </m:r>
                        </m:sub>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𝑞</m:t>
                              </m:r>
                            </m:e>
                            <m:sub>
                              <m:r>
                                <a:rPr lang="en-US" altLang="ja-JP" i="1">
                                  <a:latin typeface="Cambria Math" panose="02040503050406030204" pitchFamily="18" charset="0"/>
                                </a:rPr>
                                <m:t>𝑙</m:t>
                              </m:r>
                            </m:sub>
                          </m:sSub>
                        </m:e>
                      </m:nary>
                      <m:r>
                        <a:rPr lang="en-US" altLang="ja-JP" i="1">
                          <a:latin typeface="Cambria Math" panose="02040503050406030204" pitchFamily="18" charset="0"/>
                        </a:rPr>
                        <m:t>−</m:t>
                      </m:r>
                      <m:r>
                        <a:rPr lang="en-US" altLang="ja-JP" i="1">
                          <a:latin typeface="Cambria Math" panose="02040503050406030204" pitchFamily="18" charset="0"/>
                        </a:rPr>
                        <m:t>𝑐</m:t>
                      </m:r>
                      <m:r>
                        <a:rPr lang="en-US" altLang="ja-JP" i="1">
                          <a:solidFill>
                            <a:srgbClr val="00B050"/>
                          </a:solidFill>
                          <a:latin typeface="Cambria Math" panose="02040503050406030204" pitchFamily="18" charset="0"/>
                        </a:rPr>
                        <m:t>−</m:t>
                      </m:r>
                      <m:r>
                        <a:rPr lang="ja-JP" altLang="en-US" i="1" smtClean="0">
                          <a:solidFill>
                            <a:srgbClr val="FFC000"/>
                          </a:solidFill>
                          <a:latin typeface="Cambria Math" panose="02040503050406030204" pitchFamily="18" charset="0"/>
                        </a:rPr>
                        <m:t>𝛽</m:t>
                      </m:r>
                      <m:sSub>
                        <m:sSubPr>
                          <m:ctrlPr>
                            <a:rPr lang="en-US" altLang="ja-JP" i="1">
                              <a:solidFill>
                                <a:srgbClr val="FFC000"/>
                              </a:solidFill>
                              <a:latin typeface="Cambria Math" panose="02040503050406030204" pitchFamily="18" charset="0"/>
                            </a:rPr>
                          </m:ctrlPr>
                        </m:sSubPr>
                        <m:e>
                          <m:r>
                            <a:rPr lang="en-US" altLang="ja-JP" i="1">
                              <a:solidFill>
                                <a:srgbClr val="FFC000"/>
                              </a:solidFill>
                              <a:latin typeface="Cambria Math" panose="02040503050406030204" pitchFamily="18" charset="0"/>
                            </a:rPr>
                            <m:t>𝑞</m:t>
                          </m:r>
                        </m:e>
                        <m:sub>
                          <m:r>
                            <a:rPr lang="en-US" altLang="ja-JP" i="1">
                              <a:solidFill>
                                <a:srgbClr val="FFC000"/>
                              </a:solidFill>
                              <a:latin typeface="Cambria Math" panose="02040503050406030204" pitchFamily="18" charset="0"/>
                            </a:rPr>
                            <m:t>1</m:t>
                          </m:r>
                        </m:sub>
                      </m:sSub>
                      <m:r>
                        <a:rPr lang="en-US" altLang="ja-JP" i="1">
                          <a:latin typeface="Cambria Math" panose="02040503050406030204" pitchFamily="18" charset="0"/>
                        </a:rPr>
                        <m:t>=0.</m:t>
                      </m:r>
                    </m:oMath>
                  </m:oMathPara>
                </a14:m>
                <a:endParaRPr lang="en-US" altLang="ja-JP" dirty="0"/>
              </a:p>
              <a:p>
                <a:pPr marL="0" indent="0">
                  <a:buNone/>
                </a:pPr>
                <a:r>
                  <a:rPr lang="en-US" altLang="ja-JP" sz="2400" dirty="0">
                    <a:solidFill>
                      <a:srgbClr val="00B0F0"/>
                    </a:solidFill>
                  </a:rPr>
                  <a:t>Potentially merging </a:t>
                </a:r>
                <a:r>
                  <a:rPr lang="en-US" altLang="ja-JP" sz="2400" dirty="0" smtClean="0">
                    <a:solidFill>
                      <a:srgbClr val="00B0F0"/>
                    </a:solidFill>
                  </a:rPr>
                  <a:t>firms (that did not merge)</a:t>
                </a:r>
                <a:r>
                  <a:rPr lang="en-US" altLang="ja-JP" sz="2400" dirty="0" smtClean="0">
                    <a:solidFill>
                      <a:srgbClr val="FFC000"/>
                    </a:solidFill>
                  </a:rPr>
                  <a:t> </a:t>
                </a:r>
                <a:r>
                  <a:rPr lang="en-US" altLang="ja-JP" sz="2400" dirty="0" smtClean="0"/>
                  <a:t>and </a:t>
                </a:r>
                <a:r>
                  <a:rPr lang="en-US" altLang="ja-JP" sz="2400" dirty="0">
                    <a:solidFill>
                      <a:srgbClr val="00B050"/>
                    </a:solidFill>
                  </a:rPr>
                  <a:t>outsider </a:t>
                </a:r>
                <a:r>
                  <a:rPr lang="en-US" altLang="ja-JP" sz="2400" dirty="0" smtClean="0">
                    <a:solidFill>
                      <a:srgbClr val="00B050"/>
                    </a:solidFill>
                  </a:rPr>
                  <a:t>firms </a:t>
                </a:r>
                <a:r>
                  <a:rPr lang="en-US" altLang="ja-JP" sz="2400" dirty="0"/>
                  <a:t>maximize their own profit.</a:t>
                </a:r>
              </a:p>
              <a:p>
                <a:pPr marL="0" indent="0">
                  <a:buNone/>
                </a:pPr>
                <a14:m>
                  <m:oMathPara xmlns:m="http://schemas.openxmlformats.org/officeDocument/2006/math">
                    <m:oMathParaPr>
                      <m:jc m:val="centerGroup"/>
                    </m:oMathParaPr>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𝜋</m:t>
                              </m:r>
                            </m:e>
                            <m:sub>
                              <m:r>
                                <a:rPr lang="en-US" altLang="ja-JP" i="1">
                                  <a:latin typeface="Cambria Math" panose="02040503050406030204" pitchFamily="18" charset="0"/>
                                </a:rPr>
                                <m:t>𝑗</m:t>
                              </m:r>
                            </m:sub>
                          </m:sSub>
                        </m:num>
                        <m:den>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𝑞</m:t>
                              </m:r>
                            </m:e>
                            <m:sub>
                              <m:r>
                                <a:rPr lang="en-US" altLang="ja-JP" i="1">
                                  <a:latin typeface="Cambria Math" panose="02040503050406030204" pitchFamily="18" charset="0"/>
                                </a:rPr>
                                <m:t>𝑗</m:t>
                              </m:r>
                            </m:sub>
                          </m:sSub>
                        </m:den>
                      </m:f>
                      <m:r>
                        <a:rPr lang="en-US" altLang="ja-JP" i="1">
                          <a:latin typeface="Cambria Math" panose="02040503050406030204" pitchFamily="18" charset="0"/>
                        </a:rPr>
                        <m:t>=</m:t>
                      </m:r>
                      <m:r>
                        <a:rPr lang="en-US" altLang="ja-JP" i="1">
                          <a:latin typeface="Cambria Math" panose="02040503050406030204" pitchFamily="18" charset="0"/>
                        </a:rPr>
                        <m:t>𝑎</m:t>
                      </m:r>
                      <m:r>
                        <a:rPr lang="en-US" altLang="ja-JP" i="1">
                          <a:latin typeface="Cambria Math" panose="02040503050406030204" pitchFamily="18" charset="0"/>
                        </a:rPr>
                        <m:t>−2</m:t>
                      </m:r>
                      <m:sSub>
                        <m:sSubPr>
                          <m:ctrlPr>
                            <a:rPr lang="en-US" altLang="ja-JP" i="1">
                              <a:latin typeface="Cambria Math" panose="02040503050406030204" pitchFamily="18" charset="0"/>
                            </a:rPr>
                          </m:ctrlPr>
                        </m:sSubPr>
                        <m:e>
                          <m:r>
                            <a:rPr lang="en-US" altLang="ja-JP" i="1">
                              <a:latin typeface="Cambria Math" panose="02040503050406030204" pitchFamily="18" charset="0"/>
                            </a:rPr>
                            <m:t>𝑞</m:t>
                          </m:r>
                        </m:e>
                        <m:sub>
                          <m:r>
                            <a:rPr lang="en-US" altLang="ja-JP" i="1">
                              <a:latin typeface="Cambria Math" panose="02040503050406030204" pitchFamily="18" charset="0"/>
                            </a:rPr>
                            <m:t>𝑗</m:t>
                          </m:r>
                        </m:sub>
                      </m:sSub>
                      <m:r>
                        <a:rPr lang="en-US" altLang="ja-JP" i="1">
                          <a:latin typeface="Cambria Math" panose="02040503050406030204" pitchFamily="18" charset="0"/>
                        </a:rPr>
                        <m:t>−</m:t>
                      </m:r>
                      <m:r>
                        <a:rPr lang="ja-JP" altLang="en-US" i="1">
                          <a:latin typeface="Cambria Math" panose="02040503050406030204" pitchFamily="18" charset="0"/>
                        </a:rPr>
                        <m:t>𝛽</m:t>
                      </m:r>
                      <m:nary>
                        <m:naryPr>
                          <m:chr m:val="∑"/>
                          <m:supHide m:val="on"/>
                          <m:ctrlPr>
                            <a:rPr lang="ja-JP" altLang="en-US" i="1">
                              <a:latin typeface="Cambria Math" panose="02040503050406030204" pitchFamily="18" charset="0"/>
                            </a:rPr>
                          </m:ctrlPr>
                        </m:naryPr>
                        <m:sub>
                          <m:r>
                            <a:rPr lang="en-US" altLang="ja-JP" i="1">
                              <a:latin typeface="Cambria Math" panose="02040503050406030204" pitchFamily="18" charset="0"/>
                            </a:rPr>
                            <m:t>𝑙</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𝑗</m:t>
                          </m:r>
                        </m:sub>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𝑞</m:t>
                              </m:r>
                            </m:e>
                            <m:sub>
                              <m:r>
                                <a:rPr lang="en-US" altLang="ja-JP" i="1">
                                  <a:latin typeface="Cambria Math" panose="02040503050406030204" pitchFamily="18" charset="0"/>
                                </a:rPr>
                                <m:t>𝑙</m:t>
                              </m:r>
                            </m:sub>
                          </m:sSub>
                        </m:e>
                      </m:nary>
                      <m:r>
                        <a:rPr lang="en-US" altLang="ja-JP" i="1">
                          <a:latin typeface="Cambria Math" panose="02040503050406030204" pitchFamily="18" charset="0"/>
                        </a:rPr>
                        <m:t>−</m:t>
                      </m:r>
                      <m:r>
                        <a:rPr lang="en-US" altLang="ja-JP" i="1">
                          <a:latin typeface="Cambria Math" panose="02040503050406030204" pitchFamily="18" charset="0"/>
                        </a:rPr>
                        <m:t>𝑐</m:t>
                      </m:r>
                      <m:r>
                        <a:rPr lang="en-US" altLang="ja-JP" i="1">
                          <a:latin typeface="Cambria Math" panose="02040503050406030204" pitchFamily="18" charset="0"/>
                        </a:rPr>
                        <m:t>=0.</m:t>
                      </m:r>
                    </m:oMath>
                  </m:oMathPara>
                </a14:m>
                <a:endParaRPr lang="en-US" altLang="ja-JP" dirty="0"/>
              </a:p>
              <a:p>
                <a:pPr marL="0" indent="0">
                  <a:buNone/>
                </a:pPr>
                <a:endParaRPr lang="en-US" altLang="ja-JP" dirty="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097280" y="1845734"/>
                <a:ext cx="10759440" cy="4539826"/>
              </a:xfrm>
              <a:blipFill rotWithShape="0">
                <a:blip r:embed="rId3"/>
                <a:stretch>
                  <a:fillRect l="-1700" t="-2550"/>
                </a:stretch>
              </a:blipFill>
            </p:spPr>
            <p:txBody>
              <a:bodyPr/>
              <a:lstStyle/>
              <a:p>
                <a:r>
                  <a:rPr lang="ja-JP" altLang="en-US">
                    <a:noFill/>
                  </a:rPr>
                  <a:t> </a:t>
                </a:r>
              </a:p>
            </p:txBody>
          </p:sp>
        </mc:Fallback>
      </mc:AlternateContent>
      <p:sp>
        <p:nvSpPr>
          <p:cNvPr id="4" name="テキスト ボックス 3"/>
          <p:cNvSpPr txBox="1"/>
          <p:nvPr/>
        </p:nvSpPr>
        <p:spPr>
          <a:xfrm>
            <a:off x="10340340" y="10497"/>
            <a:ext cx="1844040" cy="369332"/>
          </a:xfrm>
          <a:prstGeom prst="rect">
            <a:avLst/>
          </a:prstGeom>
          <a:noFill/>
        </p:spPr>
        <p:txBody>
          <a:bodyPr wrap="square" rtlCol="0">
            <a:spAutoFit/>
          </a:bodyPr>
          <a:lstStyle/>
          <a:p>
            <a:r>
              <a:rPr lang="en-US" altLang="ja-JP" dirty="0" smtClean="0"/>
              <a:t>3</a:t>
            </a:r>
            <a:r>
              <a:rPr kumimoji="1" lang="en-US" altLang="ja-JP" dirty="0" smtClean="0"/>
              <a:t>. Equilibrium</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16</a:t>
            </a:fld>
            <a:endParaRPr kumimoji="1" lang="ja-JP" altLang="en-US" dirty="0"/>
          </a:p>
        </p:txBody>
      </p:sp>
    </p:spTree>
    <p:extLst>
      <p:ext uri="{BB962C8B-B14F-4D97-AF65-F5344CB8AC3E}">
        <p14:creationId xmlns:p14="http://schemas.microsoft.com/office/powerpoint/2010/main" val="2182618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Equilibrium analysis </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pPr marL="0" indent="0">
                  <a:buNone/>
                </a:pPr>
                <a:r>
                  <a:rPr lang="en-US" altLang="ja-JP" sz="2400" dirty="0" smtClean="0"/>
                  <a:t>The equilibrium quantities and profits are</a:t>
                </a:r>
              </a:p>
              <a:p>
                <a:pPr marL="0" indent="0">
                  <a:buNone/>
                </a:pP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𝑞</m:t>
                        </m:r>
                      </m:e>
                      <m:sub>
                        <m:r>
                          <a:rPr lang="en-US" altLang="ja-JP" sz="2400" b="0" i="1" smtClean="0">
                            <a:latin typeface="Cambria Math" panose="02040503050406030204" pitchFamily="18" charset="0"/>
                          </a:rPr>
                          <m:t>0</m:t>
                        </m:r>
                      </m:sub>
                      <m:sup>
                        <m:r>
                          <a:rPr lang="en-US" altLang="ja-JP" sz="2400" i="1">
                            <a:latin typeface="Cambria Math" panose="02040503050406030204" pitchFamily="18" charset="0"/>
                          </a:rPr>
                          <m:t>𝑚</m:t>
                        </m:r>
                      </m:sup>
                    </m:sSubSup>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(2−</m:t>
                        </m:r>
                        <m:r>
                          <a:rPr lang="ja-JP" altLang="en-US" sz="2400" i="1">
                            <a:latin typeface="Cambria Math" panose="02040503050406030204" pitchFamily="18" charset="0"/>
                          </a:rPr>
                          <m:t>𝛽</m:t>
                        </m:r>
                        <m:r>
                          <a:rPr lang="en-US" altLang="ja-JP" sz="2400" i="1">
                            <a:latin typeface="Cambria Math" panose="02040503050406030204" pitchFamily="18" charset="0"/>
                          </a:rPr>
                          <m:t>)(2−</m:t>
                        </m:r>
                        <m:r>
                          <a:rPr lang="en-US" altLang="ja-JP" sz="2400" i="1">
                            <a:latin typeface="Cambria Math" panose="02040503050406030204" pitchFamily="18" charset="0"/>
                          </a:rPr>
                          <m:t>𝛽</m:t>
                        </m:r>
                        <m:r>
                          <a:rPr lang="en-US" altLang="ja-JP" sz="2400" i="1">
                            <a:latin typeface="Cambria Math" panose="02040503050406030204" pitchFamily="18" charset="0"/>
                          </a:rPr>
                          <m:t>−</m:t>
                        </m:r>
                        <m:r>
                          <a:rPr lang="en-US" altLang="ja-JP" sz="2400" i="1">
                            <a:latin typeface="Cambria Math" panose="02040503050406030204" pitchFamily="18" charset="0"/>
                          </a:rPr>
                          <m:t>𝜃</m:t>
                        </m:r>
                        <m:r>
                          <a:rPr lang="en-US" altLang="ja-JP" sz="2400" i="1">
                            <a:latin typeface="Cambria Math" panose="02040503050406030204" pitchFamily="18" charset="0"/>
                          </a:rPr>
                          <m:t>)(</m:t>
                        </m:r>
                        <m:r>
                          <a:rPr lang="en-US" altLang="ja-JP" sz="2400" i="1">
                            <a:latin typeface="Cambria Math" panose="02040503050406030204" pitchFamily="18" charset="0"/>
                          </a:rPr>
                          <m:t>𝑎</m:t>
                        </m:r>
                        <m:r>
                          <a:rPr lang="en-US" altLang="ja-JP" sz="2400" i="1">
                            <a:latin typeface="Cambria Math" panose="02040503050406030204" pitchFamily="18" charset="0"/>
                          </a:rPr>
                          <m:t>−</m:t>
                        </m:r>
                        <m:r>
                          <a:rPr lang="en-US" altLang="ja-JP" sz="2400" i="1">
                            <a:latin typeface="Cambria Math" panose="02040503050406030204" pitchFamily="18" charset="0"/>
                          </a:rPr>
                          <m:t>𝑐</m:t>
                        </m:r>
                        <m:r>
                          <a:rPr lang="en-US" altLang="ja-JP" sz="2400" i="1">
                            <a:latin typeface="Cambria Math" panose="02040503050406030204" pitchFamily="18" charset="0"/>
                          </a:rPr>
                          <m:t>)</m:t>
                        </m:r>
                      </m:num>
                      <m:den>
                        <m:d>
                          <m:dPr>
                            <m:ctrlPr>
                              <a:rPr lang="en-US" altLang="ja-JP" sz="2400" i="1">
                                <a:latin typeface="Cambria Math" panose="02040503050406030204" pitchFamily="18" charset="0"/>
                              </a:rPr>
                            </m:ctrlPr>
                          </m:dPr>
                          <m:e>
                            <m:r>
                              <a:rPr lang="en-US" altLang="ja-JP" sz="2400" i="1">
                                <a:latin typeface="Cambria Math" panose="02040503050406030204" pitchFamily="18" charset="0"/>
                              </a:rPr>
                              <m:t>2−</m:t>
                            </m:r>
                            <m:r>
                              <a:rPr lang="en-US" altLang="ja-JP" sz="2400" i="1">
                                <a:latin typeface="Cambria Math" panose="02040503050406030204" pitchFamily="18" charset="0"/>
                              </a:rPr>
                              <m:t>𝛽</m:t>
                            </m:r>
                            <m:r>
                              <a:rPr lang="en-US" altLang="ja-JP" sz="2400" i="1">
                                <a:latin typeface="Cambria Math" panose="02040503050406030204" pitchFamily="18" charset="0"/>
                              </a:rPr>
                              <m:t>−</m:t>
                            </m:r>
                            <m:r>
                              <a:rPr lang="en-US" altLang="ja-JP" sz="2400" i="1">
                                <a:latin typeface="Cambria Math" panose="02040503050406030204" pitchFamily="18" charset="0"/>
                              </a:rPr>
                              <m:t>𝜃</m:t>
                            </m:r>
                          </m:e>
                        </m:d>
                        <m:d>
                          <m:dPr>
                            <m:ctrlPr>
                              <a:rPr lang="en-US" altLang="ja-JP" sz="2400" i="1">
                                <a:latin typeface="Cambria Math" panose="02040503050406030204" pitchFamily="18" charset="0"/>
                              </a:rPr>
                            </m:ctrlPr>
                          </m:dPr>
                          <m:e>
                            <m:r>
                              <a:rPr lang="en-US" altLang="ja-JP" sz="2400" i="1">
                                <a:latin typeface="Cambria Math" panose="02040503050406030204" pitchFamily="18" charset="0"/>
                              </a:rPr>
                              <m:t>2+</m:t>
                            </m:r>
                            <m:r>
                              <a:rPr lang="en-US" altLang="ja-JP" sz="2400" i="1">
                                <a:latin typeface="Cambria Math" panose="02040503050406030204" pitchFamily="18" charset="0"/>
                              </a:rPr>
                              <m:t>𝛽</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2</m:t>
                                </m:r>
                                <m:r>
                                  <a:rPr lang="en-US" altLang="ja-JP" sz="2400" i="1">
                                    <a:latin typeface="Cambria Math" panose="02040503050406030204" pitchFamily="18" charset="0"/>
                                  </a:rPr>
                                  <m:t>𝑛</m:t>
                                </m:r>
                                <m:r>
                                  <a:rPr lang="en-US" altLang="ja-JP" sz="2400" i="1">
                                    <a:latin typeface="Cambria Math" panose="02040503050406030204" pitchFamily="18" charset="0"/>
                                  </a:rPr>
                                  <m:t>+</m:t>
                                </m:r>
                                <m:r>
                                  <a:rPr lang="en-US" altLang="ja-JP" sz="2400" i="1">
                                    <a:latin typeface="Cambria Math" panose="02040503050406030204" pitchFamily="18" charset="0"/>
                                  </a:rPr>
                                  <m:t>𝑘</m:t>
                                </m:r>
                              </m:e>
                            </m:d>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r>
                                  <a:rPr lang="ja-JP" altLang="en-US" sz="2400" i="1">
                                    <a:latin typeface="Cambria Math" panose="02040503050406030204" pitchFamily="18" charset="0"/>
                                  </a:rPr>
                                  <m:t>𝛽</m:t>
                                </m:r>
                              </m:e>
                              <m:sup>
                                <m:r>
                                  <a:rPr lang="en-US" altLang="ja-JP" sz="2400" i="1">
                                    <a:latin typeface="Cambria Math" panose="02040503050406030204" pitchFamily="18" charset="0"/>
                                  </a:rPr>
                                  <m:t>2</m:t>
                                </m:r>
                              </m:sup>
                            </m:sSup>
                            <m:r>
                              <a:rPr lang="en-US" altLang="ja-JP" sz="2400" i="1">
                                <a:latin typeface="Cambria Math" panose="02040503050406030204" pitchFamily="18" charset="0"/>
                              </a:rPr>
                              <m:t>𝑚</m:t>
                            </m:r>
                          </m:e>
                        </m:d>
                        <m:r>
                          <a:rPr lang="en-US" altLang="ja-JP" sz="2400" i="1">
                            <a:latin typeface="Cambria Math" panose="02040503050406030204" pitchFamily="18" charset="0"/>
                          </a:rPr>
                          <m:t>+</m:t>
                        </m:r>
                        <m:r>
                          <a:rPr lang="en-US" altLang="ja-JP" sz="2400" i="1">
                            <a:latin typeface="Cambria Math" panose="02040503050406030204" pitchFamily="18" charset="0"/>
                          </a:rPr>
                          <m:t>𝛽𝜃</m:t>
                        </m:r>
                      </m:den>
                    </m:f>
                  </m:oMath>
                </a14:m>
                <a:r>
                  <a:rPr lang="en-US" altLang="ja-JP" sz="2400" dirty="0"/>
                  <a:t>, </a:t>
                </a:r>
                <a14:m>
                  <m:oMath xmlns:m="http://schemas.openxmlformats.org/officeDocument/2006/math">
                    <m:r>
                      <a:rPr lang="en-US" altLang="ja-JP" sz="2400">
                        <a:latin typeface="Cambria Math" panose="02040503050406030204" pitchFamily="18" charset="0"/>
                      </a:rPr>
                      <m:t>      </m:t>
                    </m:r>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𝑚</m:t>
                        </m:r>
                      </m:sup>
                    </m:sSubSup>
                    <m:r>
                      <a:rPr lang="en-US" altLang="ja-JP" sz="2400" i="1">
                        <a:latin typeface="Cambria Math" panose="02040503050406030204" pitchFamily="18" charset="0"/>
                      </a:rPr>
                      <m:t>=(</m:t>
                    </m:r>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𝜃</m:t>
                    </m:r>
                    <m:r>
                      <a:rPr lang="en-US" altLang="ja-JP" sz="2400" i="1">
                        <a:latin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𝑞</m:t>
                        </m:r>
                      </m:e>
                      <m:sub>
                        <m:r>
                          <a:rPr lang="en-US" altLang="ja-JP" sz="2400" b="0" i="1" smtClean="0">
                            <a:latin typeface="Cambria Math" panose="02040503050406030204" pitchFamily="18" charset="0"/>
                          </a:rPr>
                          <m:t>0</m:t>
                        </m:r>
                      </m:sub>
                      <m:sup>
                        <m:r>
                          <a:rPr lang="en-US" altLang="ja-JP" sz="2400" i="1">
                            <a:latin typeface="Cambria Math" panose="02040503050406030204" pitchFamily="18" charset="0"/>
                          </a:rPr>
                          <m:t>𝑚</m:t>
                        </m:r>
                      </m:sup>
                    </m:sSubSup>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m:t>
                        </m:r>
                      </m:e>
                      <m:sup>
                        <m:r>
                          <a:rPr lang="en-US" altLang="ja-JP" sz="2400" i="1">
                            <a:latin typeface="Cambria Math" panose="02040503050406030204" pitchFamily="18" charset="0"/>
                          </a:rPr>
                          <m:t>2</m:t>
                        </m:r>
                      </m:sup>
                    </m:sSup>
                  </m:oMath>
                </a14:m>
                <a:r>
                  <a:rPr lang="en-US" altLang="ja-JP" sz="2400" dirty="0"/>
                  <a:t>    </a:t>
                </a:r>
                <a:r>
                  <a:rPr lang="en-US" altLang="ja-JP" sz="2400" dirty="0" smtClean="0"/>
                  <a:t>(</a:t>
                </a:r>
                <a:r>
                  <a:rPr lang="en-US" altLang="ja-JP" sz="2400" dirty="0" smtClean="0">
                    <a:solidFill>
                      <a:srgbClr val="FF0000"/>
                    </a:solidFill>
                  </a:rPr>
                  <a:t>public firm</a:t>
                </a:r>
                <a:r>
                  <a:rPr lang="en-US" altLang="ja-JP" sz="2400" dirty="0" smtClean="0"/>
                  <a:t>),</a:t>
                </a:r>
              </a:p>
              <a:p>
                <a:pPr marL="0" indent="0">
                  <a:buNone/>
                </a:pP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𝑞</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𝑚</m:t>
                        </m:r>
                      </m:sup>
                    </m:sSubSup>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(2−</m:t>
                        </m:r>
                        <m:r>
                          <a:rPr lang="ja-JP" altLang="en-US" sz="2400" i="1">
                            <a:latin typeface="Cambria Math" panose="02040503050406030204" pitchFamily="18" charset="0"/>
                          </a:rPr>
                          <m:t>𝛽</m:t>
                        </m:r>
                        <m:r>
                          <a:rPr lang="en-US" altLang="ja-JP" sz="2400" i="1">
                            <a:latin typeface="Cambria Math" panose="02040503050406030204" pitchFamily="18" charset="0"/>
                          </a:rPr>
                          <m:t>)(2−</m:t>
                        </m:r>
                        <m:r>
                          <a:rPr lang="en-US" altLang="ja-JP" sz="2400" i="1">
                            <a:latin typeface="Cambria Math" panose="02040503050406030204" pitchFamily="18" charset="0"/>
                          </a:rPr>
                          <m:t>𝛽</m:t>
                        </m:r>
                        <m:r>
                          <a:rPr lang="en-US" altLang="ja-JP" sz="2400" i="1">
                            <a:latin typeface="Cambria Math" panose="02040503050406030204" pitchFamily="18" charset="0"/>
                          </a:rPr>
                          <m:t>−</m:t>
                        </m:r>
                        <m:r>
                          <a:rPr lang="en-US" altLang="ja-JP" sz="2400" i="1">
                            <a:latin typeface="Cambria Math" panose="02040503050406030204" pitchFamily="18" charset="0"/>
                          </a:rPr>
                          <m:t>𝜃</m:t>
                        </m:r>
                        <m:r>
                          <a:rPr lang="en-US" altLang="ja-JP" sz="2400" i="1">
                            <a:latin typeface="Cambria Math" panose="02040503050406030204" pitchFamily="18" charset="0"/>
                          </a:rPr>
                          <m:t>)(</m:t>
                        </m:r>
                        <m:r>
                          <a:rPr lang="en-US" altLang="ja-JP" sz="2400" i="1">
                            <a:latin typeface="Cambria Math" panose="02040503050406030204" pitchFamily="18" charset="0"/>
                          </a:rPr>
                          <m:t>𝑎</m:t>
                        </m:r>
                        <m:r>
                          <a:rPr lang="en-US" altLang="ja-JP" sz="2400" i="1">
                            <a:latin typeface="Cambria Math" panose="02040503050406030204" pitchFamily="18" charset="0"/>
                          </a:rPr>
                          <m:t>−</m:t>
                        </m:r>
                        <m:r>
                          <a:rPr lang="en-US" altLang="ja-JP" sz="2400" i="1">
                            <a:latin typeface="Cambria Math" panose="02040503050406030204" pitchFamily="18" charset="0"/>
                          </a:rPr>
                          <m:t>𝑐</m:t>
                        </m:r>
                        <m:r>
                          <a:rPr lang="en-US" altLang="ja-JP" sz="2400" i="1">
                            <a:latin typeface="Cambria Math" panose="02040503050406030204" pitchFamily="18" charset="0"/>
                          </a:rPr>
                          <m:t>)</m:t>
                        </m:r>
                      </m:num>
                      <m:den>
                        <m:r>
                          <a:rPr lang="en-US" altLang="ja-JP" sz="2400" b="0" i="1" smtClean="0">
                            <a:latin typeface="Cambria Math" panose="02040503050406030204" pitchFamily="18" charset="0"/>
                          </a:rPr>
                          <m:t>2[</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2−</m:t>
                            </m:r>
                            <m:r>
                              <a:rPr lang="en-US" altLang="ja-JP" sz="2400" i="1">
                                <a:latin typeface="Cambria Math" panose="02040503050406030204" pitchFamily="18" charset="0"/>
                              </a:rPr>
                              <m:t>𝛽</m:t>
                            </m:r>
                            <m:r>
                              <a:rPr lang="en-US" altLang="ja-JP" sz="2400" i="1">
                                <a:latin typeface="Cambria Math" panose="02040503050406030204" pitchFamily="18" charset="0"/>
                              </a:rPr>
                              <m:t>−</m:t>
                            </m:r>
                            <m:r>
                              <a:rPr lang="en-US" altLang="ja-JP" sz="2400" i="1">
                                <a:latin typeface="Cambria Math" panose="02040503050406030204" pitchFamily="18" charset="0"/>
                              </a:rPr>
                              <m:t>𝜃</m:t>
                            </m:r>
                          </m:e>
                        </m:d>
                        <m:d>
                          <m:dPr>
                            <m:ctrlPr>
                              <a:rPr lang="en-US" altLang="ja-JP" sz="2400" i="1">
                                <a:latin typeface="Cambria Math" panose="02040503050406030204" pitchFamily="18" charset="0"/>
                              </a:rPr>
                            </m:ctrlPr>
                          </m:dPr>
                          <m:e>
                            <m:r>
                              <a:rPr lang="en-US" altLang="ja-JP" sz="2400" i="1">
                                <a:latin typeface="Cambria Math" panose="02040503050406030204" pitchFamily="18" charset="0"/>
                              </a:rPr>
                              <m:t>2+</m:t>
                            </m:r>
                            <m:r>
                              <a:rPr lang="en-US" altLang="ja-JP" sz="2400" i="1">
                                <a:latin typeface="Cambria Math" panose="02040503050406030204" pitchFamily="18" charset="0"/>
                              </a:rPr>
                              <m:t>𝛽</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2</m:t>
                                </m:r>
                                <m:r>
                                  <a:rPr lang="en-US" altLang="ja-JP" sz="2400" i="1">
                                    <a:latin typeface="Cambria Math" panose="02040503050406030204" pitchFamily="18" charset="0"/>
                                  </a:rPr>
                                  <m:t>𝑛</m:t>
                                </m:r>
                                <m:r>
                                  <a:rPr lang="en-US" altLang="ja-JP" sz="2400" i="1">
                                    <a:latin typeface="Cambria Math" panose="02040503050406030204" pitchFamily="18" charset="0"/>
                                  </a:rPr>
                                  <m:t>+</m:t>
                                </m:r>
                                <m:r>
                                  <a:rPr lang="en-US" altLang="ja-JP" sz="2400" i="1">
                                    <a:latin typeface="Cambria Math" panose="02040503050406030204" pitchFamily="18" charset="0"/>
                                  </a:rPr>
                                  <m:t>𝑘</m:t>
                                </m:r>
                              </m:e>
                            </m:d>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r>
                                  <a:rPr lang="ja-JP" altLang="en-US" sz="2400" i="1">
                                    <a:latin typeface="Cambria Math" panose="02040503050406030204" pitchFamily="18" charset="0"/>
                                  </a:rPr>
                                  <m:t>𝛽</m:t>
                                </m:r>
                              </m:e>
                              <m:sup>
                                <m:r>
                                  <a:rPr lang="en-US" altLang="ja-JP" sz="2400" i="1">
                                    <a:latin typeface="Cambria Math" panose="02040503050406030204" pitchFamily="18" charset="0"/>
                                  </a:rPr>
                                  <m:t>2</m:t>
                                </m:r>
                              </m:sup>
                            </m:sSup>
                            <m:r>
                              <a:rPr lang="en-US" altLang="ja-JP" sz="2400" i="1">
                                <a:latin typeface="Cambria Math" panose="02040503050406030204" pitchFamily="18" charset="0"/>
                              </a:rPr>
                              <m:t>𝑚</m:t>
                            </m:r>
                          </m:e>
                        </m:d>
                        <m:r>
                          <a:rPr lang="en-US" altLang="ja-JP" sz="2400" i="1">
                            <a:latin typeface="Cambria Math" panose="02040503050406030204" pitchFamily="18" charset="0"/>
                          </a:rPr>
                          <m:t>+</m:t>
                        </m:r>
                        <m:r>
                          <a:rPr lang="en-US" altLang="ja-JP" sz="2400" i="1">
                            <a:latin typeface="Cambria Math" panose="02040503050406030204" pitchFamily="18" charset="0"/>
                          </a:rPr>
                          <m:t>𝛽𝜃</m:t>
                        </m:r>
                        <m:r>
                          <a:rPr lang="en-US" altLang="ja-JP" sz="2400" b="0" i="1" smtClean="0">
                            <a:latin typeface="Cambria Math" panose="02040503050406030204" pitchFamily="18" charset="0"/>
                          </a:rPr>
                          <m:t>]</m:t>
                        </m:r>
                      </m:den>
                    </m:f>
                  </m:oMath>
                </a14:m>
                <a:r>
                  <a:rPr lang="en-US" altLang="ja-JP" sz="2400" dirty="0"/>
                  <a:t>, </a:t>
                </a:r>
                <a14:m>
                  <m:oMath xmlns:m="http://schemas.openxmlformats.org/officeDocument/2006/math">
                    <m:r>
                      <a:rPr lang="en-US" altLang="ja-JP" sz="2400">
                        <a:latin typeface="Cambria Math" panose="02040503050406030204" pitchFamily="18" charset="0"/>
                      </a:rPr>
                      <m:t>  </m:t>
                    </m:r>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𝑚</m:t>
                        </m:r>
                      </m:sup>
                    </m:sSubSup>
                    <m:r>
                      <a:rPr lang="en-US" altLang="ja-JP" sz="2400" i="1">
                        <a:latin typeface="Cambria Math" panose="02040503050406030204" pitchFamily="18" charset="0"/>
                      </a:rPr>
                      <m:t>=(1+</m:t>
                    </m:r>
                    <m:r>
                      <a:rPr lang="ja-JP" altLang="en-US" sz="2400" i="1">
                        <a:latin typeface="Cambria Math" panose="02040503050406030204" pitchFamily="18" charset="0"/>
                      </a:rPr>
                      <m:t>𝛽</m:t>
                    </m:r>
                    <m:r>
                      <a:rPr lang="en-US" altLang="ja-JP" sz="2400" i="1">
                        <a:latin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𝑞</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𝑚</m:t>
                        </m:r>
                      </m:sup>
                    </m:sSubSup>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m:t>
                        </m:r>
                      </m:e>
                      <m:sup>
                        <m:r>
                          <a:rPr lang="en-US" altLang="ja-JP" sz="2400" i="1">
                            <a:latin typeface="Cambria Math" panose="02040503050406030204" pitchFamily="18" charset="0"/>
                          </a:rPr>
                          <m:t>2</m:t>
                        </m:r>
                      </m:sup>
                    </m:sSup>
                  </m:oMath>
                </a14:m>
                <a:r>
                  <a:rPr lang="en-US" altLang="ja-JP" sz="2400" dirty="0"/>
                  <a:t>    (</a:t>
                </a:r>
                <a:r>
                  <a:rPr lang="en-US" altLang="ja-JP" sz="2400" dirty="0">
                    <a:solidFill>
                      <a:srgbClr val="FFC000"/>
                    </a:solidFill>
                  </a:rPr>
                  <a:t>merged firm</a:t>
                </a:r>
                <a:r>
                  <a:rPr lang="en-US" altLang="ja-JP" sz="2400" dirty="0"/>
                  <a:t>),</a:t>
                </a:r>
              </a:p>
              <a:p>
                <a:pPr marL="0" indent="0">
                  <a:buNone/>
                </a:pP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𝑞</m:t>
                        </m:r>
                      </m:e>
                      <m:sub>
                        <m:r>
                          <a:rPr lang="en-US" altLang="ja-JP" sz="2400" i="1">
                            <a:latin typeface="Cambria Math" panose="02040503050406030204" pitchFamily="18" charset="0"/>
                          </a:rPr>
                          <m:t>𝑗</m:t>
                        </m:r>
                      </m:sub>
                      <m:sup>
                        <m:r>
                          <a:rPr lang="en-US" altLang="ja-JP" sz="2400" i="1">
                            <a:latin typeface="Cambria Math" panose="02040503050406030204" pitchFamily="18" charset="0"/>
                          </a:rPr>
                          <m:t>𝑚</m:t>
                        </m:r>
                      </m:sup>
                    </m:sSubSup>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𝑎</m:t>
                        </m:r>
                        <m:r>
                          <a:rPr lang="en-US" altLang="ja-JP" sz="2400" i="1">
                            <a:latin typeface="Cambria Math" panose="02040503050406030204" pitchFamily="18" charset="0"/>
                          </a:rPr>
                          <m:t>−</m:t>
                        </m:r>
                        <m:r>
                          <a:rPr lang="en-US" altLang="ja-JP" sz="2400" i="1">
                            <a:latin typeface="Cambria Math" panose="02040503050406030204" pitchFamily="18" charset="0"/>
                          </a:rPr>
                          <m:t>𝑐</m:t>
                        </m:r>
                      </m:num>
                      <m:den>
                        <m:r>
                          <a:rPr lang="en-US" altLang="ja-JP" sz="2400" i="1">
                            <a:latin typeface="Cambria Math" panose="02040503050406030204" pitchFamily="18" charset="0"/>
                          </a:rPr>
                          <m:t>2+</m:t>
                        </m:r>
                        <m:r>
                          <a:rPr lang="ja-JP" altLang="en-US" sz="2400" i="1">
                            <a:latin typeface="Cambria Math" panose="02040503050406030204" pitchFamily="18" charset="0"/>
                          </a:rPr>
                          <m:t>𝛽</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2</m:t>
                            </m:r>
                            <m:r>
                              <a:rPr lang="en-US" altLang="ja-JP" sz="2400" i="1">
                                <a:latin typeface="Cambria Math" panose="02040503050406030204" pitchFamily="18" charset="0"/>
                              </a:rPr>
                              <m:t>𝑚</m:t>
                            </m:r>
                            <m:r>
                              <a:rPr lang="en-US" altLang="ja-JP" sz="2400" i="1">
                                <a:latin typeface="Cambria Math" panose="02040503050406030204" pitchFamily="18" charset="0"/>
                              </a:rPr>
                              <m:t>+2</m:t>
                            </m:r>
                            <m:r>
                              <a:rPr lang="en-US" altLang="ja-JP" sz="2400" i="1">
                                <a:latin typeface="Cambria Math" panose="02040503050406030204" pitchFamily="18" charset="0"/>
                              </a:rPr>
                              <m:t>𝑛</m:t>
                            </m:r>
                            <m:r>
                              <a:rPr lang="en-US" altLang="ja-JP" sz="2400" i="1">
                                <a:latin typeface="Cambria Math" panose="02040503050406030204" pitchFamily="18" charset="0"/>
                              </a:rPr>
                              <m:t>+</m:t>
                            </m:r>
                            <m:r>
                              <a:rPr lang="en-US" altLang="ja-JP" sz="2400" i="1">
                                <a:latin typeface="Cambria Math" panose="02040503050406030204" pitchFamily="18" charset="0"/>
                              </a:rPr>
                              <m:t>𝑘</m:t>
                            </m:r>
                          </m:e>
                        </m:d>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r>
                              <a:rPr lang="ja-JP" altLang="en-US" sz="2400" i="1">
                                <a:latin typeface="Cambria Math" panose="02040503050406030204" pitchFamily="18" charset="0"/>
                              </a:rPr>
                              <m:t>𝛽</m:t>
                            </m:r>
                          </m:e>
                          <m:sup>
                            <m:r>
                              <a:rPr lang="en-US" altLang="ja-JP" sz="2400" i="1">
                                <a:latin typeface="Cambria Math" panose="02040503050406030204" pitchFamily="18" charset="0"/>
                              </a:rPr>
                              <m:t>2</m:t>
                            </m:r>
                          </m:sup>
                        </m:sSup>
                        <m:r>
                          <a:rPr lang="en-US" altLang="ja-JP" sz="2400" i="1">
                            <a:latin typeface="Cambria Math" panose="02040503050406030204" pitchFamily="18" charset="0"/>
                          </a:rPr>
                          <m:t>𝑚</m:t>
                        </m:r>
                      </m:den>
                    </m:f>
                  </m:oMath>
                </a14:m>
                <a:r>
                  <a:rPr lang="en-US" altLang="ja-JP" sz="2400" dirty="0"/>
                  <a:t> ,    </a:t>
                </a:r>
                <a:r>
                  <a:rPr lang="en-US" altLang="ja-JP" sz="2400" dirty="0" smtClean="0"/>
                  <a:t>		</a:t>
                </a:r>
                <a14:m>
                  <m:oMath xmlns:m="http://schemas.openxmlformats.org/officeDocument/2006/math">
                    <m:r>
                      <a:rPr lang="en-US" altLang="ja-JP" sz="2400" b="0" i="0" smtClean="0">
                        <a:latin typeface="Cambria Math" panose="02040503050406030204" pitchFamily="18" charset="0"/>
                      </a:rPr>
                      <m:t>   </m:t>
                    </m:r>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𝑗</m:t>
                        </m:r>
                      </m:sub>
                      <m:sup>
                        <m:r>
                          <a:rPr lang="en-US" altLang="ja-JP" sz="2400" i="1">
                            <a:latin typeface="Cambria Math" panose="02040503050406030204" pitchFamily="18" charset="0"/>
                          </a:rPr>
                          <m:t>𝑚</m:t>
                        </m:r>
                      </m:sup>
                    </m:sSubSup>
                    <m:r>
                      <a:rPr lang="en-US" altLang="ja-JP" sz="2400" i="1">
                        <a:latin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𝑞</m:t>
                        </m:r>
                      </m:e>
                      <m:sub>
                        <m:r>
                          <a:rPr lang="en-US" altLang="ja-JP" sz="2400" i="1">
                            <a:latin typeface="Cambria Math" panose="02040503050406030204" pitchFamily="18" charset="0"/>
                          </a:rPr>
                          <m:t>𝑗</m:t>
                        </m:r>
                      </m:sub>
                      <m:sup>
                        <m:r>
                          <a:rPr lang="en-US" altLang="ja-JP" sz="2400" i="1">
                            <a:latin typeface="Cambria Math" panose="02040503050406030204" pitchFamily="18" charset="0"/>
                          </a:rPr>
                          <m:t>𝑚</m:t>
                        </m:r>
                      </m:sup>
                    </m:sSubSup>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m:t>
                        </m:r>
                      </m:e>
                      <m:sup>
                        <m:r>
                          <a:rPr lang="en-US" altLang="ja-JP" sz="2400" i="1">
                            <a:latin typeface="Cambria Math" panose="02040503050406030204" pitchFamily="18" charset="0"/>
                          </a:rPr>
                          <m:t>2</m:t>
                        </m:r>
                      </m:sup>
                    </m:sSup>
                  </m:oMath>
                </a14:m>
                <a:r>
                  <a:rPr lang="en-US" altLang="ja-JP" sz="2400" dirty="0"/>
                  <a:t>                  (</a:t>
                </a:r>
                <a:r>
                  <a:rPr lang="en-US" altLang="ja-JP" sz="2400" dirty="0">
                    <a:solidFill>
                      <a:srgbClr val="00B050"/>
                    </a:solidFill>
                  </a:rPr>
                  <a:t>All other firms</a:t>
                </a:r>
                <a:r>
                  <a:rPr lang="en-US" altLang="ja-JP" sz="2400" dirty="0"/>
                  <a:t>).</a:t>
                </a:r>
              </a:p>
              <a:p>
                <a:pPr>
                  <a:buFontTx/>
                  <a:buChar char="-"/>
                </a:pPr>
                <a:r>
                  <a:rPr lang="en-US" altLang="ja-JP" sz="2400" dirty="0"/>
                  <a:t> The superscript </a:t>
                </a:r>
                <a14:m>
                  <m:oMath xmlns:m="http://schemas.openxmlformats.org/officeDocument/2006/math">
                    <m:r>
                      <a:rPr lang="en-US" altLang="ja-JP" sz="2400" i="1" smtClean="0">
                        <a:solidFill>
                          <a:srgbClr val="FFC000"/>
                        </a:solidFill>
                        <a:latin typeface="Cambria Math" panose="02040503050406030204" pitchFamily="18" charset="0"/>
                      </a:rPr>
                      <m:t>𝑚</m:t>
                    </m:r>
                  </m:oMath>
                </a14:m>
                <a:r>
                  <a:rPr lang="en-US" altLang="ja-JP" sz="2400" dirty="0"/>
                  <a:t> signifies the number of merged pairs</a:t>
                </a:r>
                <a:r>
                  <a:rPr lang="en-US" altLang="ja-JP" sz="2400" dirty="0" smtClean="0"/>
                  <a:t>. (</a:t>
                </a:r>
                <a14:m>
                  <m:oMath xmlns:m="http://schemas.openxmlformats.org/officeDocument/2006/math">
                    <m:r>
                      <a:rPr lang="en-US" altLang="ja-JP" sz="2400" b="0" i="0" smtClean="0">
                        <a:latin typeface="Cambria Math" panose="02040503050406030204" pitchFamily="18" charset="0"/>
                      </a:rPr>
                      <m:t>0≤</m:t>
                    </m:r>
                    <m:r>
                      <a:rPr lang="en-US" altLang="ja-JP" sz="2400" i="1" smtClean="0">
                        <a:solidFill>
                          <a:srgbClr val="FFC000"/>
                        </a:solidFill>
                        <a:latin typeface="Cambria Math" panose="02040503050406030204" pitchFamily="18" charset="0"/>
                      </a:rPr>
                      <m:t>𝑚</m:t>
                    </m:r>
                    <m:r>
                      <a:rPr lang="en-US" altLang="ja-JP" sz="2400" b="0" i="0" smtClean="0">
                        <a:latin typeface="Cambria Math" panose="02040503050406030204" pitchFamily="18" charset="0"/>
                      </a:rPr>
                      <m:t>≤</m:t>
                    </m:r>
                    <m:r>
                      <a:rPr lang="en-US" altLang="ja-JP" sz="2400" i="1" smtClean="0">
                        <a:solidFill>
                          <a:srgbClr val="00B0F0"/>
                        </a:solidFill>
                        <a:latin typeface="Cambria Math" panose="02040503050406030204" pitchFamily="18" charset="0"/>
                      </a:rPr>
                      <m:t>𝑛</m:t>
                    </m:r>
                  </m:oMath>
                </a14:m>
                <a:r>
                  <a:rPr lang="en-US" altLang="ja-JP" sz="2400" dirty="0" smtClean="0"/>
                  <a:t>)</a:t>
                </a:r>
                <a:endParaRPr lang="en-US" altLang="ja-JP" sz="2400" dirty="0"/>
              </a:p>
              <a:p>
                <a:pPr>
                  <a:buFontTx/>
                  <a:buChar char="-"/>
                </a:pPr>
                <a:r>
                  <a:rPr lang="en-US" altLang="ja-JP" sz="2400" dirty="0"/>
                  <a:t> Unlike in typical merger works, </a:t>
                </a:r>
                <a14:m>
                  <m:oMath xmlns:m="http://schemas.openxmlformats.org/officeDocument/2006/math">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𝑚</m:t>
                        </m:r>
                      </m:sup>
                    </m:sSubSup>
                  </m:oMath>
                </a14:m>
                <a:r>
                  <a:rPr lang="en-US" altLang="ja-JP" sz="2400" dirty="0"/>
                  <a:t> is per firm profit.  This is because both firms after merger continue to produce, since the goods are differentiated.</a:t>
                </a:r>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1879" t="-2121" r="-1273"/>
                </a:stretch>
              </a:blipFill>
            </p:spPr>
            <p:txBody>
              <a:bodyPr/>
              <a:lstStyle/>
              <a:p>
                <a:r>
                  <a:rPr lang="ja-JP" altLang="en-US">
                    <a:noFill/>
                  </a:rPr>
                  <a:t> </a:t>
                </a:r>
              </a:p>
            </p:txBody>
          </p:sp>
        </mc:Fallback>
      </mc:AlternateContent>
      <p:sp>
        <p:nvSpPr>
          <p:cNvPr id="4" name="テキスト ボックス 3"/>
          <p:cNvSpPr txBox="1"/>
          <p:nvPr/>
        </p:nvSpPr>
        <p:spPr>
          <a:xfrm>
            <a:off x="10340340" y="10497"/>
            <a:ext cx="1844040" cy="369332"/>
          </a:xfrm>
          <a:prstGeom prst="rect">
            <a:avLst/>
          </a:prstGeom>
          <a:noFill/>
        </p:spPr>
        <p:txBody>
          <a:bodyPr wrap="square" rtlCol="0">
            <a:spAutoFit/>
          </a:bodyPr>
          <a:lstStyle/>
          <a:p>
            <a:r>
              <a:rPr lang="en-US" altLang="ja-JP" dirty="0" smtClean="0"/>
              <a:t>3</a:t>
            </a:r>
            <a:r>
              <a:rPr kumimoji="1" lang="en-US" altLang="ja-JP" dirty="0" smtClean="0"/>
              <a:t>. Equilibrium</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17</a:t>
            </a:fld>
            <a:endParaRPr kumimoji="1" lang="ja-JP" altLang="en-US" dirty="0"/>
          </a:p>
        </p:txBody>
      </p:sp>
    </p:spTree>
    <p:extLst>
      <p:ext uri="{BB962C8B-B14F-4D97-AF65-F5344CB8AC3E}">
        <p14:creationId xmlns:p14="http://schemas.microsoft.com/office/powerpoint/2010/main" val="1521845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Equilibrium:  Lemma 1 </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199" y="1834225"/>
                <a:ext cx="10855817" cy="5032375"/>
              </a:xfrm>
            </p:spPr>
            <p:txBody>
              <a:bodyPr>
                <a:normAutofit/>
              </a:bodyPr>
              <a:lstStyle/>
              <a:p>
                <a:r>
                  <a:rPr kumimoji="1" lang="en-US" altLang="ja-JP" sz="2400" dirty="0" smtClean="0"/>
                  <a:t>We introduce two lemmas in order to derive our first proposition.</a:t>
                </a:r>
              </a:p>
              <a:p>
                <a:r>
                  <a:rPr kumimoji="1" lang="en-US" altLang="ja-JP" sz="2400" dirty="0" smtClean="0"/>
                  <a:t>Lemma 1: </a:t>
                </a:r>
              </a:p>
              <a:p>
                <a:r>
                  <a:rPr lang="en-US" altLang="ja-JP" sz="2400" dirty="0" smtClean="0"/>
                  <a:t>(</a:t>
                </a:r>
                <a:r>
                  <a:rPr lang="en-US" altLang="ja-JP" sz="2400" dirty="0" err="1" smtClean="0"/>
                  <a:t>i</a:t>
                </a:r>
                <a:r>
                  <a:rPr lang="en-US" altLang="ja-JP" sz="2400" dirty="0" smtClean="0"/>
                  <a:t>)  </a:t>
                </a:r>
                <a14:m>
                  <m:oMath xmlns:m="http://schemas.openxmlformats.org/officeDocument/2006/math">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𝑖</m:t>
                        </m:r>
                      </m:sub>
                      <m:sup>
                        <m:r>
                          <a:rPr lang="en-US" altLang="ja-JP" sz="2400" b="0" i="1" smtClean="0">
                            <a:latin typeface="Cambria Math" panose="02040503050406030204" pitchFamily="18" charset="0"/>
                          </a:rPr>
                          <m:t>0</m:t>
                        </m:r>
                      </m:sup>
                    </m:sSubSup>
                    <m:r>
                      <a:rPr lang="en-US" altLang="ja-JP" sz="2400" i="1" smtClean="0">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𝑖</m:t>
                        </m:r>
                      </m:sub>
                      <m:sup>
                        <m:r>
                          <a:rPr lang="en-US" altLang="ja-JP" sz="2400" b="0" i="1" smtClean="0">
                            <a:latin typeface="Cambria Math" panose="02040503050406030204" pitchFamily="18" charset="0"/>
                          </a:rPr>
                          <m:t>1</m:t>
                        </m:r>
                      </m:sup>
                    </m:sSubSup>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𝑚</m:t>
                        </m:r>
                      </m:sup>
                    </m:sSubSup>
                  </m:oMath>
                </a14:m>
                <a:r>
                  <a:rPr kumimoji="1" lang="ja-JP" altLang="en-US" sz="2400" dirty="0" smtClean="0"/>
                  <a:t>   </a:t>
                </a:r>
                <a:r>
                  <a:rPr kumimoji="1" lang="en-US" altLang="ja-JP" sz="2400" dirty="0" smtClean="0"/>
                  <a:t>(Firm </a:t>
                </a:r>
                <a14:m>
                  <m:oMath xmlns:m="http://schemas.openxmlformats.org/officeDocument/2006/math">
                    <m:r>
                      <a:rPr lang="en-US" altLang="ja-JP" sz="2400" i="1">
                        <a:latin typeface="Cambria Math" panose="02040503050406030204" pitchFamily="18" charset="0"/>
                      </a:rPr>
                      <m:t>𝑖</m:t>
                    </m:r>
                  </m:oMath>
                </a14:m>
                <a:r>
                  <a:rPr kumimoji="1" lang="ja-JP" altLang="en-US" sz="2400" dirty="0" smtClean="0"/>
                  <a:t> </a:t>
                </a:r>
                <a:r>
                  <a:rPr kumimoji="1" lang="en-US" altLang="ja-JP" sz="2400" dirty="0" smtClean="0"/>
                  <a:t>is a (half of ) merged firm.)</a:t>
                </a:r>
              </a:p>
              <a:p>
                <a:r>
                  <a:rPr lang="en-US" altLang="ja-JP" sz="2400" dirty="0" smtClean="0"/>
                  <a:t>(ii</a:t>
                </a:r>
                <a:r>
                  <a:rPr lang="en-US" altLang="ja-JP" sz="2400" dirty="0"/>
                  <a:t>)  </a:t>
                </a:r>
                <a14:m>
                  <m:oMath xmlns:m="http://schemas.openxmlformats.org/officeDocument/2006/math">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b="0" i="1" smtClean="0">
                            <a:latin typeface="Cambria Math" panose="02040503050406030204" pitchFamily="18" charset="0"/>
                          </a:rPr>
                          <m:t>𝑗</m:t>
                        </m:r>
                      </m:sub>
                      <m:sup>
                        <m:r>
                          <a:rPr lang="en-US" altLang="ja-JP" sz="2400" i="1">
                            <a:latin typeface="Cambria Math" panose="02040503050406030204" pitchFamily="18" charset="0"/>
                          </a:rPr>
                          <m:t>0</m:t>
                        </m:r>
                      </m:sup>
                    </m:sSubSup>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b="0" i="1" smtClean="0">
                            <a:latin typeface="Cambria Math" panose="02040503050406030204" pitchFamily="18" charset="0"/>
                          </a:rPr>
                          <m:t>𝑗</m:t>
                        </m:r>
                      </m:sub>
                      <m:sup>
                        <m:r>
                          <a:rPr lang="en-US" altLang="ja-JP" sz="2400" i="1">
                            <a:latin typeface="Cambria Math" panose="02040503050406030204" pitchFamily="18" charset="0"/>
                          </a:rPr>
                          <m:t>1</m:t>
                        </m:r>
                      </m:sup>
                    </m:sSubSup>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b="0" i="1" smtClean="0">
                            <a:latin typeface="Cambria Math" panose="02040503050406030204" pitchFamily="18" charset="0"/>
                          </a:rPr>
                          <m:t>𝑗</m:t>
                        </m:r>
                      </m:sub>
                      <m:sup>
                        <m:r>
                          <a:rPr lang="en-US" altLang="ja-JP" sz="2400" i="1">
                            <a:latin typeface="Cambria Math" panose="02040503050406030204" pitchFamily="18" charset="0"/>
                          </a:rPr>
                          <m:t>𝑚</m:t>
                        </m:r>
                      </m:sup>
                    </m:sSubSup>
                  </m:oMath>
                </a14:m>
                <a:r>
                  <a:rPr lang="ja-JP" altLang="en-US" sz="2400" dirty="0"/>
                  <a:t>   </a:t>
                </a:r>
                <a:r>
                  <a:rPr lang="en-US" altLang="ja-JP" sz="2400" dirty="0"/>
                  <a:t>(Firm </a:t>
                </a:r>
                <a14:m>
                  <m:oMath xmlns:m="http://schemas.openxmlformats.org/officeDocument/2006/math">
                    <m:r>
                      <m:rPr>
                        <m:sty m:val="p"/>
                      </m:rPr>
                      <a:rPr lang="en-US" altLang="ja-JP" sz="2400" b="0" i="0" smtClean="0">
                        <a:latin typeface="Cambria Math" panose="02040503050406030204" pitchFamily="18" charset="0"/>
                      </a:rPr>
                      <m:t>j</m:t>
                    </m:r>
                  </m:oMath>
                </a14:m>
                <a:r>
                  <a:rPr lang="ja-JP" altLang="en-US" sz="2400" dirty="0"/>
                  <a:t> </a:t>
                </a:r>
                <a:r>
                  <a:rPr lang="en-US" altLang="ja-JP" sz="2400" dirty="0"/>
                  <a:t>is </a:t>
                </a:r>
                <a:r>
                  <a:rPr lang="en-US" altLang="ja-JP" sz="2400" dirty="0" smtClean="0"/>
                  <a:t>a firm not already merged.)</a:t>
                </a:r>
                <a:endParaRPr lang="ja-JP" altLang="en-US" sz="2400" dirty="0"/>
              </a:p>
              <a:p>
                <a:endParaRPr lang="en-US" altLang="ja-JP" sz="2400" dirty="0"/>
              </a:p>
              <a:p>
                <a:r>
                  <a:rPr kumimoji="1" lang="en-US" altLang="ja-JP" sz="2400" dirty="0" smtClean="0"/>
                  <a:t>- A merger has a positive externality on the outsiders and the already-merged.  </a:t>
                </a:r>
                <a:endParaRPr lang="en-US" altLang="ja-JP" sz="2400" dirty="0"/>
              </a:p>
              <a:p>
                <a:r>
                  <a:rPr kumimoji="1" lang="en-US" altLang="ja-JP" sz="2400" dirty="0" smtClean="0"/>
                  <a:t>- Stigler (1950):  pro-competitive response to an anti-competitive merger.</a:t>
                </a:r>
              </a:p>
              <a:p>
                <a:r>
                  <a:rPr lang="en-US" altLang="ja-JP" sz="2400" dirty="0" smtClean="0"/>
                  <a:t>- As </a:t>
                </a:r>
                <a14:m>
                  <m:oMath xmlns:m="http://schemas.openxmlformats.org/officeDocument/2006/math">
                    <m:r>
                      <a:rPr lang="en-US" altLang="ja-JP" sz="2400" i="1">
                        <a:latin typeface="Cambria Math" panose="02040503050406030204" pitchFamily="18" charset="0"/>
                      </a:rPr>
                      <m:t>𝑚</m:t>
                    </m:r>
                  </m:oMath>
                </a14:m>
                <a:r>
                  <a:rPr kumimoji="1" lang="en-US" altLang="ja-JP" sz="2400" dirty="0" smtClean="0"/>
                  <a:t> increases, the number of “outsider firms” decrease, weakening this response. </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199" y="1834225"/>
                <a:ext cx="10855817" cy="5032375"/>
              </a:xfrm>
              <a:blipFill rotWithShape="0">
                <a:blip r:embed="rId3"/>
                <a:stretch>
                  <a:fillRect l="-842" t="-1697"/>
                </a:stretch>
              </a:blipFill>
            </p:spPr>
            <p:txBody>
              <a:bodyPr/>
              <a:lstStyle/>
              <a:p>
                <a:r>
                  <a:rPr lang="ja-JP" altLang="en-US">
                    <a:noFill/>
                  </a:rPr>
                  <a:t> </a:t>
                </a:r>
              </a:p>
            </p:txBody>
          </p:sp>
        </mc:Fallback>
      </mc:AlternateContent>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5" name="スライド番号プレースホルダー 4"/>
          <p:cNvSpPr>
            <a:spLocks noGrp="1"/>
          </p:cNvSpPr>
          <p:nvPr>
            <p:ph type="sldNum" sz="quarter" idx="12"/>
          </p:nvPr>
        </p:nvSpPr>
        <p:spPr/>
        <p:txBody>
          <a:bodyPr/>
          <a:lstStyle/>
          <a:p>
            <a:fld id="{B00F09A8-9494-4733-B72C-2344F9F8BCFD}" type="slidenum">
              <a:rPr kumimoji="1" lang="ja-JP" altLang="en-US" smtClean="0"/>
              <a:t>18</a:t>
            </a:fld>
            <a:endParaRPr kumimoji="1" lang="ja-JP" altLang="en-US" dirty="0"/>
          </a:p>
        </p:txBody>
      </p:sp>
      <p:sp>
        <p:nvSpPr>
          <p:cNvPr id="6" name="テキスト ボックス 5"/>
          <p:cNvSpPr txBox="1"/>
          <p:nvPr/>
        </p:nvSpPr>
        <p:spPr>
          <a:xfrm>
            <a:off x="10340340" y="10497"/>
            <a:ext cx="1844040" cy="369332"/>
          </a:xfrm>
          <a:prstGeom prst="rect">
            <a:avLst/>
          </a:prstGeom>
          <a:noFill/>
        </p:spPr>
        <p:txBody>
          <a:bodyPr wrap="square" rtlCol="0">
            <a:spAutoFit/>
          </a:bodyPr>
          <a:lstStyle/>
          <a:p>
            <a:r>
              <a:rPr lang="en-US" altLang="ja-JP" dirty="0" smtClean="0"/>
              <a:t>3</a:t>
            </a:r>
            <a:r>
              <a:rPr kumimoji="1" lang="en-US" altLang="ja-JP" dirty="0" smtClean="0"/>
              <a:t>. Equilibrium</a:t>
            </a:r>
            <a:endParaRPr kumimoji="1" lang="ja-JP" altLang="en-US" dirty="0"/>
          </a:p>
        </p:txBody>
      </p:sp>
    </p:spTree>
    <p:extLst>
      <p:ext uri="{BB962C8B-B14F-4D97-AF65-F5344CB8AC3E}">
        <p14:creationId xmlns:p14="http://schemas.microsoft.com/office/powerpoint/2010/main" val="1777585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Equilibrium:  Lemma 2 </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834225"/>
                <a:ext cx="10515600" cy="5032375"/>
              </a:xfrm>
            </p:spPr>
            <p:txBody>
              <a:bodyPr>
                <a:normAutofit/>
              </a:bodyPr>
              <a:lstStyle/>
              <a:p>
                <a:r>
                  <a:rPr kumimoji="1" lang="en-US" altLang="ja-JP" sz="2400" dirty="0" smtClean="0"/>
                  <a:t>Lemma 2: </a:t>
                </a:r>
              </a:p>
              <a:p>
                <a:r>
                  <a:rPr lang="en-US" altLang="ja-JP" sz="2400" dirty="0" smtClean="0"/>
                  <a:t>If </a:t>
                </a:r>
                <a14:m>
                  <m:oMath xmlns:m="http://schemas.openxmlformats.org/officeDocument/2006/math">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𝑖</m:t>
                        </m:r>
                      </m:sub>
                      <m:sup>
                        <m:r>
                          <a:rPr lang="en-US" altLang="ja-JP" sz="2400" b="0" i="1" smtClean="0">
                            <a:latin typeface="Cambria Math" panose="02040503050406030204" pitchFamily="18" charset="0"/>
                          </a:rPr>
                          <m:t>𝑠</m:t>
                        </m:r>
                        <m:r>
                          <a:rPr lang="en-US" altLang="ja-JP" sz="2400" b="0" i="1" smtClean="0">
                            <a:latin typeface="Cambria Math" panose="02040503050406030204" pitchFamily="18" charset="0"/>
                          </a:rPr>
                          <m:t>+1</m:t>
                        </m:r>
                      </m:sup>
                    </m:sSubSup>
                    <m:r>
                      <a:rPr lang="en-US" altLang="ja-JP" sz="2400" i="1" smtClean="0">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b="0" i="1" smtClean="0">
                            <a:latin typeface="Cambria Math" panose="02040503050406030204" pitchFamily="18" charset="0"/>
                          </a:rPr>
                          <m:t>𝑗</m:t>
                        </m:r>
                      </m:sub>
                      <m:sup>
                        <m:r>
                          <a:rPr lang="en-US" altLang="ja-JP" sz="2400" b="0" i="1" smtClean="0">
                            <a:latin typeface="Cambria Math" panose="02040503050406030204" pitchFamily="18" charset="0"/>
                          </a:rPr>
                          <m:t>𝑠</m:t>
                        </m:r>
                      </m:sup>
                    </m:sSubSup>
                  </m:oMath>
                </a14:m>
                <a:r>
                  <a:rPr lang="en-US" altLang="ja-JP" sz="2400" dirty="0" smtClean="0"/>
                  <a:t> holds, then </a:t>
                </a:r>
                <a14:m>
                  <m:oMath xmlns:m="http://schemas.openxmlformats.org/officeDocument/2006/math">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𝑠</m:t>
                        </m:r>
                        <m:r>
                          <a:rPr lang="en-US" altLang="ja-JP" sz="2400" i="1">
                            <a:latin typeface="Cambria Math" panose="02040503050406030204" pitchFamily="18" charset="0"/>
                          </a:rPr>
                          <m:t>+2</m:t>
                        </m:r>
                      </m:sup>
                    </m:sSubSup>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𝑗</m:t>
                        </m:r>
                      </m:sub>
                      <m:sup>
                        <m:r>
                          <a:rPr lang="en-US" altLang="ja-JP" sz="2400" i="1">
                            <a:latin typeface="Cambria Math" panose="02040503050406030204" pitchFamily="18" charset="0"/>
                          </a:rPr>
                          <m:t>𝑠</m:t>
                        </m:r>
                        <m:r>
                          <a:rPr lang="en-US" altLang="ja-JP" sz="2400" b="0" i="1" smtClean="0">
                            <a:latin typeface="Cambria Math" panose="02040503050406030204" pitchFamily="18" charset="0"/>
                          </a:rPr>
                          <m:t>+1</m:t>
                        </m:r>
                      </m:sup>
                    </m:sSubSup>
                  </m:oMath>
                </a14:m>
                <a:r>
                  <a:rPr lang="en-US" altLang="ja-JP" sz="2400" dirty="0" smtClean="0"/>
                  <a:t> holds.</a:t>
                </a:r>
              </a:p>
              <a:p>
                <a:endParaRPr lang="en-US" altLang="ja-JP" sz="2400" dirty="0"/>
              </a:p>
              <a:p>
                <a:r>
                  <a:rPr kumimoji="1" lang="en-US" altLang="ja-JP" sz="2400" dirty="0" smtClean="0"/>
                  <a:t>- If a merger is profitable when </a:t>
                </a:r>
                <a14:m>
                  <m:oMath xmlns:m="http://schemas.openxmlformats.org/officeDocument/2006/math">
                    <m:r>
                      <a:rPr lang="en-US" altLang="ja-JP" sz="2400" i="1">
                        <a:latin typeface="Cambria Math" panose="02040503050406030204" pitchFamily="18" charset="0"/>
                      </a:rPr>
                      <m:t>𝑠</m:t>
                    </m:r>
                    <m:r>
                      <a:rPr lang="en-US" altLang="ja-JP" sz="2400" b="0" i="1" smtClean="0">
                        <a:latin typeface="Cambria Math" panose="02040503050406030204" pitchFamily="18" charset="0"/>
                      </a:rPr>
                      <m:t> </m:t>
                    </m:r>
                  </m:oMath>
                </a14:m>
                <a:r>
                  <a:rPr kumimoji="1" lang="en-US" altLang="ja-JP" sz="2400" dirty="0" smtClean="0"/>
                  <a:t>firm pairs have already merged, then the potentially successive merger with </a:t>
                </a:r>
                <a14:m>
                  <m:oMath xmlns:m="http://schemas.openxmlformats.org/officeDocument/2006/math">
                    <m:r>
                      <a:rPr lang="en-US" altLang="ja-JP" sz="2400" i="1">
                        <a:latin typeface="Cambria Math" panose="02040503050406030204" pitchFamily="18" charset="0"/>
                      </a:rPr>
                      <m:t>𝑠</m:t>
                    </m:r>
                    <m:r>
                      <a:rPr lang="en-US" altLang="ja-JP" sz="2400" i="1">
                        <a:latin typeface="Cambria Math" panose="02040503050406030204" pitchFamily="18" charset="0"/>
                      </a:rPr>
                      <m:t>+1 </m:t>
                    </m:r>
                  </m:oMath>
                </a14:m>
                <a:r>
                  <a:rPr kumimoji="1" lang="en-US" altLang="ja-JP" sz="2400" dirty="0" smtClean="0"/>
                  <a:t>firm pairs having merged is also profitable.</a:t>
                </a:r>
              </a:p>
              <a:p>
                <a:r>
                  <a:rPr kumimoji="1" lang="en-US" altLang="ja-JP" sz="2400" dirty="0" smtClean="0"/>
                  <a:t>- This is due to the decreasing in free-riding by the outside firms.</a:t>
                </a:r>
              </a:p>
              <a:p>
                <a:r>
                  <a:rPr lang="en-US" altLang="ja-JP" sz="2400" dirty="0" smtClean="0"/>
                  <a:t>- This property is the key to sequential mergers occurring.</a:t>
                </a:r>
              </a:p>
              <a:p>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834225"/>
                <a:ext cx="10515600" cy="5032375"/>
              </a:xfrm>
              <a:blipFill rotWithShape="0">
                <a:blip r:embed="rId3"/>
                <a:stretch>
                  <a:fillRect l="-928" t="-1697" r="-638"/>
                </a:stretch>
              </a:blipFill>
            </p:spPr>
            <p:txBody>
              <a:bodyPr/>
              <a:lstStyle/>
              <a:p>
                <a:r>
                  <a:rPr lang="ja-JP" altLang="en-US">
                    <a:noFill/>
                  </a:rPr>
                  <a:t> </a:t>
                </a:r>
              </a:p>
            </p:txBody>
          </p:sp>
        </mc:Fallback>
      </mc:AlternateContent>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5" name="スライド番号プレースホルダー 4"/>
          <p:cNvSpPr>
            <a:spLocks noGrp="1"/>
          </p:cNvSpPr>
          <p:nvPr>
            <p:ph type="sldNum" sz="quarter" idx="12"/>
          </p:nvPr>
        </p:nvSpPr>
        <p:spPr/>
        <p:txBody>
          <a:bodyPr/>
          <a:lstStyle/>
          <a:p>
            <a:fld id="{B00F09A8-9494-4733-B72C-2344F9F8BCFD}" type="slidenum">
              <a:rPr kumimoji="1" lang="ja-JP" altLang="en-US" smtClean="0"/>
              <a:t>19</a:t>
            </a:fld>
            <a:endParaRPr kumimoji="1" lang="ja-JP" altLang="en-US" dirty="0"/>
          </a:p>
        </p:txBody>
      </p:sp>
      <p:sp>
        <p:nvSpPr>
          <p:cNvPr id="6" name="テキスト ボックス 5"/>
          <p:cNvSpPr txBox="1"/>
          <p:nvPr/>
        </p:nvSpPr>
        <p:spPr>
          <a:xfrm>
            <a:off x="10340340" y="10497"/>
            <a:ext cx="1844040" cy="369332"/>
          </a:xfrm>
          <a:prstGeom prst="rect">
            <a:avLst/>
          </a:prstGeom>
          <a:noFill/>
        </p:spPr>
        <p:txBody>
          <a:bodyPr wrap="square" rtlCol="0">
            <a:spAutoFit/>
          </a:bodyPr>
          <a:lstStyle/>
          <a:p>
            <a:r>
              <a:rPr lang="en-US" altLang="ja-JP" dirty="0" smtClean="0"/>
              <a:t>3</a:t>
            </a:r>
            <a:r>
              <a:rPr kumimoji="1" lang="en-US" altLang="ja-JP" dirty="0" smtClean="0"/>
              <a:t>. Equilibrium</a:t>
            </a:r>
            <a:endParaRPr kumimoji="1" lang="ja-JP" altLang="en-US" dirty="0"/>
          </a:p>
        </p:txBody>
      </p:sp>
    </p:spTree>
    <p:extLst>
      <p:ext uri="{BB962C8B-B14F-4D97-AF65-F5344CB8AC3E}">
        <p14:creationId xmlns:p14="http://schemas.microsoft.com/office/powerpoint/2010/main" val="1604088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Today’s presentation</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500" dirty="0" smtClean="0"/>
              <a:t>1. Introduction</a:t>
            </a:r>
          </a:p>
          <a:p>
            <a:r>
              <a:rPr kumimoji="1" lang="en-US" altLang="ja-JP" sz="3500" dirty="0" smtClean="0"/>
              <a:t>2. Basic Model</a:t>
            </a:r>
          </a:p>
          <a:p>
            <a:r>
              <a:rPr lang="en-US" altLang="ja-JP" sz="3500" dirty="0" smtClean="0"/>
              <a:t>3. Equilibrium</a:t>
            </a:r>
          </a:p>
          <a:p>
            <a:r>
              <a:rPr lang="en-US" altLang="ja-JP" sz="3500" dirty="0" smtClean="0"/>
              <a:t>4. </a:t>
            </a:r>
            <a:r>
              <a:rPr kumimoji="1" lang="en-US" altLang="ja-JP" sz="3500" dirty="0" smtClean="0"/>
              <a:t>Full Model</a:t>
            </a:r>
          </a:p>
          <a:p>
            <a:r>
              <a:rPr lang="en-US" altLang="ja-JP" sz="3500" dirty="0"/>
              <a:t>5</a:t>
            </a:r>
            <a:r>
              <a:rPr lang="en-US" altLang="ja-JP" sz="3500" dirty="0" smtClean="0"/>
              <a:t>. Numerical Analysis</a:t>
            </a:r>
            <a:endParaRPr kumimoji="1" lang="en-US" altLang="ja-JP" sz="3500" dirty="0" smtClean="0"/>
          </a:p>
          <a:p>
            <a:r>
              <a:rPr lang="en-US" altLang="ja-JP" sz="3500" dirty="0"/>
              <a:t>6</a:t>
            </a:r>
            <a:r>
              <a:rPr kumimoji="1" lang="en-US" altLang="ja-JP" sz="3500" dirty="0" smtClean="0"/>
              <a:t>. Conclusion</a:t>
            </a:r>
          </a:p>
          <a:p>
            <a:pPr marL="0" indent="0">
              <a:buNone/>
            </a:pPr>
            <a:endParaRPr kumimoji="1" lang="en-US" altLang="ja-JP" dirty="0" smtClean="0"/>
          </a:p>
        </p:txBody>
      </p:sp>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5" name="スライド番号プレースホルダー 4"/>
          <p:cNvSpPr>
            <a:spLocks noGrp="1"/>
          </p:cNvSpPr>
          <p:nvPr>
            <p:ph type="sldNum" sz="quarter" idx="12"/>
          </p:nvPr>
        </p:nvSpPr>
        <p:spPr/>
        <p:txBody>
          <a:bodyPr/>
          <a:lstStyle/>
          <a:p>
            <a:fld id="{B00F09A8-9494-4733-B72C-2344F9F8BCFD}" type="slidenum">
              <a:rPr kumimoji="1" lang="ja-JP" altLang="en-US" smtClean="0"/>
              <a:t>2</a:t>
            </a:fld>
            <a:endParaRPr kumimoji="1" lang="ja-JP" altLang="en-US" dirty="0"/>
          </a:p>
        </p:txBody>
      </p:sp>
    </p:spTree>
    <p:extLst>
      <p:ext uri="{BB962C8B-B14F-4D97-AF65-F5344CB8AC3E}">
        <p14:creationId xmlns:p14="http://schemas.microsoft.com/office/powerpoint/2010/main" val="3300525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Proposition 1: Result of </a:t>
            </a:r>
            <a:br>
              <a:rPr lang="en-US" altLang="ja-JP" dirty="0" smtClean="0"/>
            </a:br>
            <a:r>
              <a:rPr lang="en-US" altLang="ja-JP" dirty="0" smtClean="0"/>
              <a:t>“sequential mergers or no mergers” </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kumimoji="1" lang="en-US" altLang="ja-JP" sz="2400" dirty="0" smtClean="0"/>
                  <a:t>Given that pairs of firms have already merged, either sequential mergers are fully completed or no further mergers occur in the SPNE. </a:t>
                </a:r>
              </a:p>
              <a:p>
                <a:pPr marL="0" indent="0">
                  <a:buNone/>
                </a:pPr>
                <a:r>
                  <a:rPr lang="en-US" altLang="ja-JP" sz="2400" dirty="0" smtClean="0"/>
                  <a:t>   </a:t>
                </a:r>
              </a:p>
              <a:p>
                <a:pPr marL="0" indent="0">
                  <a:buNone/>
                </a:pPr>
                <a:r>
                  <a:rPr lang="en-US" altLang="ja-JP" sz="2400" dirty="0"/>
                  <a:t> </a:t>
                </a:r>
                <a:r>
                  <a:rPr lang="en-US" altLang="ja-JP" sz="2400" dirty="0" smtClean="0"/>
                  <a:t> In addition, further sequential mergers occur </a:t>
                </a:r>
                <a:r>
                  <a:rPr lang="en-US" altLang="ja-JP" sz="2400" dirty="0" err="1" smtClean="0"/>
                  <a:t>iff</a:t>
                </a:r>
                <a:r>
                  <a:rPr lang="en-US" altLang="ja-JP" sz="2400" dirty="0" smtClean="0"/>
                  <a:t> </a:t>
                </a:r>
                <a14:m>
                  <m:oMath xmlns:m="http://schemas.openxmlformats.org/officeDocument/2006/math">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𝑖</m:t>
                        </m:r>
                      </m:sub>
                      <m:sup>
                        <m:r>
                          <a:rPr lang="en-US" altLang="ja-JP" sz="2400" b="0" i="1" smtClean="0">
                            <a:latin typeface="Cambria Math" panose="02040503050406030204" pitchFamily="18" charset="0"/>
                          </a:rPr>
                          <m:t>𝑛</m:t>
                        </m:r>
                      </m:sup>
                    </m:sSubSup>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𝑗</m:t>
                        </m:r>
                      </m:sub>
                      <m:sup>
                        <m:r>
                          <a:rPr lang="en-US" altLang="ja-JP" sz="2400" b="0" i="1" smtClean="0">
                            <a:latin typeface="Cambria Math" panose="02040503050406030204" pitchFamily="18" charset="0"/>
                          </a:rPr>
                          <m:t>𝑛</m:t>
                        </m:r>
                        <m:r>
                          <a:rPr lang="en-US" altLang="ja-JP" sz="2400" b="0" i="1" smtClean="0">
                            <a:latin typeface="Cambria Math" panose="02040503050406030204" pitchFamily="18" charset="0"/>
                          </a:rPr>
                          <m:t>−1</m:t>
                        </m:r>
                      </m:sup>
                    </m:sSubSup>
                  </m:oMath>
                </a14:m>
                <a:r>
                  <a:rPr lang="en-US" altLang="ja-JP" sz="2400" dirty="0"/>
                  <a:t> </a:t>
                </a:r>
                <a:r>
                  <a:rPr lang="en-US" altLang="ja-JP" sz="2400" dirty="0" smtClean="0"/>
                  <a:t>: </a:t>
                </a:r>
              </a:p>
              <a:p>
                <a:pPr marL="0" indent="0" algn="ctr">
                  <a:buNone/>
                </a:pPr>
                <a14:m>
                  <m:oMath xmlns:m="http://schemas.openxmlformats.org/officeDocument/2006/math">
                    <m:f>
                      <m:fPr>
                        <m:ctrlPr>
                          <a:rPr lang="en-US" altLang="ja-JP" sz="2400" i="1" smtClean="0">
                            <a:latin typeface="Cambria Math" panose="02040503050406030204" pitchFamily="18" charset="0"/>
                          </a:rPr>
                        </m:ctrlPr>
                      </m:fPr>
                      <m:num>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r>
                              <a:rPr lang="en-US" altLang="ja-JP" sz="2400" i="1">
                                <a:latin typeface="Cambria Math" panose="02040503050406030204" pitchFamily="18" charset="0"/>
                              </a:rPr>
                              <m:t>𝛽</m:t>
                            </m:r>
                          </m:e>
                        </m:d>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r>
                                  <a:rPr lang="en-US" altLang="ja-JP" sz="2400" i="1">
                                    <a:latin typeface="Cambria Math" panose="02040503050406030204" pitchFamily="18" charset="0"/>
                                  </a:rPr>
                                  <m:t>2−</m:t>
                                </m:r>
                                <m:r>
                                  <a:rPr lang="en-US" altLang="ja-JP" sz="2400" i="1">
                                    <a:latin typeface="Cambria Math" panose="02040503050406030204" pitchFamily="18" charset="0"/>
                                  </a:rPr>
                                  <m:t>𝛽</m:t>
                                </m:r>
                              </m:e>
                            </m:d>
                          </m:e>
                          <m:sup>
                            <m:r>
                              <a:rPr lang="en-US" altLang="ja-JP" sz="2400" i="1">
                                <a:latin typeface="Cambria Math" panose="02040503050406030204" pitchFamily="18" charset="0"/>
                              </a:rPr>
                              <m:t>2</m:t>
                            </m:r>
                          </m:sup>
                        </m:sSup>
                      </m:num>
                      <m:den>
                        <m:r>
                          <a:rPr lang="en-US" altLang="ja-JP" sz="2400" i="1">
                            <a:latin typeface="Cambria Math" panose="02040503050406030204" pitchFamily="18" charset="0"/>
                          </a:rPr>
                          <m:t>4</m:t>
                        </m:r>
                      </m:den>
                    </m:f>
                    <m:sSup>
                      <m:sSupPr>
                        <m:ctrlPr>
                          <a:rPr lang="en-US" altLang="ja-JP" sz="2400" b="0" i="1" smtClean="0">
                            <a:latin typeface="Cambria Math" panose="02040503050406030204" pitchFamily="18" charset="0"/>
                          </a:rPr>
                        </m:ctrlPr>
                      </m:sSupPr>
                      <m:e>
                        <m:d>
                          <m:dPr>
                            <m:begChr m:val="["/>
                            <m:endChr m:val="]"/>
                            <m:ctrlPr>
                              <a:rPr lang="en-US" altLang="ja-JP" sz="2400" b="0" i="1" smtClean="0">
                                <a:latin typeface="Cambria Math" panose="02040503050406030204" pitchFamily="18" charset="0"/>
                              </a:rPr>
                            </m:ctrlPr>
                          </m:dPr>
                          <m:e>
                            <m:f>
                              <m:fPr>
                                <m:ctrlPr>
                                  <a:rPr lang="en-US" altLang="ja-JP" sz="2400" b="0" i="1" smtClean="0">
                                    <a:latin typeface="Cambria Math" panose="02040503050406030204" pitchFamily="18" charset="0"/>
                                  </a:rPr>
                                </m:ctrlPr>
                              </m:fPr>
                              <m:num>
                                <m:r>
                                  <a:rPr lang="en-US" altLang="ja-JP" sz="2400" i="1">
                                    <a:latin typeface="Cambria Math" panose="02040503050406030204" pitchFamily="18" charset="0"/>
                                  </a:rPr>
                                  <m:t>1+</m:t>
                                </m:r>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𝛽</m:t>
                                    </m:r>
                                  </m:e>
                                  <m:sup>
                                    <m:r>
                                      <a:rPr lang="en-US" altLang="ja-JP" sz="2400" i="1">
                                        <a:latin typeface="Cambria Math" panose="02040503050406030204" pitchFamily="18" charset="0"/>
                                      </a:rPr>
                                      <m:t>2</m:t>
                                    </m:r>
                                  </m:sup>
                                </m:sSup>
                                <m:d>
                                  <m:dPr>
                                    <m:ctrlPr>
                                      <a:rPr lang="en-US" altLang="ja-JP" sz="2400" i="1">
                                        <a:latin typeface="Cambria Math" panose="02040503050406030204" pitchFamily="18" charset="0"/>
                                      </a:rPr>
                                    </m:ctrlPr>
                                  </m:dPr>
                                  <m:e>
                                    <m:r>
                                      <a:rPr lang="en-US" altLang="ja-JP" sz="2400" i="1">
                                        <a:latin typeface="Cambria Math" panose="02040503050406030204" pitchFamily="18" charset="0"/>
                                      </a:rPr>
                                      <m:t>2−</m:t>
                                    </m:r>
                                    <m:r>
                                      <a:rPr lang="en-US" altLang="ja-JP" sz="2400" i="1">
                                        <a:latin typeface="Cambria Math" panose="02040503050406030204" pitchFamily="18" charset="0"/>
                                      </a:rPr>
                                      <m:t>𝛽</m:t>
                                    </m:r>
                                    <m:r>
                                      <a:rPr lang="en-US" altLang="ja-JP" sz="2400" i="1">
                                        <a:latin typeface="Cambria Math" panose="02040503050406030204" pitchFamily="18" charset="0"/>
                                      </a:rPr>
                                      <m:t>−</m:t>
                                    </m:r>
                                    <m:r>
                                      <a:rPr lang="en-US" altLang="ja-JP" sz="2400" i="1">
                                        <a:latin typeface="Cambria Math" panose="02040503050406030204" pitchFamily="18" charset="0"/>
                                      </a:rPr>
                                      <m:t>𝜃</m:t>
                                    </m:r>
                                  </m:e>
                                </m:d>
                              </m:num>
                              <m:den>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𝛽</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𝜃</m:t>
                                    </m:r>
                                  </m:e>
                                </m:d>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𝛽</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𝑛</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𝑘</m:t>
                                        </m:r>
                                      </m:e>
                                    </m:d>
                                    <m:r>
                                      <a:rPr lang="en-US" altLang="ja-JP" sz="2400" b="0" i="1" smtClean="0">
                                        <a:latin typeface="Cambria Math" panose="02040503050406030204" pitchFamily="18" charset="0"/>
                                      </a:rPr>
                                      <m:t>−</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𝛽</m:t>
                                        </m:r>
                                      </m:e>
                                      <m:sup>
                                        <m:r>
                                          <a:rPr lang="en-US" altLang="ja-JP" sz="2400" b="0" i="1" smtClean="0">
                                            <a:latin typeface="Cambria Math" panose="02040503050406030204" pitchFamily="18" charset="0"/>
                                          </a:rPr>
                                          <m:t>2</m:t>
                                        </m:r>
                                      </m:sup>
                                    </m:sSup>
                                    <m:r>
                                      <a:rPr lang="en-US" altLang="ja-JP" sz="2400" b="0" i="1" smtClean="0">
                                        <a:latin typeface="Cambria Math" panose="02040503050406030204" pitchFamily="18" charset="0"/>
                                      </a:rPr>
                                      <m:t>𝑛</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𝛽𝜃</m:t>
                                </m:r>
                              </m:den>
                            </m:f>
                          </m:e>
                        </m:d>
                      </m:e>
                      <m:sup>
                        <m:r>
                          <a:rPr lang="en-US" altLang="ja-JP" sz="2400" b="0" i="1" smtClean="0">
                            <a:latin typeface="Cambria Math" panose="02040503050406030204" pitchFamily="18" charset="0"/>
                          </a:rPr>
                          <m:t>2</m:t>
                        </m:r>
                      </m:sup>
                    </m:sSup>
                    <m:r>
                      <a:rPr lang="en-US" altLang="ja-JP" sz="2400" b="0" i="1" smtClean="0">
                        <a:latin typeface="Cambria Math" panose="02040503050406030204" pitchFamily="18" charset="0"/>
                      </a:rPr>
                      <m:t>&gt;1</m:t>
                    </m:r>
                  </m:oMath>
                </a14:m>
                <a:r>
                  <a:rPr lang="en-US" altLang="ja-JP" sz="2400" dirty="0" smtClean="0"/>
                  <a:t>. </a:t>
                </a:r>
              </a:p>
              <a:p>
                <a:endParaRPr kumimoji="1"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909" t="-2121"/>
                </a:stretch>
              </a:blipFill>
            </p:spPr>
            <p:txBody>
              <a:bodyPr/>
              <a:lstStyle/>
              <a:p>
                <a:r>
                  <a:rPr lang="ja-JP" altLang="en-US">
                    <a:noFill/>
                  </a:rPr>
                  <a:t> </a:t>
                </a:r>
              </a:p>
            </p:txBody>
          </p:sp>
        </mc:Fallback>
      </mc:AlternateContent>
      <p:sp>
        <p:nvSpPr>
          <p:cNvPr id="4" name="テキスト ボックス 3"/>
          <p:cNvSpPr txBox="1"/>
          <p:nvPr/>
        </p:nvSpPr>
        <p:spPr>
          <a:xfrm>
            <a:off x="10340340" y="10497"/>
            <a:ext cx="1844040" cy="369332"/>
          </a:xfrm>
          <a:prstGeom prst="rect">
            <a:avLst/>
          </a:prstGeom>
          <a:noFill/>
        </p:spPr>
        <p:txBody>
          <a:bodyPr wrap="square" rtlCol="0">
            <a:spAutoFit/>
          </a:bodyPr>
          <a:lstStyle/>
          <a:p>
            <a:r>
              <a:rPr lang="en-US" altLang="ja-JP" dirty="0" smtClean="0"/>
              <a:t>3</a:t>
            </a:r>
            <a:r>
              <a:rPr kumimoji="1" lang="en-US" altLang="ja-JP" dirty="0" smtClean="0"/>
              <a:t>. Equilibrium</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20</a:t>
            </a:fld>
            <a:endParaRPr kumimoji="1" lang="ja-JP" altLang="en-US" dirty="0"/>
          </a:p>
        </p:txBody>
      </p:sp>
    </p:spTree>
    <p:extLst>
      <p:ext uri="{BB962C8B-B14F-4D97-AF65-F5344CB8AC3E}">
        <p14:creationId xmlns:p14="http://schemas.microsoft.com/office/powerpoint/2010/main" val="1810460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Comments on Proposition 1</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Autofit/>
              </a:bodyPr>
              <a:lstStyle/>
              <a:p>
                <a:endParaRPr lang="en-US" altLang="ja-JP" sz="2400" dirty="0" smtClean="0"/>
              </a:p>
              <a:p>
                <a:r>
                  <a:rPr lang="en-US" altLang="ja-JP" sz="2400" dirty="0" smtClean="0"/>
                  <a:t>- </a:t>
                </a:r>
                <a:r>
                  <a:rPr lang="en-US" altLang="ja-JP" sz="2400" dirty="0"/>
                  <a:t>This result is consistent with </a:t>
                </a:r>
                <a:r>
                  <a:rPr lang="en-US" altLang="ja-JP" sz="2400" dirty="0" err="1"/>
                  <a:t>Ebina</a:t>
                </a:r>
                <a:r>
                  <a:rPr lang="en-US" altLang="ja-JP" sz="2400" dirty="0"/>
                  <a:t> and Shimizu (2009, 2015) and Salvo (2010</a:t>
                </a:r>
                <a:r>
                  <a:rPr lang="en-US" altLang="ja-JP" sz="2400" dirty="0" smtClean="0"/>
                  <a:t>).</a:t>
                </a:r>
              </a:p>
              <a:p>
                <a:r>
                  <a:rPr lang="en-US" altLang="ja-JP" sz="2400" dirty="0">
                    <a:solidFill>
                      <a:srgbClr val="00B050"/>
                    </a:solidFill>
                  </a:rPr>
                  <a:t>(Possibly changed to be a Corollary…)</a:t>
                </a:r>
                <a:endParaRPr lang="ja-JP" altLang="en-US" sz="2400" dirty="0">
                  <a:solidFill>
                    <a:srgbClr val="00B050"/>
                  </a:solidFill>
                </a:endParaRPr>
              </a:p>
              <a:p>
                <a:r>
                  <a:rPr lang="en-US" altLang="ja-JP" sz="2400" dirty="0" smtClean="0"/>
                  <a:t>- </a:t>
                </a:r>
                <a:r>
                  <a:rPr lang="en-US" altLang="ja-JP" sz="2400" dirty="0"/>
                  <a:t>Since </a:t>
                </a:r>
                <a14:m>
                  <m:oMath xmlns:m="http://schemas.openxmlformats.org/officeDocument/2006/math">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𝑔</m:t>
                        </m:r>
                      </m:sup>
                    </m:sSubSup>
                    <m:r>
                      <a:rPr lang="en-US" altLang="ja-JP" sz="2400" i="1">
                        <a:latin typeface="Cambria Math" panose="02040503050406030204" pitchFamily="18" charset="0"/>
                        <a:ea typeface="Cambria Math" panose="02040503050406030204" pitchFamily="18" charset="0"/>
                      </a:rPr>
                      <m:t>≥</m:t>
                    </m:r>
                    <m:sSubSup>
                      <m:sSubSupPr>
                        <m:ctrlPr>
                          <a:rPr lang="en-US" altLang="ja-JP" sz="2400" i="1" smtClean="0">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𝑗</m:t>
                        </m:r>
                      </m:sub>
                      <m:sup>
                        <m:r>
                          <a:rPr lang="en-US" altLang="ja-JP" sz="2400" i="1">
                            <a:latin typeface="Cambria Math" panose="02040503050406030204" pitchFamily="18" charset="0"/>
                          </a:rPr>
                          <m:t>𝑔</m:t>
                        </m:r>
                        <m:r>
                          <a:rPr lang="en-US" altLang="ja-JP" sz="2400" i="1">
                            <a:latin typeface="Cambria Math" panose="02040503050406030204" pitchFamily="18" charset="0"/>
                          </a:rPr>
                          <m:t>−1</m:t>
                        </m:r>
                      </m:sup>
                    </m:sSubSup>
                    <m:r>
                      <a:rPr lang="en-US" altLang="ja-JP" sz="2400" i="1">
                        <a:latin typeface="Cambria Math" panose="02040503050406030204" pitchFamily="18" charset="0"/>
                      </a:rPr>
                      <m:t>&gt;</m:t>
                    </m:r>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i="1">
                            <a:latin typeface="Cambria Math" panose="02040503050406030204" pitchFamily="18" charset="0"/>
                          </a:rPr>
                          <m:t>𝑗</m:t>
                        </m:r>
                      </m:sub>
                      <m:sup>
                        <m:r>
                          <a:rPr lang="en-US" altLang="ja-JP" sz="2400" i="1">
                            <a:latin typeface="Cambria Math" panose="02040503050406030204" pitchFamily="18" charset="0"/>
                          </a:rPr>
                          <m:t>0</m:t>
                        </m:r>
                      </m:sup>
                    </m:sSubSup>
                  </m:oMath>
                </a14:m>
                <a:r>
                  <a:rPr lang="en-US" altLang="ja-JP" sz="2400" dirty="0"/>
                  <a:t> by Lemma 1 (ii), if sequential mergers occur, firms are making more profits than without mergers</a:t>
                </a:r>
                <a:r>
                  <a:rPr lang="en-US" altLang="ja-JP" sz="2400" dirty="0" smtClean="0"/>
                  <a:t>.</a:t>
                </a:r>
              </a:p>
              <a:p>
                <a:r>
                  <a:rPr lang="en-US" altLang="ja-JP" sz="2400" dirty="0" smtClean="0"/>
                  <a:t>- On the other hand, if no mergers result in equilibrium, there may be a region of parameters where </a:t>
                </a:r>
                <a14:m>
                  <m:oMath xmlns:m="http://schemas.openxmlformats.org/officeDocument/2006/math">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b="0" i="1" smtClean="0">
                            <a:latin typeface="Cambria Math" panose="02040503050406030204" pitchFamily="18" charset="0"/>
                          </a:rPr>
                          <m:t>𝑗</m:t>
                        </m:r>
                      </m:sub>
                      <m:sup>
                        <m:r>
                          <a:rPr lang="en-US" altLang="ja-JP" sz="2400" i="1">
                            <a:latin typeface="Cambria Math" panose="02040503050406030204" pitchFamily="18" charset="0"/>
                          </a:rPr>
                          <m:t>𝑔</m:t>
                        </m:r>
                        <m:r>
                          <a:rPr lang="en-US" altLang="ja-JP" sz="2400" b="0" i="1" smtClean="0">
                            <a:latin typeface="Cambria Math" panose="02040503050406030204" pitchFamily="18" charset="0"/>
                          </a:rPr>
                          <m:t>−1</m:t>
                        </m:r>
                      </m:sup>
                    </m:sSubSup>
                    <m:r>
                      <a:rPr lang="en-US" altLang="ja-JP" sz="2400" i="1">
                        <a:latin typeface="Cambria Math" panose="02040503050406030204" pitchFamily="18" charset="0"/>
                        <a:ea typeface="Cambria Math" panose="02040503050406030204" pitchFamily="18" charset="0"/>
                      </a:rPr>
                      <m:t>≥</m:t>
                    </m:r>
                    <m:sSubSup>
                      <m:sSubSupPr>
                        <m:ctrlPr>
                          <a:rPr lang="en-US" altLang="ja-JP" sz="2400" i="1" smtClean="0">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b="0" i="1" smtClean="0">
                            <a:latin typeface="Cambria Math" panose="02040503050406030204" pitchFamily="18" charset="0"/>
                          </a:rPr>
                          <m:t>𝑖</m:t>
                        </m:r>
                      </m:sub>
                      <m:sup>
                        <m:r>
                          <a:rPr lang="en-US" altLang="ja-JP" sz="2400" i="1">
                            <a:latin typeface="Cambria Math" panose="02040503050406030204" pitchFamily="18" charset="0"/>
                          </a:rPr>
                          <m:t>𝑔</m:t>
                        </m:r>
                      </m:sup>
                    </m:sSubSup>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𝜋</m:t>
                        </m:r>
                      </m:e>
                      <m:sub>
                        <m:r>
                          <a:rPr lang="en-US" altLang="ja-JP" sz="2400" b="0" i="1" smtClean="0">
                            <a:latin typeface="Cambria Math" panose="02040503050406030204" pitchFamily="18" charset="0"/>
                          </a:rPr>
                          <m:t>𝑗</m:t>
                        </m:r>
                      </m:sub>
                      <m:sup>
                        <m:r>
                          <a:rPr lang="en-US" altLang="ja-JP" sz="2400" i="1">
                            <a:latin typeface="Cambria Math" panose="02040503050406030204" pitchFamily="18" charset="0"/>
                          </a:rPr>
                          <m:t>0</m:t>
                        </m:r>
                      </m:sup>
                    </m:sSubSup>
                  </m:oMath>
                </a14:m>
                <a:r>
                  <a:rPr lang="en-US" altLang="ja-JP" sz="2400" dirty="0" smtClean="0"/>
                  <a:t> holds.  Here, firms do not merge even though sequential mergers are more profitable than no mergers.  There is a coordination failure in such a case.</a:t>
                </a:r>
                <a:endParaRPr lang="en-US" altLang="ja-JP" sz="2400" dirty="0"/>
              </a:p>
              <a:p>
                <a:endParaRPr lang="en-US" altLang="ja-JP"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909" r="-2485" b="-2273"/>
                </a:stretch>
              </a:blipFill>
            </p:spPr>
            <p:txBody>
              <a:bodyPr/>
              <a:lstStyle/>
              <a:p>
                <a:r>
                  <a:rPr lang="ja-JP" altLang="en-US">
                    <a:noFill/>
                  </a:rPr>
                  <a:t> </a:t>
                </a:r>
              </a:p>
            </p:txBody>
          </p:sp>
        </mc:Fallback>
      </mc:AlternateContent>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5" name="スライド番号プレースホルダー 4"/>
          <p:cNvSpPr>
            <a:spLocks noGrp="1"/>
          </p:cNvSpPr>
          <p:nvPr>
            <p:ph type="sldNum" sz="quarter" idx="12"/>
          </p:nvPr>
        </p:nvSpPr>
        <p:spPr/>
        <p:txBody>
          <a:bodyPr/>
          <a:lstStyle/>
          <a:p>
            <a:fld id="{B00F09A8-9494-4733-B72C-2344F9F8BCFD}" type="slidenum">
              <a:rPr kumimoji="1" lang="ja-JP" altLang="en-US" smtClean="0"/>
              <a:t>21</a:t>
            </a:fld>
            <a:endParaRPr kumimoji="1" lang="ja-JP" altLang="en-US" dirty="0"/>
          </a:p>
        </p:txBody>
      </p:sp>
      <p:sp>
        <p:nvSpPr>
          <p:cNvPr id="6" name="テキスト ボックス 5"/>
          <p:cNvSpPr txBox="1"/>
          <p:nvPr/>
        </p:nvSpPr>
        <p:spPr>
          <a:xfrm>
            <a:off x="10340340" y="10497"/>
            <a:ext cx="1844040" cy="369332"/>
          </a:xfrm>
          <a:prstGeom prst="rect">
            <a:avLst/>
          </a:prstGeom>
          <a:noFill/>
        </p:spPr>
        <p:txBody>
          <a:bodyPr wrap="square" rtlCol="0">
            <a:spAutoFit/>
          </a:bodyPr>
          <a:lstStyle/>
          <a:p>
            <a:r>
              <a:rPr lang="en-US" altLang="ja-JP" dirty="0" smtClean="0"/>
              <a:t>3</a:t>
            </a:r>
            <a:r>
              <a:rPr kumimoji="1" lang="en-US" altLang="ja-JP" dirty="0" smtClean="0"/>
              <a:t>. Equilibrium</a:t>
            </a:r>
            <a:endParaRPr kumimoji="1" lang="ja-JP" altLang="en-US" dirty="0"/>
          </a:p>
        </p:txBody>
      </p:sp>
    </p:spTree>
    <p:extLst>
      <p:ext uri="{BB962C8B-B14F-4D97-AF65-F5344CB8AC3E}">
        <p14:creationId xmlns:p14="http://schemas.microsoft.com/office/powerpoint/2010/main" val="2405495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Proposition 3</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en-US" altLang="ja-JP" sz="2400" dirty="0"/>
                  <a:t>(</a:t>
                </a:r>
                <a:r>
                  <a:rPr lang="en-US" altLang="ja-JP" sz="2400" dirty="0" err="1"/>
                  <a:t>i</a:t>
                </a:r>
                <a:r>
                  <a:rPr lang="en-US" altLang="ja-JP" sz="2400" dirty="0"/>
                  <a:t>) The parameter {</a:t>
                </a:r>
                <a14:m>
                  <m:oMath xmlns:m="http://schemas.openxmlformats.org/officeDocument/2006/math">
                    <m:r>
                      <a:rPr lang="en-US" altLang="ja-JP" sz="2400" i="1">
                        <a:latin typeface="Cambria Math" panose="02040503050406030204" pitchFamily="18" charset="0"/>
                      </a:rPr>
                      <m:t>𝛽</m:t>
                    </m:r>
                    <m:r>
                      <a:rPr lang="en-US" altLang="ja-JP" sz="2400" i="1">
                        <a:latin typeface="Cambria Math" panose="02040503050406030204" pitchFamily="18" charset="0"/>
                      </a:rPr>
                      <m:t>, </m:t>
                    </m:r>
                    <m:r>
                      <a:rPr lang="en-US" altLang="ja-JP" sz="2400" i="1">
                        <a:latin typeface="Cambria Math" panose="02040503050406030204" pitchFamily="18" charset="0"/>
                      </a:rPr>
                      <m:t>𝑘</m:t>
                    </m:r>
                    <m:r>
                      <a:rPr lang="en-US" altLang="ja-JP" sz="2400" i="1">
                        <a:latin typeface="Cambria Math" panose="02040503050406030204" pitchFamily="18" charset="0"/>
                      </a:rPr>
                      <m:t>, </m:t>
                    </m:r>
                    <m:r>
                      <a:rPr lang="en-US" altLang="ja-JP" sz="2400" i="1">
                        <a:latin typeface="Cambria Math" panose="02040503050406030204" pitchFamily="18" charset="0"/>
                      </a:rPr>
                      <m:t>𝑛</m:t>
                    </m:r>
                  </m:oMath>
                </a14:m>
                <a:r>
                  <a:rPr lang="en-US" altLang="ja-JP" sz="2400" dirty="0"/>
                  <a:t>} range that leads to further sequential mergers  becomes larger as  </a:t>
                </a:r>
                <a14:m>
                  <m:oMath xmlns:m="http://schemas.openxmlformats.org/officeDocument/2006/math">
                    <m:r>
                      <a:rPr lang="en-US" altLang="ja-JP" sz="2400" i="1">
                        <a:solidFill>
                          <a:srgbClr val="FF0000"/>
                        </a:solidFill>
                        <a:latin typeface="Cambria Math" panose="02040503050406030204" pitchFamily="18" charset="0"/>
                      </a:rPr>
                      <m:t>𝜃</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rPr>
                      <m:t> </m:t>
                    </m:r>
                  </m:oMath>
                </a14:m>
                <a:r>
                  <a:rPr lang="en-US" altLang="ja-JP" sz="2400" dirty="0"/>
                  <a:t>. </a:t>
                </a:r>
              </a:p>
              <a:p>
                <a:pPr marL="0" indent="0">
                  <a:buNone/>
                </a:pPr>
                <a:r>
                  <a:rPr lang="en-US" altLang="ja-JP" sz="2400" dirty="0"/>
                  <a:t>   </a:t>
                </a:r>
                <a14:m>
                  <m:oMath xmlns:m="http://schemas.openxmlformats.org/officeDocument/2006/math">
                    <m:r>
                      <a:rPr lang="en-US" altLang="ja-JP" sz="2400" i="1">
                        <a:latin typeface="Cambria Math" panose="02040503050406030204" pitchFamily="18" charset="0"/>
                      </a:rPr>
                      <m:t>⇒</m:t>
                    </m:r>
                  </m:oMath>
                </a14:m>
                <a:r>
                  <a:rPr lang="en-US" altLang="ja-JP" sz="2400" dirty="0"/>
                  <a:t> Further sequential mergers are more likely to occur when the regime moves closer to the pure oligopoly and away from the mixed oligopoly regime with </a:t>
                </a:r>
                <a:r>
                  <a:rPr lang="en-US" altLang="ja-JP" sz="2400" dirty="0" smtClean="0"/>
                  <a:t>an </a:t>
                </a:r>
                <a:r>
                  <a:rPr lang="en-US" altLang="ja-JP" sz="2400" dirty="0" err="1" smtClean="0"/>
                  <a:t>unprivatized</a:t>
                </a:r>
                <a:r>
                  <a:rPr lang="en-US" altLang="ja-JP" sz="2400" dirty="0" smtClean="0"/>
                  <a:t> </a:t>
                </a:r>
                <a:r>
                  <a:rPr lang="en-US" altLang="ja-JP" sz="2400" dirty="0"/>
                  <a:t>public firm.   </a:t>
                </a:r>
              </a:p>
              <a:p>
                <a:r>
                  <a:rPr lang="ja-JP" altLang="en-US" sz="2400" dirty="0"/>
                  <a:t> </a:t>
                </a:r>
                <a:r>
                  <a:rPr lang="en-US" altLang="ja-JP" sz="2400" dirty="0"/>
                  <a:t>(ii) The parameter range {</a:t>
                </a:r>
                <a14:m>
                  <m:oMath xmlns:m="http://schemas.openxmlformats.org/officeDocument/2006/math">
                    <m:r>
                      <a:rPr lang="en-US" altLang="ja-JP" sz="2400" i="1">
                        <a:latin typeface="Cambria Math" panose="02040503050406030204" pitchFamily="18" charset="0"/>
                      </a:rPr>
                      <m:t>𝛽</m:t>
                    </m:r>
                    <m:r>
                      <a:rPr lang="en-US" altLang="ja-JP" sz="2400" i="1">
                        <a:latin typeface="Cambria Math" panose="02040503050406030204" pitchFamily="18" charset="0"/>
                      </a:rPr>
                      <m:t>,</m:t>
                    </m:r>
                    <m:r>
                      <a:rPr lang="en-US" altLang="ja-JP" sz="2400" i="1">
                        <a:latin typeface="Cambria Math" panose="02040503050406030204" pitchFamily="18" charset="0"/>
                      </a:rPr>
                      <m:t>𝜃</m:t>
                    </m:r>
                  </m:oMath>
                </a14:m>
                <a:r>
                  <a:rPr lang="en-US" altLang="ja-JP" sz="2400" dirty="0"/>
                  <a:t>} that leads to further sequential mergers becomes large as </a:t>
                </a:r>
                <a14:m>
                  <m:oMath xmlns:m="http://schemas.openxmlformats.org/officeDocument/2006/math">
                    <m:r>
                      <a:rPr lang="en-US" altLang="ja-JP" sz="2400" i="1">
                        <a:solidFill>
                          <a:srgbClr val="00B050"/>
                        </a:solidFill>
                        <a:latin typeface="Cambria Math" panose="02040503050406030204" pitchFamily="18" charset="0"/>
                      </a:rPr>
                      <m:t>𝑘</m:t>
                    </m:r>
                    <m:r>
                      <a:rPr lang="en-US" altLang="ja-JP" sz="2400" i="1">
                        <a:latin typeface="Cambria Math" panose="02040503050406030204" pitchFamily="18" charset="0"/>
                      </a:rPr>
                      <m:t> </m:t>
                    </m:r>
                    <m:r>
                      <m:rPr>
                        <m:sty m:val="p"/>
                      </m:rPr>
                      <a:rPr lang="en-US" altLang="ja-JP" sz="2400">
                        <a:latin typeface="Cambria Math" panose="02040503050406030204" pitchFamily="18" charset="0"/>
                      </a:rPr>
                      <m:t>or</m:t>
                    </m:r>
                    <m:r>
                      <a:rPr lang="en-US" altLang="ja-JP" sz="2400" i="1">
                        <a:latin typeface="Cambria Math" panose="02040503050406030204" pitchFamily="18" charset="0"/>
                      </a:rPr>
                      <m:t> </m:t>
                    </m:r>
                    <m:r>
                      <a:rPr lang="en-US" altLang="ja-JP" sz="2400" i="1">
                        <a:solidFill>
                          <a:srgbClr val="00B0F0"/>
                        </a:solidFill>
                        <a:latin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rPr>
                      <m:t> </m:t>
                    </m:r>
                    <m:r>
                      <m:rPr>
                        <m:nor/>
                      </m:rPr>
                      <a:rPr lang="en-US" altLang="ja-JP" sz="2400" dirty="0"/>
                      <m:t>.</m:t>
                    </m:r>
                  </m:oMath>
                </a14:m>
                <a:r>
                  <a:rPr lang="ja-JP" altLang="en-US" sz="2400" dirty="0"/>
                  <a:t> </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1818" t="-2121" r="-1091"/>
                </a:stretch>
              </a:blipFill>
            </p:spPr>
            <p:txBody>
              <a:bodyPr/>
              <a:lstStyle/>
              <a:p>
                <a:r>
                  <a:rPr lang="ja-JP" altLang="en-US">
                    <a:noFill/>
                  </a:rPr>
                  <a:t> </a:t>
                </a:r>
              </a:p>
            </p:txBody>
          </p:sp>
        </mc:Fallback>
      </mc:AlternateContent>
      <p:sp>
        <p:nvSpPr>
          <p:cNvPr id="4" name="テキスト ボックス 3"/>
          <p:cNvSpPr txBox="1"/>
          <p:nvPr/>
        </p:nvSpPr>
        <p:spPr>
          <a:xfrm>
            <a:off x="10340340" y="10497"/>
            <a:ext cx="1844040" cy="369332"/>
          </a:xfrm>
          <a:prstGeom prst="rect">
            <a:avLst/>
          </a:prstGeom>
          <a:noFill/>
        </p:spPr>
        <p:txBody>
          <a:bodyPr wrap="square" rtlCol="0">
            <a:spAutoFit/>
          </a:bodyPr>
          <a:lstStyle/>
          <a:p>
            <a:r>
              <a:rPr lang="en-US" altLang="ja-JP" dirty="0" smtClean="0"/>
              <a:t>3</a:t>
            </a:r>
            <a:r>
              <a:rPr kumimoji="1" lang="en-US" altLang="ja-JP" dirty="0" smtClean="0"/>
              <a:t>. Equilibrium</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22</a:t>
            </a:fld>
            <a:endParaRPr kumimoji="1" lang="ja-JP" altLang="en-US" dirty="0"/>
          </a:p>
        </p:txBody>
      </p:sp>
    </p:spTree>
    <p:extLst>
      <p:ext uri="{BB962C8B-B14F-4D97-AF65-F5344CB8AC3E}">
        <p14:creationId xmlns:p14="http://schemas.microsoft.com/office/powerpoint/2010/main" val="2089254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Proposition 4: </a:t>
            </a:r>
            <a:r>
              <a:rPr lang="en-US" altLang="ja-JP" dirty="0" smtClean="0"/>
              <a:t>Social welfare</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en-US" altLang="ja-JP" sz="2400" dirty="0" smtClean="0"/>
                  <a:t>The </a:t>
                </a:r>
                <a:r>
                  <a:rPr lang="en-US" altLang="ja-JP" sz="2400" dirty="0"/>
                  <a:t>welfare function can have at most one point, which we call</a:t>
                </a:r>
                <a:r>
                  <a:rPr lang="en-US" altLang="ja-JP" sz="2400" dirty="0" smtClean="0"/>
                  <a:t> </a:t>
                </a:r>
                <a14:m>
                  <m:oMath xmlns:m="http://schemas.openxmlformats.org/officeDocument/2006/math">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𝑚</m:t>
                        </m:r>
                      </m:e>
                    </m:acc>
                  </m:oMath>
                </a14:m>
                <a:r>
                  <a:rPr lang="en-US" altLang="ja-JP" sz="2400" dirty="0" smtClean="0"/>
                  <a:t>, </a:t>
                </a:r>
                <a:r>
                  <a:rPr lang="en-US" altLang="ja-JP" sz="2400" dirty="0"/>
                  <a:t>in </a:t>
                </a:r>
                <a:r>
                  <a:rPr lang="en-US" altLang="ja-JP" sz="2400" dirty="0" smtClean="0"/>
                  <a:t>which its </a:t>
                </a:r>
                <a:r>
                  <a:rPr lang="en-US" altLang="ja-JP" sz="2400" dirty="0"/>
                  <a:t>derivative with respect to m is equal to 0. If </a:t>
                </a:r>
                <a14:m>
                  <m:oMath xmlns:m="http://schemas.openxmlformats.org/officeDocument/2006/math">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𝑚</m:t>
                        </m:r>
                      </m:e>
                    </m:acc>
                  </m:oMath>
                </a14:m>
                <a:r>
                  <a:rPr lang="en-US" altLang="ja-JP" sz="2400" dirty="0"/>
                  <a:t> exists, welfare is minimized at </a:t>
                </a:r>
                <a14:m>
                  <m:oMath xmlns:m="http://schemas.openxmlformats.org/officeDocument/2006/math">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𝑚</m:t>
                        </m:r>
                      </m:e>
                    </m:acc>
                  </m:oMath>
                </a14:m>
                <a:r>
                  <a:rPr lang="en-US" altLang="ja-JP" sz="2400" dirty="0"/>
                  <a:t> and an </a:t>
                </a:r>
                <a:r>
                  <a:rPr lang="en-US" altLang="ja-JP" sz="2400" dirty="0" smtClean="0"/>
                  <a:t>increase in </a:t>
                </a:r>
                <a:r>
                  <a:rPr lang="en-US" altLang="ja-JP" sz="2400" dirty="0"/>
                  <a:t>m increasingly increases welfare thereafter. Otherwise, social welfare is strictly decreasing in </a:t>
                </a:r>
                <a14:m>
                  <m:oMath xmlns:m="http://schemas.openxmlformats.org/officeDocument/2006/math">
                    <m:r>
                      <a:rPr lang="en-US" altLang="ja-JP" sz="2400" b="0" i="1" smtClean="0">
                        <a:solidFill>
                          <a:srgbClr val="FFC000"/>
                        </a:solidFill>
                        <a:latin typeface="Cambria Math" panose="02040503050406030204" pitchFamily="18" charset="0"/>
                      </a:rPr>
                      <m:t>𝑚</m:t>
                    </m:r>
                  </m:oMath>
                </a14:m>
                <a:r>
                  <a:rPr lang="en-US" altLang="ja-JP" sz="2400" dirty="0" smtClean="0"/>
                  <a:t>.</a:t>
                </a:r>
              </a:p>
              <a:p>
                <a:pPr marL="0" indent="0">
                  <a:buNone/>
                </a:pPr>
                <a:r>
                  <a:rPr kumimoji="1" lang="ja-JP" altLang="en-US" sz="2400" dirty="0" smtClean="0"/>
                  <a:t> → </a:t>
                </a:r>
                <a:r>
                  <a:rPr kumimoji="1" lang="en-US" altLang="ja-JP" sz="2400" dirty="0" smtClean="0"/>
                  <a:t>The welfare function can be U-shaped regarding </a:t>
                </a:r>
                <a14:m>
                  <m:oMath xmlns:m="http://schemas.openxmlformats.org/officeDocument/2006/math">
                    <m:r>
                      <a:rPr lang="en-US" altLang="ja-JP" sz="2400" i="1" smtClean="0">
                        <a:solidFill>
                          <a:srgbClr val="FFC000"/>
                        </a:solidFill>
                        <a:latin typeface="Cambria Math" panose="02040503050406030204" pitchFamily="18" charset="0"/>
                      </a:rPr>
                      <m:t>𝑚</m:t>
                    </m:r>
                  </m:oMath>
                </a14:m>
                <a:r>
                  <a:rPr kumimoji="1" lang="en-US" altLang="ja-JP" sz="2400" dirty="0" smtClean="0"/>
                  <a:t>. </a:t>
                </a:r>
              </a:p>
              <a:p>
                <a:pPr marL="0" indent="0">
                  <a:buNone/>
                </a:pPr>
                <a:r>
                  <a:rPr lang="ja-JP" altLang="en-US" sz="2400" dirty="0" smtClean="0"/>
                  <a:t> </a:t>
                </a:r>
                <a:r>
                  <a:rPr lang="ja-JP" altLang="en-US" sz="2400" dirty="0" smtClean="0">
                    <a:solidFill>
                      <a:srgbClr val="FF0000"/>
                    </a:solidFill>
                  </a:rPr>
                  <a:t>→ </a:t>
                </a:r>
                <a:r>
                  <a:rPr lang="en-US" altLang="ja-JP" sz="2400" dirty="0" smtClean="0">
                    <a:solidFill>
                      <a:srgbClr val="FF0000"/>
                    </a:solidFill>
                  </a:rPr>
                  <a:t>Stopping the sequential mergers at a midstream can have negative effect on social welfare. </a:t>
                </a:r>
                <a:endParaRPr kumimoji="1" lang="en-US" altLang="ja-JP" sz="2400" dirty="0">
                  <a:solidFill>
                    <a:srgbClr val="FF0000"/>
                  </a:solidFill>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1818" t="-2121" r="-3636"/>
                </a:stretch>
              </a:blipFill>
            </p:spPr>
            <p:txBody>
              <a:bodyPr/>
              <a:lstStyle/>
              <a:p>
                <a:r>
                  <a:rPr lang="ja-JP" altLang="en-US">
                    <a:noFill/>
                  </a:rPr>
                  <a:t> </a:t>
                </a:r>
              </a:p>
            </p:txBody>
          </p:sp>
        </mc:Fallback>
      </mc:AlternateContent>
      <p:sp>
        <p:nvSpPr>
          <p:cNvPr id="4" name="テキスト ボックス 3"/>
          <p:cNvSpPr txBox="1"/>
          <p:nvPr/>
        </p:nvSpPr>
        <p:spPr>
          <a:xfrm>
            <a:off x="10340340" y="10497"/>
            <a:ext cx="1844040" cy="369332"/>
          </a:xfrm>
          <a:prstGeom prst="rect">
            <a:avLst/>
          </a:prstGeom>
          <a:noFill/>
        </p:spPr>
        <p:txBody>
          <a:bodyPr wrap="square" rtlCol="0">
            <a:spAutoFit/>
          </a:bodyPr>
          <a:lstStyle/>
          <a:p>
            <a:r>
              <a:rPr lang="en-US" altLang="ja-JP" dirty="0" smtClean="0"/>
              <a:t>3</a:t>
            </a:r>
            <a:r>
              <a:rPr kumimoji="1" lang="en-US" altLang="ja-JP" dirty="0" smtClean="0"/>
              <a:t>. Equilibrium</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23</a:t>
            </a:fld>
            <a:endParaRPr kumimoji="1" lang="ja-JP" altLang="en-US" dirty="0"/>
          </a:p>
        </p:txBody>
      </p:sp>
    </p:spTree>
    <p:extLst>
      <p:ext uri="{BB962C8B-B14F-4D97-AF65-F5344CB8AC3E}">
        <p14:creationId xmlns:p14="http://schemas.microsoft.com/office/powerpoint/2010/main" val="2480874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a:t>
            </a:r>
            <a:r>
              <a:rPr kumimoji="1" lang="en-US" altLang="ja-JP" dirty="0" smtClean="0"/>
              <a:t>. Full model: Incorporating the       optimal level of privatization</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en-US" altLang="ja-JP" sz="2400" dirty="0" smtClean="0"/>
                  <a:t>Timing of the game </a:t>
                </a:r>
              </a:p>
              <a:p>
                <a:pPr lvl="1"/>
                <a:r>
                  <a:rPr lang="en-US" altLang="ja-JP" sz="2400" dirty="0" smtClean="0">
                    <a:solidFill>
                      <a:srgbClr val="FF0000"/>
                    </a:solidFill>
                  </a:rPr>
                  <a:t>0th: The government chooses the optimal level of privatization </a:t>
                </a:r>
                <a14:m>
                  <m:oMath xmlns:m="http://schemas.openxmlformats.org/officeDocument/2006/math">
                    <m:sSup>
                      <m:sSupPr>
                        <m:ctrlPr>
                          <a:rPr lang="en-US" altLang="ja-JP" sz="2400" b="0" i="1" smtClean="0">
                            <a:solidFill>
                              <a:srgbClr val="FF0000"/>
                            </a:solidFill>
                            <a:latin typeface="Cambria Math" panose="02040503050406030204" pitchFamily="18" charset="0"/>
                          </a:rPr>
                        </m:ctrlPr>
                      </m:sSupPr>
                      <m:e>
                        <m:r>
                          <a:rPr lang="en-US" altLang="ja-JP" sz="2400" i="1">
                            <a:solidFill>
                              <a:srgbClr val="FF0000"/>
                            </a:solidFill>
                            <a:latin typeface="Cambria Math" panose="02040503050406030204" pitchFamily="18" charset="0"/>
                          </a:rPr>
                          <m:t>𝜃</m:t>
                        </m:r>
                      </m:e>
                      <m:sup>
                        <m:r>
                          <a:rPr lang="en-US" altLang="ja-JP" sz="2400" b="0" i="1" smtClean="0">
                            <a:solidFill>
                              <a:srgbClr val="FF0000"/>
                            </a:solidFill>
                            <a:latin typeface="Cambria Math" panose="02040503050406030204" pitchFamily="18" charset="0"/>
                          </a:rPr>
                          <m:t>∗∗</m:t>
                        </m:r>
                      </m:sup>
                    </m:sSup>
                  </m:oMath>
                </a14:m>
                <a:r>
                  <a:rPr lang="en-US" altLang="ja-JP" sz="2400" dirty="0" smtClean="0">
                    <a:solidFill>
                      <a:srgbClr val="FF0000"/>
                    </a:solidFill>
                  </a:rPr>
                  <a:t>. </a:t>
                </a:r>
              </a:p>
              <a:p>
                <a:pPr marL="457200" lvl="1" indent="0">
                  <a:buNone/>
                </a:pPr>
                <a:r>
                  <a:rPr lang="en-US" altLang="ja-JP" sz="2400" dirty="0" smtClean="0">
                    <a:solidFill>
                      <a:srgbClr val="FF0000"/>
                    </a:solidFill>
                  </a:rPr>
                  <a:t>  </a:t>
                </a:r>
                <a:r>
                  <a:rPr lang="ja-JP" altLang="en-US" sz="2400" dirty="0" smtClean="0">
                    <a:solidFill>
                      <a:srgbClr val="FF0000"/>
                    </a:solidFill>
                  </a:rPr>
                  <a:t>→ </a:t>
                </a:r>
                <a14:m>
                  <m:oMath xmlns:m="http://schemas.openxmlformats.org/officeDocument/2006/math">
                    <m:sSup>
                      <m:sSupPr>
                        <m:ctrlPr>
                          <a:rPr lang="en-US" altLang="ja-JP" sz="2400" i="1" smtClean="0">
                            <a:solidFill>
                              <a:srgbClr val="FF0000"/>
                            </a:solidFill>
                            <a:latin typeface="Cambria Math" panose="02040503050406030204" pitchFamily="18" charset="0"/>
                          </a:rPr>
                        </m:ctrlPr>
                      </m:sSupPr>
                      <m:e>
                        <m:r>
                          <a:rPr lang="en-US" altLang="ja-JP" sz="2400" i="1">
                            <a:solidFill>
                              <a:srgbClr val="FF0000"/>
                            </a:solidFill>
                            <a:latin typeface="Cambria Math" panose="02040503050406030204" pitchFamily="18" charset="0"/>
                          </a:rPr>
                          <m:t>𝜃</m:t>
                        </m:r>
                      </m:e>
                      <m:sup>
                        <m:r>
                          <a:rPr lang="en-US" altLang="ja-JP" sz="2400" i="1">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m:t>
                        </m:r>
                      </m:sup>
                    </m:sSup>
                    <m:r>
                      <a:rPr lang="en-US" altLang="ja-JP" sz="2400" b="0" i="1" smtClean="0">
                        <a:solidFill>
                          <a:srgbClr val="FF0000"/>
                        </a:solidFill>
                        <a:latin typeface="Cambria Math" panose="02040503050406030204" pitchFamily="18" charset="0"/>
                      </a:rPr>
                      <m:t>∈</m:t>
                    </m:r>
                  </m:oMath>
                </a14:m>
                <a:r>
                  <a:rPr lang="en-US" altLang="ja-JP" sz="2400" dirty="0" smtClean="0">
                    <a:solidFill>
                      <a:srgbClr val="FF0000"/>
                    </a:solidFill>
                  </a:rPr>
                  <a:t> argmax </a:t>
                </a:r>
                <a14:m>
                  <m:oMath xmlns:m="http://schemas.openxmlformats.org/officeDocument/2006/math">
                    <m:r>
                      <a:rPr lang="en-US" altLang="ja-JP" sz="2400" b="0" i="1" smtClean="0">
                        <a:solidFill>
                          <a:srgbClr val="FF0000"/>
                        </a:solidFill>
                        <a:latin typeface="Cambria Math" panose="02040503050406030204" pitchFamily="18" charset="0"/>
                      </a:rPr>
                      <m:t>𝑊</m:t>
                    </m:r>
                    <m:r>
                      <a:rPr lang="en-US" altLang="ja-JP" sz="2400" b="0" i="1" smtClean="0">
                        <a:solidFill>
                          <a:srgbClr val="FF0000"/>
                        </a:solidFill>
                        <a:latin typeface="Cambria Math" panose="02040503050406030204" pitchFamily="18" charset="0"/>
                      </a:rPr>
                      <m:t>(</m:t>
                    </m:r>
                    <m:r>
                      <a:rPr lang="en-US" altLang="ja-JP" sz="2400" i="1">
                        <a:solidFill>
                          <a:srgbClr val="FF0000"/>
                        </a:solidFill>
                        <a:latin typeface="Cambria Math" panose="02040503050406030204" pitchFamily="18" charset="0"/>
                      </a:rPr>
                      <m:t>𝜃</m:t>
                    </m:r>
                    <m:r>
                      <a:rPr lang="en-US" altLang="ja-JP" sz="2400" b="0" i="1" smtClean="0">
                        <a:solidFill>
                          <a:srgbClr val="FF0000"/>
                        </a:solidFill>
                        <a:latin typeface="Cambria Math" panose="02040503050406030204" pitchFamily="18" charset="0"/>
                      </a:rPr>
                      <m:t>)</m:t>
                    </m:r>
                  </m:oMath>
                </a14:m>
                <a:endParaRPr lang="en-US" altLang="ja-JP" sz="2400" i="1" dirty="0" smtClean="0">
                  <a:solidFill>
                    <a:srgbClr val="FF0000"/>
                  </a:solidFill>
                </a:endParaRPr>
              </a:p>
              <a:p>
                <a:pPr lvl="1"/>
                <a:r>
                  <a:rPr lang="en-US" altLang="ja-JP" sz="2400" dirty="0" smtClean="0"/>
                  <a:t>1st</a:t>
                </a:r>
                <a:r>
                  <a:rPr lang="en-US" altLang="ja-JP" sz="2400" dirty="0"/>
                  <a:t>: </a:t>
                </a:r>
              </a:p>
              <a:p>
                <a:pPr marL="457200" lvl="1" indent="0">
                  <a:buNone/>
                </a:pPr>
                <a:r>
                  <a:rPr lang="en-US" altLang="ja-JP" sz="2400" dirty="0"/>
                  <a:t>  (1): Two firms jointly decide whether to merge (ex. Firms 1 and 2).</a:t>
                </a:r>
              </a:p>
              <a:p>
                <a:pPr marL="457200" lvl="1" indent="0">
                  <a:buNone/>
                </a:pPr>
                <a:r>
                  <a:rPr lang="en-US" altLang="ja-JP" sz="2400" dirty="0"/>
                  <a:t>  (2): The other two firms jointly decide whether to merge (ex. Firms 3 and 4).</a:t>
                </a:r>
              </a:p>
              <a:p>
                <a:pPr marL="457200" lvl="1" indent="0">
                  <a:buNone/>
                </a:pPr>
                <a:r>
                  <a:rPr lang="en-US" altLang="ja-JP" sz="2400" dirty="0"/>
                  <a:t>  ….</a:t>
                </a:r>
              </a:p>
              <a:p>
                <a:pPr marL="457200" lvl="1" indent="0">
                  <a:buNone/>
                </a:pPr>
                <a:r>
                  <a:rPr lang="en-US" altLang="ja-JP" sz="2400" dirty="0"/>
                  <a:t>  (n): The final two firms jointly decide whether to merge. (ex. Firms </a:t>
                </a:r>
                <a14:m>
                  <m:oMath xmlns:m="http://schemas.openxmlformats.org/officeDocument/2006/math">
                    <m:r>
                      <a:rPr lang="en-US" altLang="ja-JP" sz="2400">
                        <a:latin typeface="Cambria Math" panose="02040503050406030204" pitchFamily="18" charset="0"/>
                      </a:rPr>
                      <m:t>2</m:t>
                    </m:r>
                    <m:r>
                      <a:rPr lang="en-US" altLang="ja-JP" sz="2400" i="1">
                        <a:latin typeface="Cambria Math" panose="02040503050406030204" pitchFamily="18" charset="0"/>
                      </a:rPr>
                      <m:t>𝑛</m:t>
                    </m:r>
                    <m:r>
                      <a:rPr lang="en-US" altLang="ja-JP" sz="2400" i="1">
                        <a:latin typeface="Cambria Math" panose="02040503050406030204" pitchFamily="18" charset="0"/>
                      </a:rPr>
                      <m:t>−1</m:t>
                    </m:r>
                  </m:oMath>
                </a14:m>
                <a:r>
                  <a:rPr lang="en-US" altLang="ja-JP" sz="2400" dirty="0"/>
                  <a:t> and </a:t>
                </a:r>
                <a14:m>
                  <m:oMath xmlns:m="http://schemas.openxmlformats.org/officeDocument/2006/math">
                    <m:r>
                      <a:rPr lang="en-US" altLang="ja-JP" sz="2400">
                        <a:latin typeface="Cambria Math" panose="02040503050406030204" pitchFamily="18" charset="0"/>
                      </a:rPr>
                      <m:t>2</m:t>
                    </m:r>
                    <m:r>
                      <a:rPr lang="en-US" altLang="ja-JP" sz="2400" i="1">
                        <a:latin typeface="Cambria Math" panose="02040503050406030204" pitchFamily="18" charset="0"/>
                      </a:rPr>
                      <m:t>𝑛</m:t>
                    </m:r>
                  </m:oMath>
                </a14:m>
                <a:r>
                  <a:rPr lang="en-US" altLang="ja-JP" sz="2400" dirty="0"/>
                  <a:t>)</a:t>
                </a:r>
              </a:p>
              <a:p>
                <a:pPr lvl="1"/>
                <a:r>
                  <a:rPr lang="en-US" altLang="ja-JP" sz="2400" dirty="0"/>
                  <a:t>2nd: </a:t>
                </a:r>
                <a:r>
                  <a:rPr lang="en-US" altLang="ja-JP" sz="2400" dirty="0" err="1"/>
                  <a:t>Cournot</a:t>
                </a:r>
                <a:r>
                  <a:rPr lang="en-US" altLang="ja-JP" sz="2400" dirty="0"/>
                  <a:t> competition. </a:t>
                </a:r>
              </a:p>
              <a:p>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909" t="-2121" r="-1030" b="-2121"/>
                </a:stretch>
              </a:blipFill>
            </p:spPr>
            <p:txBody>
              <a:bodyPr/>
              <a:lstStyle/>
              <a:p>
                <a:r>
                  <a:rPr lang="ja-JP" altLang="en-US">
                    <a:noFill/>
                  </a:rPr>
                  <a:t> </a:t>
                </a:r>
              </a:p>
            </p:txBody>
          </p:sp>
        </mc:Fallback>
      </mc:AlternateContent>
      <p:sp>
        <p:nvSpPr>
          <p:cNvPr id="4" name="テキスト ボックス 3"/>
          <p:cNvSpPr txBox="1"/>
          <p:nvPr/>
        </p:nvSpPr>
        <p:spPr>
          <a:xfrm>
            <a:off x="10340340" y="10497"/>
            <a:ext cx="1844040" cy="369332"/>
          </a:xfrm>
          <a:prstGeom prst="rect">
            <a:avLst/>
          </a:prstGeom>
          <a:noFill/>
        </p:spPr>
        <p:txBody>
          <a:bodyPr wrap="square" rtlCol="0">
            <a:spAutoFit/>
          </a:bodyPr>
          <a:lstStyle/>
          <a:p>
            <a:r>
              <a:rPr kumimoji="1" lang="en-US" altLang="ja-JP" dirty="0" smtClean="0"/>
              <a:t>4. Full Model</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24</a:t>
            </a:fld>
            <a:endParaRPr kumimoji="1" lang="ja-JP" altLang="en-US" dirty="0"/>
          </a:p>
        </p:txBody>
      </p:sp>
    </p:spTree>
    <p:extLst>
      <p:ext uri="{BB962C8B-B14F-4D97-AF65-F5344CB8AC3E}">
        <p14:creationId xmlns:p14="http://schemas.microsoft.com/office/powerpoint/2010/main" val="1584897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799" y="0"/>
            <a:ext cx="10599683" cy="1450757"/>
          </a:xfrm>
        </p:spPr>
        <p:txBody>
          <a:bodyPr/>
          <a:lstStyle/>
          <a:p>
            <a:r>
              <a:rPr kumimoji="1" lang="en-US" altLang="ja-JP" dirty="0" smtClean="0"/>
              <a:t>Proposition 6: Optimal level of privatization</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841272"/>
                <a:ext cx="10515600" cy="4591655"/>
              </a:xfrm>
            </p:spPr>
            <p:txBody>
              <a:bodyPr>
                <a:normAutofit fontScale="85000" lnSpcReduction="10000"/>
              </a:bodyPr>
              <a:lstStyle/>
              <a:p>
                <a:r>
                  <a:rPr lang="en-US" altLang="ja-JP" sz="2800" dirty="0" smtClean="0"/>
                  <a:t>(</a:t>
                </a:r>
                <a:r>
                  <a:rPr lang="en-US" altLang="ja-JP" sz="2800" dirty="0" err="1"/>
                  <a:t>i</a:t>
                </a:r>
                <a:r>
                  <a:rPr lang="en-US" altLang="ja-JP" sz="2800" dirty="0"/>
                  <a:t>) Suppose that </a:t>
                </a:r>
                <a14:m>
                  <m:oMath xmlns:m="http://schemas.openxmlformats.org/officeDocument/2006/math">
                    <m:r>
                      <a:rPr lang="en-US" altLang="ja-JP" sz="2800" i="1">
                        <a:latin typeface="Cambria Math" panose="02040503050406030204" pitchFamily="18" charset="0"/>
                      </a:rPr>
                      <m:t>𝑛</m:t>
                    </m:r>
                    <m:r>
                      <a:rPr lang="en-US" altLang="ja-JP" sz="2800" i="1">
                        <a:latin typeface="Cambria Math" panose="02040503050406030204" pitchFamily="18" charset="0"/>
                      </a:rPr>
                      <m:t>&gt;2/[</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1−</m:t>
                        </m:r>
                        <m:r>
                          <a:rPr lang="en-US" altLang="ja-JP" sz="2800" i="1">
                            <a:latin typeface="Cambria Math" panose="02040503050406030204" pitchFamily="18" charset="0"/>
                          </a:rPr>
                          <m:t>𝛽</m:t>
                        </m:r>
                      </m:e>
                    </m:d>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𝛽</m:t>
                        </m:r>
                      </m:e>
                      <m:sup>
                        <m:r>
                          <a:rPr lang="en-US" altLang="ja-JP" sz="2800" i="1">
                            <a:latin typeface="Cambria Math" panose="02040503050406030204" pitchFamily="18" charset="0"/>
                          </a:rPr>
                          <m:t>2</m:t>
                        </m:r>
                      </m:sup>
                    </m:sSup>
                    <m:r>
                      <a:rPr lang="en-US" altLang="ja-JP" sz="2800" i="1">
                        <a:latin typeface="Cambria Math" panose="02040503050406030204" pitchFamily="18" charset="0"/>
                      </a:rPr>
                      <m:t>]</m:t>
                    </m:r>
                  </m:oMath>
                </a14:m>
                <a:r>
                  <a:rPr lang="en-US" altLang="ja-JP" sz="2800" dirty="0"/>
                  <a:t>. The optimal level of privatization </a:t>
                </a:r>
                <a:r>
                  <a:rPr lang="en-US" altLang="ja-JP" sz="2800" dirty="0" smtClean="0">
                    <a:solidFill>
                      <a:srgbClr val="FFC000"/>
                    </a:solidFill>
                  </a:rPr>
                  <a:t>given </a:t>
                </a:r>
                <a14:m>
                  <m:oMath xmlns:m="http://schemas.openxmlformats.org/officeDocument/2006/math">
                    <m:r>
                      <a:rPr lang="en-US" altLang="ja-JP" sz="2800" i="1">
                        <a:solidFill>
                          <a:srgbClr val="FFC000"/>
                        </a:solidFill>
                        <a:latin typeface="Cambria Math" panose="02040503050406030204" pitchFamily="18" charset="0"/>
                      </a:rPr>
                      <m:t>𝑚</m:t>
                    </m:r>
                    <m:r>
                      <a:rPr lang="en-US" altLang="ja-JP" sz="2800" i="1">
                        <a:latin typeface="Cambria Math" panose="02040503050406030204" pitchFamily="18" charset="0"/>
                      </a:rPr>
                      <m:t> </m:t>
                    </m:r>
                  </m:oMath>
                </a14:m>
                <a:r>
                  <a:rPr lang="en-US" altLang="ja-JP" sz="2800" dirty="0" smtClean="0"/>
                  <a:t>is</a:t>
                </a:r>
                <a:endParaRPr lang="en-US" altLang="ja-JP" sz="2800" dirty="0"/>
              </a:p>
              <a:p>
                <a:pPr marL="0" indent="0">
                  <a:buNone/>
                </a:pPr>
                <a:r>
                  <a:rPr lang="en-US" altLang="ja-JP" sz="2400" dirty="0"/>
                  <a:t> </a:t>
                </a:r>
              </a:p>
              <a:p>
                <a:pPr marL="0" indent="0" algn="ctr">
                  <a:buNone/>
                </a:pPr>
                <a14:m>
                  <m:oMath xmlns:m="http://schemas.openxmlformats.org/officeDocument/2006/math">
                    <m:sSup>
                      <m:sSupPr>
                        <m:ctrlPr>
                          <a:rPr lang="en-US" altLang="ja-JP" sz="2400" i="1">
                            <a:solidFill>
                              <a:srgbClr val="FF0000"/>
                            </a:solidFill>
                            <a:latin typeface="Cambria Math" panose="02040503050406030204" pitchFamily="18" charset="0"/>
                          </a:rPr>
                        </m:ctrlPr>
                      </m:sSupPr>
                      <m:e>
                        <m:r>
                          <a:rPr lang="en-US" altLang="ja-JP" sz="2400" i="1">
                            <a:solidFill>
                              <a:srgbClr val="FF0000"/>
                            </a:solidFill>
                            <a:latin typeface="Cambria Math" panose="02040503050406030204" pitchFamily="18" charset="0"/>
                          </a:rPr>
                          <m:t>𝜃</m:t>
                        </m:r>
                      </m:e>
                      <m:sup>
                        <m:r>
                          <a:rPr lang="en-US" altLang="ja-JP" sz="2400" i="1">
                            <a:solidFill>
                              <a:srgbClr val="FF0000"/>
                            </a:solidFill>
                            <a:latin typeface="Cambria Math" panose="02040503050406030204" pitchFamily="18" charset="0"/>
                          </a:rPr>
                          <m:t>∗</m:t>
                        </m:r>
                      </m:sup>
                    </m:sSup>
                    <m:r>
                      <a:rPr lang="en-US" altLang="ja-JP" sz="2400" i="1">
                        <a:latin typeface="Cambria Math" panose="02040503050406030204" pitchFamily="18" charset="0"/>
                      </a:rPr>
                      <m:t>=</m:t>
                    </m:r>
                    <m:d>
                      <m:dPr>
                        <m:begChr m:val="{"/>
                        <m:endChr m:val=""/>
                        <m:ctrlPr>
                          <a:rPr lang="en-US" altLang="ja-JP" sz="2400" i="1">
                            <a:latin typeface="Cambria Math" panose="02040503050406030204" pitchFamily="18" charset="0"/>
                          </a:rPr>
                        </m:ctrlPr>
                      </m:dPr>
                      <m:e>
                        <m:eqArr>
                          <m:eqArrPr>
                            <m:ctrlPr>
                              <a:rPr lang="en-US" altLang="ja-JP" sz="2400" i="1">
                                <a:latin typeface="Cambria Math" panose="02040503050406030204" pitchFamily="18" charset="0"/>
                              </a:rPr>
                            </m:ctrlPr>
                          </m:eqArrPr>
                          <m:e>
                            <m:r>
                              <a:rPr lang="en-US" altLang="ja-JP" sz="2400" i="1">
                                <a:latin typeface="Cambria Math" panose="02040503050406030204" pitchFamily="18" charset="0"/>
                              </a:rPr>
                              <m:t>0    </m:t>
                            </m:r>
                            <m:r>
                              <m:rPr>
                                <m:sty m:val="p"/>
                              </m:rPr>
                              <a:rPr lang="en-US" altLang="ja-JP" sz="2400">
                                <a:latin typeface="Cambria Math" panose="02040503050406030204" pitchFamily="18" charset="0"/>
                              </a:rPr>
                              <m:t>if</m:t>
                            </m:r>
                            <m:r>
                              <a:rPr lang="en-US" altLang="ja-JP" sz="2400" i="1">
                                <a:latin typeface="Cambria Math" panose="02040503050406030204" pitchFamily="18" charset="0"/>
                              </a:rPr>
                              <m:t> </m:t>
                            </m:r>
                            <m:r>
                              <a:rPr lang="en-US" altLang="ja-JP" sz="2400" i="1">
                                <a:latin typeface="Cambria Math" panose="02040503050406030204" pitchFamily="18" charset="0"/>
                              </a:rPr>
                              <m:t>𝑚</m:t>
                            </m:r>
                            <m:r>
                              <a:rPr lang="en-US" altLang="ja-JP" sz="2400" i="1">
                                <a:latin typeface="Cambria Math" panose="02040503050406030204" pitchFamily="18" charset="0"/>
                              </a:rPr>
                              <m:t>∈</m:t>
                            </m:r>
                            <m:d>
                              <m:dPr>
                                <m:begChr m:val="["/>
                                <m:ctrlPr>
                                  <a:rPr lang="en-US" altLang="ja-JP" sz="2400" i="1">
                                    <a:latin typeface="Cambria Math" panose="02040503050406030204" pitchFamily="18" charset="0"/>
                                  </a:rPr>
                                </m:ctrlPr>
                              </m:dPr>
                              <m:e>
                                <m:f>
                                  <m:fPr>
                                    <m:ctrlPr>
                                      <a:rPr lang="en-US" altLang="ja-JP" sz="2400" i="1">
                                        <a:latin typeface="Cambria Math" panose="02040503050406030204" pitchFamily="18" charset="0"/>
                                      </a:rPr>
                                    </m:ctrlPr>
                                  </m:fPr>
                                  <m:num>
                                    <m:r>
                                      <a:rPr lang="en-US" altLang="ja-JP" sz="2400" i="1">
                                        <a:latin typeface="Cambria Math" panose="02040503050406030204" pitchFamily="18" charset="0"/>
                                      </a:rPr>
                                      <m:t>2</m:t>
                                    </m:r>
                                  </m:num>
                                  <m:den>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r>
                                          <a:rPr lang="en-US" altLang="ja-JP" sz="2400" i="1">
                                            <a:latin typeface="Cambria Math" panose="02040503050406030204" pitchFamily="18" charset="0"/>
                                          </a:rPr>
                                          <m:t>𝛽</m:t>
                                        </m:r>
                                      </m:e>
                                    </m:d>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𝛽</m:t>
                                        </m:r>
                                      </m:e>
                                      <m:sup>
                                        <m:r>
                                          <a:rPr lang="en-US" altLang="ja-JP" sz="2400" i="1">
                                            <a:latin typeface="Cambria Math" panose="02040503050406030204" pitchFamily="18" charset="0"/>
                                          </a:rPr>
                                          <m:t>2</m:t>
                                        </m:r>
                                      </m:sup>
                                    </m:sSup>
                                  </m:den>
                                </m:f>
                                <m:r>
                                  <a:rPr lang="en-US" altLang="ja-JP" sz="2400" i="1">
                                    <a:latin typeface="Cambria Math" panose="02040503050406030204" pitchFamily="18" charset="0"/>
                                  </a:rPr>
                                  <m:t>,</m:t>
                                </m:r>
                                <m:r>
                                  <a:rPr lang="en-US" altLang="ja-JP" sz="2400" i="1">
                                    <a:latin typeface="Cambria Math" panose="02040503050406030204" pitchFamily="18" charset="0"/>
                                  </a:rPr>
                                  <m:t>𝑛</m:t>
                                </m:r>
                              </m:e>
                            </m:d>
                            <m:r>
                              <a:rPr lang="en-US" altLang="ja-JP" sz="2400" i="1">
                                <a:latin typeface="Cambria Math" panose="02040503050406030204" pitchFamily="18" charset="0"/>
                              </a:rPr>
                              <m:t>  </m:t>
                            </m:r>
                            <m:r>
                              <m:rPr>
                                <m:sty m:val="p"/>
                              </m:rPr>
                              <a:rPr lang="en-US" altLang="ja-JP" sz="2400">
                                <a:latin typeface="Cambria Math" panose="02040503050406030204" pitchFamily="18" charset="0"/>
                              </a:rPr>
                              <m:t>for</m:t>
                            </m:r>
                            <m:r>
                              <a:rPr lang="en-US" altLang="ja-JP" sz="2400" i="1">
                                <a:latin typeface="Cambria Math" panose="02040503050406030204" pitchFamily="18" charset="0"/>
                              </a:rPr>
                              <m:t>  </m:t>
                            </m:r>
                            <m:r>
                              <a:rPr lang="en-US" altLang="ja-JP" sz="2400" i="1">
                                <a:latin typeface="Cambria Math" panose="02040503050406030204" pitchFamily="18" charset="0"/>
                              </a:rPr>
                              <m:t>𝛽</m:t>
                            </m:r>
                            <m:r>
                              <a:rPr lang="en-US" altLang="ja-JP" sz="2400" i="1">
                                <a:latin typeface="Cambria Math" panose="02040503050406030204" pitchFamily="18" charset="0"/>
                              </a:rPr>
                              <m:t>∈</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0,1</m:t>
                                </m:r>
                              </m:e>
                            </m:d>
                          </m:e>
                          <m:e>
                            <m:sSup>
                              <m:sSupPr>
                                <m:ctrlPr>
                                  <a:rPr lang="en-US" altLang="ja-JP" sz="2400" i="1">
                                    <a:solidFill>
                                      <a:srgbClr val="FF0000"/>
                                    </a:solidFill>
                                    <a:latin typeface="Cambria Math" panose="02040503050406030204" pitchFamily="18" charset="0"/>
                                  </a:rPr>
                                </m:ctrlPr>
                              </m:sSupPr>
                              <m:e>
                                <m:r>
                                  <a:rPr lang="en-US" altLang="ja-JP" sz="2400" i="1">
                                    <a:solidFill>
                                      <a:srgbClr val="FF0000"/>
                                    </a:solidFill>
                                    <a:latin typeface="Cambria Math" panose="02040503050406030204" pitchFamily="18" charset="0"/>
                                  </a:rPr>
                                  <m:t>𝜃</m:t>
                                </m:r>
                              </m:e>
                              <m:sup>
                                <m:r>
                                  <a:rPr lang="en-US" altLang="ja-JP" sz="2400" i="1">
                                    <a:solidFill>
                                      <a:srgbClr val="FF0000"/>
                                    </a:solidFill>
                                    <a:latin typeface="Cambria Math" panose="02040503050406030204" pitchFamily="18" charset="0"/>
                                  </a:rPr>
                                  <m:t>+</m:t>
                                </m:r>
                              </m:sup>
                            </m:sSup>
                            <m:r>
                              <a:rPr lang="en-US" altLang="ja-JP" sz="2400" i="1">
                                <a:latin typeface="Cambria Math" panose="02040503050406030204" pitchFamily="18" charset="0"/>
                              </a:rPr>
                              <m:t> </m:t>
                            </m:r>
                            <m:r>
                              <a:rPr lang="en-US" altLang="ja-JP" sz="2400" b="0" i="0" smtClean="0">
                                <a:latin typeface="Cambria Math" panose="02040503050406030204" pitchFamily="18" charset="0"/>
                              </a:rPr>
                              <m:t>  </m:t>
                            </m:r>
                            <m:r>
                              <m:rPr>
                                <m:sty m:val="p"/>
                              </m:rPr>
                              <a:rPr lang="en-US" altLang="ja-JP" sz="2400">
                                <a:latin typeface="Cambria Math" panose="02040503050406030204" pitchFamily="18" charset="0"/>
                              </a:rPr>
                              <m:t>if</m:t>
                            </m:r>
                            <m:r>
                              <a:rPr lang="en-US" altLang="ja-JP" sz="2400" i="1">
                                <a:latin typeface="Cambria Math" panose="02040503050406030204" pitchFamily="18" charset="0"/>
                              </a:rPr>
                              <m:t> </m:t>
                            </m:r>
                            <m:r>
                              <a:rPr lang="en-US" altLang="ja-JP" sz="2400" i="1">
                                <a:latin typeface="Cambria Math" panose="02040503050406030204" pitchFamily="18" charset="0"/>
                              </a:rPr>
                              <m:t>𝑚</m:t>
                            </m:r>
                            <m:r>
                              <a:rPr lang="en-US" altLang="ja-JP" sz="2400" i="1">
                                <a:latin typeface="Cambria Math" panose="02040503050406030204" pitchFamily="18" charset="0"/>
                              </a:rPr>
                              <m:t>∈</m:t>
                            </m:r>
                            <m:d>
                              <m:dPr>
                                <m:begChr m:val="["/>
                                <m:ctrlPr>
                                  <a:rPr lang="en-US" altLang="ja-JP" sz="2400" i="1">
                                    <a:latin typeface="Cambria Math" panose="02040503050406030204" pitchFamily="18" charset="0"/>
                                  </a:rPr>
                                </m:ctrlPr>
                              </m:dPr>
                              <m:e>
                                <m:r>
                                  <a:rPr lang="en-US" altLang="ja-JP" sz="2400" i="1">
                                    <a:latin typeface="Cambria Math" panose="02040503050406030204" pitchFamily="18" charset="0"/>
                                  </a:rPr>
                                  <m:t>0,</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2</m:t>
                                    </m:r>
                                  </m:num>
                                  <m:den>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r>
                                          <a:rPr lang="en-US" altLang="ja-JP" sz="2400" i="1">
                                            <a:latin typeface="Cambria Math" panose="02040503050406030204" pitchFamily="18" charset="0"/>
                                          </a:rPr>
                                          <m:t>𝛽</m:t>
                                        </m:r>
                                      </m:e>
                                    </m:d>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𝛽</m:t>
                                        </m:r>
                                      </m:e>
                                      <m:sup>
                                        <m:r>
                                          <a:rPr lang="en-US" altLang="ja-JP" sz="2400" i="1">
                                            <a:latin typeface="Cambria Math" panose="02040503050406030204" pitchFamily="18" charset="0"/>
                                          </a:rPr>
                                          <m:t>2</m:t>
                                        </m:r>
                                      </m:sup>
                                    </m:sSup>
                                  </m:den>
                                </m:f>
                              </m:e>
                            </m:d>
                            <m:r>
                              <a:rPr lang="en-US" altLang="ja-JP" sz="2400" b="0" i="0" smtClean="0">
                                <a:latin typeface="Cambria Math" panose="02040503050406030204" pitchFamily="18" charset="0"/>
                              </a:rPr>
                              <m:t> </m:t>
                            </m:r>
                            <m:r>
                              <m:rPr>
                                <m:sty m:val="p"/>
                              </m:rPr>
                              <a:rPr lang="en-US" altLang="ja-JP" sz="2400">
                                <a:latin typeface="Cambria Math" panose="02040503050406030204" pitchFamily="18" charset="0"/>
                              </a:rPr>
                              <m:t>for</m:t>
                            </m:r>
                            <m:r>
                              <a:rPr lang="en-US" altLang="ja-JP" sz="2400" i="1">
                                <a:latin typeface="Cambria Math" panose="02040503050406030204" pitchFamily="18" charset="0"/>
                              </a:rPr>
                              <m:t>  </m:t>
                            </m:r>
                            <m:r>
                              <a:rPr lang="en-US" altLang="ja-JP" sz="2400" i="1">
                                <a:latin typeface="Cambria Math" panose="02040503050406030204" pitchFamily="18" charset="0"/>
                              </a:rPr>
                              <m:t>𝛽</m:t>
                            </m:r>
                            <m:r>
                              <a:rPr lang="en-US" altLang="ja-JP" sz="2400" i="1">
                                <a:latin typeface="Cambria Math" panose="02040503050406030204" pitchFamily="18" charset="0"/>
                              </a:rPr>
                              <m:t>∈</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0,1</m:t>
                                </m:r>
                              </m:e>
                            </m:d>
                          </m:e>
                          <m:e>
                            <m:r>
                              <a:rPr lang="en-US" altLang="ja-JP" sz="2400" i="1">
                                <a:latin typeface="Cambria Math" panose="02040503050406030204" pitchFamily="18" charset="0"/>
                              </a:rPr>
                              <m:t>1     </m:t>
                            </m:r>
                            <m:r>
                              <a:rPr lang="en-US" altLang="ja-JP" sz="2400" b="0" i="1" smtClean="0">
                                <a:latin typeface="Cambria Math" panose="02040503050406030204" pitchFamily="18" charset="0"/>
                              </a:rPr>
                              <m:t>                                 </m:t>
                            </m:r>
                            <m:r>
                              <a:rPr lang="en-US" altLang="ja-JP" sz="2400" i="1">
                                <a:latin typeface="Cambria Math" panose="02040503050406030204" pitchFamily="18" charset="0"/>
                              </a:rPr>
                              <m:t>  </m:t>
                            </m:r>
                            <m:r>
                              <m:rPr>
                                <m:sty m:val="p"/>
                              </m:rPr>
                              <a:rPr lang="en-US" altLang="ja-JP" sz="2400">
                                <a:latin typeface="Cambria Math" panose="02040503050406030204" pitchFamily="18" charset="0"/>
                              </a:rPr>
                              <m:t>for</m:t>
                            </m:r>
                            <m:r>
                              <a:rPr lang="en-US" altLang="ja-JP" sz="2400" i="1">
                                <a:latin typeface="Cambria Math" panose="02040503050406030204" pitchFamily="18" charset="0"/>
                              </a:rPr>
                              <m:t>  </m:t>
                            </m:r>
                            <m:r>
                              <a:rPr lang="en-US" altLang="ja-JP" sz="2400" i="1">
                                <a:latin typeface="Cambria Math" panose="02040503050406030204" pitchFamily="18" charset="0"/>
                              </a:rPr>
                              <m:t>𝛽</m:t>
                            </m:r>
                            <m:r>
                              <a:rPr lang="en-US" altLang="ja-JP" sz="2400" i="1">
                                <a:latin typeface="Cambria Math" panose="02040503050406030204" pitchFamily="18" charset="0"/>
                              </a:rPr>
                              <m:t>=0 </m:t>
                            </m:r>
                            <m:r>
                              <a:rPr lang="en-US" altLang="ja-JP" sz="2400" i="1">
                                <a:latin typeface="Cambria Math" panose="02040503050406030204" pitchFamily="18" charset="0"/>
                              </a:rPr>
                              <m:t>𝑜𝑟</m:t>
                            </m:r>
                            <m:r>
                              <a:rPr lang="en-US" altLang="ja-JP" sz="2400" i="1">
                                <a:latin typeface="Cambria Math" panose="02040503050406030204" pitchFamily="18" charset="0"/>
                              </a:rPr>
                              <m:t> 1</m:t>
                            </m:r>
                          </m:e>
                        </m:eqArr>
                      </m:e>
                    </m:d>
                  </m:oMath>
                </a14:m>
                <a:r>
                  <a:rPr lang="en-US" altLang="ja-JP" sz="2400" dirty="0"/>
                  <a:t>   </a:t>
                </a:r>
                <a:r>
                  <a:rPr lang="en-US" altLang="ja-JP" sz="2400" dirty="0" smtClean="0">
                    <a:latin typeface="Cambria Math" panose="02040503050406030204" pitchFamily="18" charset="0"/>
                  </a:rPr>
                  <a:t>where </a:t>
                </a:r>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𝜃</m:t>
                        </m:r>
                      </m:e>
                      <m:sup>
                        <m:r>
                          <a:rPr lang="en-US" altLang="ja-JP" sz="2400" i="1">
                            <a:latin typeface="Cambria Math" panose="02040503050406030204" pitchFamily="18" charset="0"/>
                          </a:rPr>
                          <m:t>+</m:t>
                        </m:r>
                      </m:sup>
                    </m:sSup>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r>
                                  <a:rPr lang="en-US" altLang="ja-JP" sz="2400" i="1">
                                    <a:latin typeface="Cambria Math" panose="02040503050406030204" pitchFamily="18" charset="0"/>
                                  </a:rPr>
                                  <m:t>2−</m:t>
                                </m:r>
                                <m:r>
                                  <a:rPr lang="en-US" altLang="ja-JP" sz="2400" i="1">
                                    <a:latin typeface="Cambria Math" panose="02040503050406030204" pitchFamily="18" charset="0"/>
                                  </a:rPr>
                                  <m:t>𝛽</m:t>
                                </m:r>
                              </m:e>
                            </m:d>
                          </m:e>
                          <m:sup>
                            <m:r>
                              <a:rPr lang="en-US" altLang="ja-JP" sz="2400" i="1">
                                <a:latin typeface="Cambria Math" panose="02040503050406030204" pitchFamily="18" charset="0"/>
                              </a:rPr>
                              <m:t>2</m:t>
                            </m:r>
                          </m:sup>
                        </m:sSup>
                        <m:r>
                          <a:rPr lang="en-US" altLang="ja-JP" sz="2400" i="1">
                            <a:latin typeface="Cambria Math" panose="02040503050406030204" pitchFamily="18" charset="0"/>
                          </a:rPr>
                          <m:t>[2−</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r>
                              <a:rPr lang="en-US" altLang="ja-JP" sz="2400" i="1">
                                <a:latin typeface="Cambria Math" panose="02040503050406030204" pitchFamily="18" charset="0"/>
                              </a:rPr>
                              <m:t>𝛽</m:t>
                            </m:r>
                          </m:e>
                        </m:d>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𝛽</m:t>
                            </m:r>
                          </m:e>
                          <m:sup>
                            <m:r>
                              <a:rPr lang="en-US" altLang="ja-JP" sz="2400" i="1">
                                <a:latin typeface="Cambria Math" panose="02040503050406030204" pitchFamily="18" charset="0"/>
                              </a:rPr>
                              <m:t>2</m:t>
                            </m:r>
                          </m:sup>
                        </m:sSup>
                        <m:r>
                          <a:rPr lang="en-US" altLang="ja-JP" sz="2400" i="1">
                            <a:latin typeface="Cambria Math" panose="02040503050406030204" pitchFamily="18" charset="0"/>
                          </a:rPr>
                          <m:t>𝑚</m:t>
                        </m:r>
                        <m:r>
                          <a:rPr lang="en-US" altLang="ja-JP" sz="2400" i="1">
                            <a:latin typeface="Cambria Math" panose="02040503050406030204" pitchFamily="18" charset="0"/>
                          </a:rPr>
                          <m:t>]</m:t>
                        </m:r>
                      </m:num>
                      <m:den>
                        <m:d>
                          <m:dPr>
                            <m:ctrlPr>
                              <a:rPr lang="en-US" altLang="ja-JP" sz="2400" i="1">
                                <a:latin typeface="Cambria Math" panose="02040503050406030204" pitchFamily="18" charset="0"/>
                              </a:rPr>
                            </m:ctrlPr>
                          </m:dPr>
                          <m:e>
                            <m:r>
                              <a:rPr lang="en-US" altLang="ja-JP" sz="2400" i="1">
                                <a:latin typeface="Cambria Math" panose="02040503050406030204" pitchFamily="18" charset="0"/>
                              </a:rPr>
                              <m:t>4−</m:t>
                            </m:r>
                            <m:r>
                              <a:rPr lang="en-US" altLang="ja-JP" sz="2400" i="1">
                                <a:latin typeface="Cambria Math" panose="02040503050406030204" pitchFamily="18" charset="0"/>
                              </a:rPr>
                              <m:t>𝛽</m:t>
                            </m:r>
                          </m:e>
                        </m:d>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2−</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r>
                                  <a:rPr lang="en-US" altLang="ja-JP" sz="2400" i="1">
                                    <a:latin typeface="Cambria Math" panose="02040503050406030204" pitchFamily="18" charset="0"/>
                                  </a:rPr>
                                  <m:t>𝛽</m:t>
                                </m:r>
                              </m:e>
                            </m:d>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𝛽</m:t>
                                </m:r>
                              </m:e>
                              <m:sup>
                                <m:r>
                                  <a:rPr lang="en-US" altLang="ja-JP" sz="2400" i="1">
                                    <a:latin typeface="Cambria Math" panose="02040503050406030204" pitchFamily="18" charset="0"/>
                                  </a:rPr>
                                  <m:t>2</m:t>
                                </m:r>
                              </m:sup>
                            </m:sSup>
                            <m:r>
                              <a:rPr lang="en-US" altLang="ja-JP" sz="2400" i="1">
                                <a:latin typeface="Cambria Math" panose="02040503050406030204" pitchFamily="18" charset="0"/>
                              </a:rPr>
                              <m:t>𝑚</m:t>
                            </m:r>
                          </m:e>
                        </m:d>
                        <m:r>
                          <a:rPr lang="en-US" altLang="ja-JP" sz="2400" i="1">
                            <a:latin typeface="Cambria Math" panose="02040503050406030204" pitchFamily="18" charset="0"/>
                          </a:rPr>
                          <m:t>+2</m:t>
                        </m:r>
                        <m:r>
                          <a:rPr lang="en-US" altLang="ja-JP" sz="2400" i="1">
                            <a:latin typeface="Cambria Math" panose="02040503050406030204" pitchFamily="18" charset="0"/>
                          </a:rPr>
                          <m:t>𝛽</m:t>
                        </m:r>
                        <m:r>
                          <a:rPr lang="en-US" altLang="ja-JP" sz="2400" i="1">
                            <a:latin typeface="Cambria Math" panose="02040503050406030204" pitchFamily="18" charset="0"/>
                          </a:rPr>
                          <m:t>[</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r>
                              <a:rPr lang="en-US" altLang="ja-JP" sz="2400" i="1">
                                <a:latin typeface="Cambria Math" panose="02040503050406030204" pitchFamily="18" charset="0"/>
                              </a:rPr>
                              <m:t>𝛽</m:t>
                            </m:r>
                          </m:e>
                        </m:d>
                        <m:d>
                          <m:dPr>
                            <m:ctrlPr>
                              <a:rPr lang="en-US" altLang="ja-JP" sz="2400" i="1">
                                <a:latin typeface="Cambria Math" panose="02040503050406030204" pitchFamily="18" charset="0"/>
                              </a:rPr>
                            </m:ctrlPr>
                          </m:dPr>
                          <m:e>
                            <m:r>
                              <a:rPr lang="en-US" altLang="ja-JP" sz="2400" i="1">
                                <a:latin typeface="Cambria Math" panose="02040503050406030204" pitchFamily="18" charset="0"/>
                              </a:rPr>
                              <m:t>2</m:t>
                            </m:r>
                            <m:r>
                              <a:rPr lang="en-US" altLang="ja-JP" sz="2400" i="1">
                                <a:latin typeface="Cambria Math" panose="02040503050406030204" pitchFamily="18" charset="0"/>
                              </a:rPr>
                              <m:t>𝑛</m:t>
                            </m:r>
                            <m:r>
                              <a:rPr lang="en-US" altLang="ja-JP" sz="2400" i="1">
                                <a:latin typeface="Cambria Math" panose="02040503050406030204" pitchFamily="18" charset="0"/>
                              </a:rPr>
                              <m:t>+</m:t>
                            </m:r>
                            <m:r>
                              <a:rPr lang="en-US" altLang="ja-JP" sz="2400" i="1">
                                <a:latin typeface="Cambria Math" panose="02040503050406030204" pitchFamily="18" charset="0"/>
                              </a:rPr>
                              <m:t>𝑘</m:t>
                            </m:r>
                          </m:e>
                        </m:d>
                        <m:r>
                          <a:rPr lang="en-US" altLang="ja-JP" sz="2400" i="1">
                            <a:latin typeface="Cambria Math" panose="02040503050406030204" pitchFamily="18" charset="0"/>
                          </a:rPr>
                          <m:t>−3+</m:t>
                        </m:r>
                        <m:r>
                          <a:rPr lang="en-US" altLang="ja-JP" sz="2400" i="1">
                            <a:latin typeface="Cambria Math" panose="02040503050406030204" pitchFamily="18" charset="0"/>
                          </a:rPr>
                          <m:t>𝛽</m:t>
                        </m:r>
                        <m:r>
                          <a:rPr lang="en-US" altLang="ja-JP" sz="2400" i="1">
                            <a:latin typeface="Cambria Math" panose="02040503050406030204" pitchFamily="18" charset="0"/>
                          </a:rPr>
                          <m:t>]</m:t>
                        </m:r>
                      </m:den>
                    </m:f>
                  </m:oMath>
                </a14:m>
                <a:endParaRPr lang="en-US" altLang="ja-JP" sz="2400" dirty="0">
                  <a:latin typeface="Cambria Math" panose="02040503050406030204" pitchFamily="18" charset="0"/>
                </a:endParaRPr>
              </a:p>
              <a:p>
                <a:pPr marL="0" indent="0">
                  <a:buNone/>
                </a:pPr>
                <a:r>
                  <a:rPr lang="en-US" altLang="ja-JP" sz="2400" dirty="0">
                    <a:latin typeface="Cambria Math" panose="02040503050406030204" pitchFamily="18" charset="0"/>
                  </a:rPr>
                  <a:t>  </a:t>
                </a:r>
              </a:p>
              <a:p>
                <a14:m>
                  <m:oMath xmlns:m="http://schemas.openxmlformats.org/officeDocument/2006/math">
                    <m:r>
                      <a:rPr lang="en-US" altLang="ja-JP" sz="2800" i="1">
                        <a:latin typeface="Cambria Math" panose="02040503050406030204" pitchFamily="18" charset="0"/>
                      </a:rPr>
                      <m:t> </m:t>
                    </m:r>
                  </m:oMath>
                </a14:m>
                <a:r>
                  <a:rPr lang="en-US" altLang="ja-JP" sz="2800" dirty="0"/>
                  <a:t>(ii) Suppose that </a:t>
                </a:r>
                <a14:m>
                  <m:oMath xmlns:m="http://schemas.openxmlformats.org/officeDocument/2006/math">
                    <m:r>
                      <a:rPr lang="en-US" altLang="ja-JP" sz="2800" i="1">
                        <a:latin typeface="Cambria Math" panose="02040503050406030204" pitchFamily="18" charset="0"/>
                      </a:rPr>
                      <m:t>𝑛</m:t>
                    </m:r>
                    <m:r>
                      <a:rPr lang="en-US" altLang="ja-JP" sz="2800" i="1">
                        <a:latin typeface="Cambria Math" panose="02040503050406030204" pitchFamily="18" charset="0"/>
                      </a:rPr>
                      <m:t>≤2/[</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1−</m:t>
                        </m:r>
                        <m:r>
                          <a:rPr lang="en-US" altLang="ja-JP" sz="2800" i="1">
                            <a:latin typeface="Cambria Math" panose="02040503050406030204" pitchFamily="18" charset="0"/>
                          </a:rPr>
                          <m:t>𝛽</m:t>
                        </m:r>
                      </m:e>
                    </m:d>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𝛽</m:t>
                        </m:r>
                      </m:e>
                      <m:sup>
                        <m:r>
                          <a:rPr lang="en-US" altLang="ja-JP" sz="2800" i="1">
                            <a:latin typeface="Cambria Math" panose="02040503050406030204" pitchFamily="18" charset="0"/>
                          </a:rPr>
                          <m:t>2</m:t>
                        </m:r>
                      </m:sup>
                    </m:sSup>
                    <m:r>
                      <a:rPr lang="en-US" altLang="ja-JP" sz="2800" i="1">
                        <a:latin typeface="Cambria Math" panose="02040503050406030204" pitchFamily="18" charset="0"/>
                      </a:rPr>
                      <m:t>]</m:t>
                    </m:r>
                  </m:oMath>
                </a14:m>
                <a:r>
                  <a:rPr lang="en-US" altLang="ja-JP" sz="2800" dirty="0"/>
                  <a:t>. The optimal level of privatization </a:t>
                </a:r>
                <a:r>
                  <a:rPr lang="en-US" altLang="ja-JP" sz="2800" dirty="0">
                    <a:solidFill>
                      <a:srgbClr val="FFC000"/>
                    </a:solidFill>
                  </a:rPr>
                  <a:t>given </a:t>
                </a:r>
                <a14:m>
                  <m:oMath xmlns:m="http://schemas.openxmlformats.org/officeDocument/2006/math">
                    <m:r>
                      <a:rPr lang="en-US" altLang="ja-JP" sz="2800" i="1">
                        <a:solidFill>
                          <a:srgbClr val="FFC000"/>
                        </a:solidFill>
                        <a:latin typeface="Cambria Math" panose="02040503050406030204" pitchFamily="18" charset="0"/>
                      </a:rPr>
                      <m:t>𝑚</m:t>
                    </m:r>
                    <m:r>
                      <a:rPr lang="en-US" altLang="ja-JP" sz="2800" i="1">
                        <a:latin typeface="Cambria Math" panose="02040503050406030204" pitchFamily="18" charset="0"/>
                      </a:rPr>
                      <m:t> </m:t>
                    </m:r>
                  </m:oMath>
                </a14:m>
                <a:r>
                  <a:rPr lang="en-US" altLang="ja-JP" sz="2800" dirty="0"/>
                  <a:t>is</a:t>
                </a:r>
              </a:p>
              <a:p>
                <a:pPr marL="0" indent="0">
                  <a:buNone/>
                </a:pPr>
                <a:r>
                  <a:rPr lang="en-US" altLang="ja-JP" sz="2400" dirty="0"/>
                  <a:t> </a:t>
                </a:r>
              </a:p>
              <a:p>
                <a:pPr marL="0" indent="0">
                  <a:buNone/>
                </a:pPr>
                <a14:m>
                  <m:oMathPara xmlns:m="http://schemas.openxmlformats.org/officeDocument/2006/math">
                    <m:oMathParaPr>
                      <m:jc m:val="centerGroup"/>
                    </m:oMathParaPr>
                    <m:oMath xmlns:m="http://schemas.openxmlformats.org/officeDocument/2006/math">
                      <m:sSup>
                        <m:sSupPr>
                          <m:ctrlPr>
                            <a:rPr lang="en-US" altLang="ja-JP" sz="2400" i="1">
                              <a:solidFill>
                                <a:srgbClr val="FF0000"/>
                              </a:solidFill>
                              <a:latin typeface="Cambria Math" panose="02040503050406030204" pitchFamily="18" charset="0"/>
                            </a:rPr>
                          </m:ctrlPr>
                        </m:sSupPr>
                        <m:e>
                          <m:r>
                            <a:rPr lang="en-US" altLang="ja-JP" sz="2400" i="1">
                              <a:solidFill>
                                <a:srgbClr val="FF0000"/>
                              </a:solidFill>
                              <a:latin typeface="Cambria Math" panose="02040503050406030204" pitchFamily="18" charset="0"/>
                            </a:rPr>
                            <m:t>𝜃</m:t>
                          </m:r>
                        </m:e>
                        <m:sup>
                          <m:r>
                            <a:rPr lang="en-US" altLang="ja-JP" sz="2400" i="1">
                              <a:solidFill>
                                <a:srgbClr val="FF0000"/>
                              </a:solidFill>
                              <a:latin typeface="Cambria Math" panose="02040503050406030204" pitchFamily="18" charset="0"/>
                            </a:rPr>
                            <m:t>∗</m:t>
                          </m:r>
                        </m:sup>
                      </m:sSup>
                      <m:r>
                        <a:rPr lang="en-US" altLang="ja-JP" sz="2400" i="1">
                          <a:latin typeface="Cambria Math" panose="02040503050406030204" pitchFamily="18" charset="0"/>
                        </a:rPr>
                        <m:t>=</m:t>
                      </m:r>
                      <m:d>
                        <m:dPr>
                          <m:begChr m:val="{"/>
                          <m:endChr m:val=""/>
                          <m:ctrlPr>
                            <a:rPr lang="en-US" altLang="ja-JP" sz="2400" i="1">
                              <a:latin typeface="Cambria Math" panose="02040503050406030204" pitchFamily="18" charset="0"/>
                            </a:rPr>
                          </m:ctrlPr>
                        </m:dPr>
                        <m:e>
                          <m:eqArr>
                            <m:eqArrPr>
                              <m:ctrlPr>
                                <a:rPr lang="en-US" altLang="ja-JP" sz="2400" i="1">
                                  <a:latin typeface="Cambria Math" panose="02040503050406030204" pitchFamily="18" charset="0"/>
                                </a:rPr>
                              </m:ctrlPr>
                            </m:eqArrPr>
                            <m:e>
                              <m:sSup>
                                <m:sSupPr>
                                  <m:ctrlPr>
                                    <a:rPr lang="en-US" altLang="ja-JP" sz="2400" i="1">
                                      <a:solidFill>
                                        <a:srgbClr val="FF0000"/>
                                      </a:solidFill>
                                      <a:latin typeface="Cambria Math" panose="02040503050406030204" pitchFamily="18" charset="0"/>
                                    </a:rPr>
                                  </m:ctrlPr>
                                </m:sSupPr>
                                <m:e>
                                  <m:r>
                                    <a:rPr lang="en-US" altLang="ja-JP" sz="2400" i="1">
                                      <a:solidFill>
                                        <a:srgbClr val="FF0000"/>
                                      </a:solidFill>
                                      <a:latin typeface="Cambria Math" panose="02040503050406030204" pitchFamily="18" charset="0"/>
                                    </a:rPr>
                                    <m:t>𝜃</m:t>
                                  </m:r>
                                </m:e>
                                <m:sup>
                                  <m:r>
                                    <a:rPr lang="en-US" altLang="ja-JP" sz="2400" i="1">
                                      <a:solidFill>
                                        <a:srgbClr val="FF0000"/>
                                      </a:solidFill>
                                      <a:latin typeface="Cambria Math" panose="02040503050406030204" pitchFamily="18" charset="0"/>
                                    </a:rPr>
                                    <m:t>+</m:t>
                                  </m:r>
                                </m:sup>
                              </m:sSup>
                              <m:r>
                                <a:rPr lang="en-US" altLang="ja-JP" sz="2400">
                                  <a:latin typeface="Cambria Math" panose="02040503050406030204" pitchFamily="18" charset="0"/>
                                </a:rPr>
                                <m:t>     </m:t>
                              </m:r>
                              <m:r>
                                <m:rPr>
                                  <m:sty m:val="p"/>
                                </m:rPr>
                                <a:rPr lang="en-US" altLang="ja-JP" sz="2400">
                                  <a:latin typeface="Cambria Math" panose="02040503050406030204" pitchFamily="18" charset="0"/>
                                </a:rPr>
                                <m:t>if</m:t>
                              </m:r>
                              <m:r>
                                <a:rPr lang="en-US" altLang="ja-JP" sz="2400" i="1">
                                  <a:latin typeface="Cambria Math" panose="02040503050406030204" pitchFamily="18" charset="0"/>
                                </a:rPr>
                                <m:t> </m:t>
                              </m:r>
                              <m:r>
                                <a:rPr lang="en-US" altLang="ja-JP" sz="2400" i="1">
                                  <a:latin typeface="Cambria Math" panose="02040503050406030204" pitchFamily="18" charset="0"/>
                                </a:rPr>
                                <m:t>𝑚</m:t>
                              </m:r>
                              <m:r>
                                <a:rPr lang="en-US" altLang="ja-JP" sz="2400" i="1">
                                  <a:latin typeface="Cambria Math" panose="02040503050406030204" pitchFamily="18" charset="0"/>
                                </a:rPr>
                                <m:t>∈</m:t>
                              </m:r>
                              <m:d>
                                <m:dPr>
                                  <m:begChr m:val="["/>
                                  <m:ctrlPr>
                                    <a:rPr lang="en-US" altLang="ja-JP" sz="2400" i="1">
                                      <a:latin typeface="Cambria Math" panose="02040503050406030204" pitchFamily="18" charset="0"/>
                                    </a:rPr>
                                  </m:ctrlPr>
                                </m:dPr>
                                <m:e>
                                  <m:r>
                                    <a:rPr lang="en-US" altLang="ja-JP" sz="2400" i="1">
                                      <a:latin typeface="Cambria Math" panose="02040503050406030204" pitchFamily="18" charset="0"/>
                                    </a:rPr>
                                    <m:t>0,</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2</m:t>
                                      </m:r>
                                    </m:num>
                                    <m:den>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r>
                                            <a:rPr lang="en-US" altLang="ja-JP" sz="2400" i="1">
                                              <a:latin typeface="Cambria Math" panose="02040503050406030204" pitchFamily="18" charset="0"/>
                                            </a:rPr>
                                            <m:t>𝛽</m:t>
                                          </m:r>
                                        </m:e>
                                      </m:d>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𝛽</m:t>
                                          </m:r>
                                        </m:e>
                                        <m:sup>
                                          <m:r>
                                            <a:rPr lang="en-US" altLang="ja-JP" sz="2400" i="1">
                                              <a:latin typeface="Cambria Math" panose="02040503050406030204" pitchFamily="18" charset="0"/>
                                            </a:rPr>
                                            <m:t>2</m:t>
                                          </m:r>
                                        </m:sup>
                                      </m:sSup>
                                    </m:den>
                                  </m:f>
                                </m:e>
                              </m:d>
                              <m:r>
                                <m:rPr>
                                  <m:sty m:val="p"/>
                                </m:rPr>
                                <a:rPr lang="en-US" altLang="ja-JP" sz="2400">
                                  <a:latin typeface="Cambria Math" panose="02040503050406030204" pitchFamily="18" charset="0"/>
                                </a:rPr>
                                <m:t>for</m:t>
                              </m:r>
                              <m:r>
                                <a:rPr lang="en-US" altLang="ja-JP" sz="2400" i="1">
                                  <a:latin typeface="Cambria Math" panose="02040503050406030204" pitchFamily="18" charset="0"/>
                                </a:rPr>
                                <m:t>  </m:t>
                              </m:r>
                              <m:r>
                                <a:rPr lang="en-US" altLang="ja-JP" sz="2400" i="1">
                                  <a:latin typeface="Cambria Math" panose="02040503050406030204" pitchFamily="18" charset="0"/>
                                </a:rPr>
                                <m:t>𝛽</m:t>
                              </m:r>
                              <m:r>
                                <a:rPr lang="en-US" altLang="ja-JP" sz="2400" i="1">
                                  <a:latin typeface="Cambria Math" panose="02040503050406030204" pitchFamily="18" charset="0"/>
                                </a:rPr>
                                <m:t>∈</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0,1</m:t>
                                  </m:r>
                                </m:e>
                              </m:d>
                            </m:e>
                            <m:e>
                              <m:r>
                                <a:rPr lang="en-US" altLang="ja-JP" sz="2400" i="1">
                                  <a:latin typeface="Cambria Math" panose="02040503050406030204" pitchFamily="18" charset="0"/>
                                </a:rPr>
                                <m:t>1                                              </m:t>
                              </m:r>
                              <m:r>
                                <m:rPr>
                                  <m:sty m:val="p"/>
                                </m:rPr>
                                <a:rPr lang="en-US" altLang="ja-JP" sz="2400">
                                  <a:latin typeface="Cambria Math" panose="02040503050406030204" pitchFamily="18" charset="0"/>
                                </a:rPr>
                                <m:t>for</m:t>
                              </m:r>
                              <m:r>
                                <a:rPr lang="en-US" altLang="ja-JP" sz="2400" i="1">
                                  <a:latin typeface="Cambria Math" panose="02040503050406030204" pitchFamily="18" charset="0"/>
                                </a:rPr>
                                <m:t>  </m:t>
                              </m:r>
                              <m:r>
                                <a:rPr lang="en-US" altLang="ja-JP" sz="2400" i="1">
                                  <a:latin typeface="Cambria Math" panose="02040503050406030204" pitchFamily="18" charset="0"/>
                                </a:rPr>
                                <m:t>𝛽</m:t>
                              </m:r>
                              <m:r>
                                <a:rPr lang="en-US" altLang="ja-JP" sz="2400" i="1">
                                  <a:latin typeface="Cambria Math" panose="02040503050406030204" pitchFamily="18" charset="0"/>
                                </a:rPr>
                                <m:t>=0 </m:t>
                              </m:r>
                              <m:r>
                                <a:rPr lang="en-US" altLang="ja-JP" sz="2400" i="1">
                                  <a:latin typeface="Cambria Math" panose="02040503050406030204" pitchFamily="18" charset="0"/>
                                </a:rPr>
                                <m:t>𝑜𝑟</m:t>
                              </m:r>
                              <m:r>
                                <a:rPr lang="en-US" altLang="ja-JP" sz="2400" i="1">
                                  <a:latin typeface="Cambria Math" panose="02040503050406030204" pitchFamily="18" charset="0"/>
                                </a:rPr>
                                <m:t> 1</m:t>
                              </m:r>
                            </m:e>
                          </m:eqArr>
                        </m:e>
                      </m:d>
                    </m:oMath>
                  </m:oMathPara>
                </a14:m>
                <a:endParaRPr lang="en-US" altLang="ja-JP" sz="2400" i="1" dirty="0">
                  <a:latin typeface="Cambria Math" panose="020405030504060302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841272"/>
                <a:ext cx="10515600" cy="4591655"/>
              </a:xfrm>
              <a:blipFill rotWithShape="0">
                <a:blip r:embed="rId3"/>
                <a:stretch>
                  <a:fillRect l="-1797" t="-2523"/>
                </a:stretch>
              </a:blipFill>
            </p:spPr>
            <p:txBody>
              <a:bodyPr/>
              <a:lstStyle/>
              <a:p>
                <a:r>
                  <a:rPr lang="ja-JP" altLang="en-US">
                    <a:noFill/>
                  </a:rPr>
                  <a:t> </a:t>
                </a:r>
              </a:p>
            </p:txBody>
          </p:sp>
        </mc:Fallback>
      </mc:AlternateContent>
      <p:sp>
        <p:nvSpPr>
          <p:cNvPr id="4" name="テキスト ボックス 3"/>
          <p:cNvSpPr txBox="1"/>
          <p:nvPr/>
        </p:nvSpPr>
        <p:spPr>
          <a:xfrm>
            <a:off x="10340340" y="10497"/>
            <a:ext cx="1844040" cy="369332"/>
          </a:xfrm>
          <a:prstGeom prst="rect">
            <a:avLst/>
          </a:prstGeom>
          <a:noFill/>
        </p:spPr>
        <p:txBody>
          <a:bodyPr wrap="square" rtlCol="0">
            <a:spAutoFit/>
          </a:bodyPr>
          <a:lstStyle/>
          <a:p>
            <a:r>
              <a:rPr kumimoji="1" lang="en-US" altLang="ja-JP" dirty="0" smtClean="0"/>
              <a:t>4. Full Model</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25</a:t>
            </a:fld>
            <a:endParaRPr kumimoji="1" lang="ja-JP" altLang="en-US" dirty="0"/>
          </a:p>
        </p:txBody>
      </p:sp>
    </p:spTree>
    <p:extLst>
      <p:ext uri="{BB962C8B-B14F-4D97-AF65-F5344CB8AC3E}">
        <p14:creationId xmlns:p14="http://schemas.microsoft.com/office/powerpoint/2010/main" val="3968057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79" y="286603"/>
            <a:ext cx="10569203" cy="1450757"/>
          </a:xfrm>
        </p:spPr>
        <p:txBody>
          <a:bodyPr/>
          <a:lstStyle/>
          <a:p>
            <a:r>
              <a:rPr lang="en-US" altLang="ja-JP" dirty="0" smtClean="0"/>
              <a:t>Proposition 7: Optimal level of privatization</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kumimoji="1" lang="en-US" altLang="ja-JP" sz="2200" dirty="0" smtClean="0"/>
                  <a:t>(Proposition 1:  </a:t>
                </a:r>
                <a:r>
                  <a:rPr lang="en-US" altLang="ja-JP" sz="2200" dirty="0" smtClean="0"/>
                  <a:t>Further sequential mergers occur </a:t>
                </a:r>
                <a:r>
                  <a:rPr lang="en-US" altLang="ja-JP" sz="2200" dirty="0" err="1" smtClean="0"/>
                  <a:t>iff</a:t>
                </a:r>
                <a:r>
                  <a:rPr lang="en-US" altLang="ja-JP" sz="2200" dirty="0" smtClean="0"/>
                  <a:t> </a:t>
                </a:r>
                <a14:m>
                  <m:oMath xmlns:m="http://schemas.openxmlformats.org/officeDocument/2006/math">
                    <m:sSubSup>
                      <m:sSubSupPr>
                        <m:ctrlPr>
                          <a:rPr lang="en-US" altLang="ja-JP" sz="2200" i="1">
                            <a:latin typeface="Cambria Math" panose="02040503050406030204" pitchFamily="18" charset="0"/>
                          </a:rPr>
                        </m:ctrlPr>
                      </m:sSubSupPr>
                      <m:e>
                        <m:r>
                          <a:rPr lang="ja-JP" altLang="en-US" sz="2200" i="1">
                            <a:latin typeface="Cambria Math" panose="02040503050406030204" pitchFamily="18" charset="0"/>
                          </a:rPr>
                          <m:t>𝜋</m:t>
                        </m:r>
                      </m:e>
                      <m:sub>
                        <m:r>
                          <a:rPr lang="en-US" altLang="ja-JP" sz="2200" i="1">
                            <a:latin typeface="Cambria Math" panose="02040503050406030204" pitchFamily="18" charset="0"/>
                          </a:rPr>
                          <m:t>𝑖</m:t>
                        </m:r>
                      </m:sub>
                      <m:sup>
                        <m:r>
                          <a:rPr lang="en-US" altLang="ja-JP" sz="2200" b="0" i="1" smtClean="0">
                            <a:latin typeface="Cambria Math" panose="02040503050406030204" pitchFamily="18" charset="0"/>
                          </a:rPr>
                          <m:t>𝑛</m:t>
                        </m:r>
                      </m:sup>
                    </m:sSubSup>
                    <m:r>
                      <a:rPr lang="en-US" altLang="ja-JP" sz="2200" i="1">
                        <a:latin typeface="Cambria Math" panose="02040503050406030204" pitchFamily="18" charset="0"/>
                        <a:ea typeface="Cambria Math" panose="02040503050406030204" pitchFamily="18" charset="0"/>
                      </a:rPr>
                      <m:t>≥</m:t>
                    </m:r>
                    <m:sSubSup>
                      <m:sSubSupPr>
                        <m:ctrlPr>
                          <a:rPr lang="en-US" altLang="ja-JP" sz="2200" i="1">
                            <a:latin typeface="Cambria Math" panose="02040503050406030204" pitchFamily="18" charset="0"/>
                          </a:rPr>
                        </m:ctrlPr>
                      </m:sSubSupPr>
                      <m:e>
                        <m:r>
                          <a:rPr lang="ja-JP" altLang="en-US" sz="2200" i="1">
                            <a:latin typeface="Cambria Math" panose="02040503050406030204" pitchFamily="18" charset="0"/>
                          </a:rPr>
                          <m:t>𝜋</m:t>
                        </m:r>
                      </m:e>
                      <m:sub>
                        <m:r>
                          <a:rPr lang="en-US" altLang="ja-JP" sz="2200" i="1">
                            <a:latin typeface="Cambria Math" panose="02040503050406030204" pitchFamily="18" charset="0"/>
                          </a:rPr>
                          <m:t>𝑗</m:t>
                        </m:r>
                      </m:sub>
                      <m:sup>
                        <m:r>
                          <a:rPr lang="en-US" altLang="ja-JP" sz="2200" b="0" i="1" smtClean="0">
                            <a:latin typeface="Cambria Math" panose="02040503050406030204" pitchFamily="18" charset="0"/>
                          </a:rPr>
                          <m:t>𝑛</m:t>
                        </m:r>
                        <m:r>
                          <a:rPr lang="en-US" altLang="ja-JP" sz="2200" b="0" i="1" smtClean="0">
                            <a:latin typeface="Cambria Math" panose="02040503050406030204" pitchFamily="18" charset="0"/>
                          </a:rPr>
                          <m:t>−1</m:t>
                        </m:r>
                      </m:sup>
                    </m:sSubSup>
                  </m:oMath>
                </a14:m>
                <a:r>
                  <a:rPr lang="en-US" altLang="ja-JP" sz="2200" dirty="0"/>
                  <a:t> </a:t>
                </a:r>
                <a:r>
                  <a:rPr lang="en-US" altLang="ja-JP" sz="2200" dirty="0" smtClean="0"/>
                  <a:t>: </a:t>
                </a:r>
              </a:p>
              <a:p>
                <a:pPr marL="0" indent="0" algn="ctr">
                  <a:buNone/>
                </a:pPr>
                <a:r>
                  <a:rPr lang="en-US" altLang="ja-JP" sz="2200" i="1" dirty="0" smtClean="0"/>
                  <a:t>SM</a:t>
                </a:r>
                <a:r>
                  <a:rPr lang="en-US" altLang="ja-JP" sz="2200" dirty="0" smtClean="0"/>
                  <a:t> </a:t>
                </a:r>
                <a14:m>
                  <m:oMath xmlns:m="http://schemas.openxmlformats.org/officeDocument/2006/math">
                    <m:r>
                      <a:rPr lang="en-US" altLang="ja-JP" sz="2200" i="1" smtClean="0">
                        <a:latin typeface="Cambria Math" panose="02040503050406030204" pitchFamily="18" charset="0"/>
                        <a:ea typeface="Cambria Math" panose="02040503050406030204" pitchFamily="18" charset="0"/>
                      </a:rPr>
                      <m:t>≡</m:t>
                    </m:r>
                    <m:f>
                      <m:fPr>
                        <m:ctrlPr>
                          <a:rPr lang="en-US" altLang="ja-JP" sz="2200" i="1" smtClean="0">
                            <a:latin typeface="Cambria Math" panose="02040503050406030204" pitchFamily="18" charset="0"/>
                          </a:rPr>
                        </m:ctrlPr>
                      </m:fPr>
                      <m:num>
                        <m:d>
                          <m:dPr>
                            <m:ctrlPr>
                              <a:rPr lang="en-US" altLang="ja-JP" sz="2200" i="1">
                                <a:latin typeface="Cambria Math" panose="02040503050406030204" pitchFamily="18" charset="0"/>
                              </a:rPr>
                            </m:ctrlPr>
                          </m:dPr>
                          <m:e>
                            <m:r>
                              <a:rPr lang="en-US" altLang="ja-JP" sz="2200" i="1">
                                <a:latin typeface="Cambria Math" panose="02040503050406030204" pitchFamily="18" charset="0"/>
                              </a:rPr>
                              <m:t>1+</m:t>
                            </m:r>
                            <m:r>
                              <a:rPr lang="en-US" altLang="ja-JP" sz="2200" i="1">
                                <a:latin typeface="Cambria Math" panose="02040503050406030204" pitchFamily="18" charset="0"/>
                              </a:rPr>
                              <m:t>𝛽</m:t>
                            </m:r>
                          </m:e>
                        </m:d>
                        <m:sSup>
                          <m:sSupPr>
                            <m:ctrlPr>
                              <a:rPr lang="en-US" altLang="ja-JP" sz="2200" i="1">
                                <a:latin typeface="Cambria Math" panose="02040503050406030204" pitchFamily="18" charset="0"/>
                              </a:rPr>
                            </m:ctrlPr>
                          </m:sSupPr>
                          <m:e>
                            <m:d>
                              <m:dPr>
                                <m:ctrlPr>
                                  <a:rPr lang="en-US" altLang="ja-JP" sz="2200" i="1">
                                    <a:latin typeface="Cambria Math" panose="02040503050406030204" pitchFamily="18" charset="0"/>
                                  </a:rPr>
                                </m:ctrlPr>
                              </m:dPr>
                              <m:e>
                                <m:r>
                                  <a:rPr lang="en-US" altLang="ja-JP" sz="2200" i="1">
                                    <a:latin typeface="Cambria Math" panose="02040503050406030204" pitchFamily="18" charset="0"/>
                                  </a:rPr>
                                  <m:t>2−</m:t>
                                </m:r>
                                <m:r>
                                  <a:rPr lang="en-US" altLang="ja-JP" sz="2200" i="1">
                                    <a:latin typeface="Cambria Math" panose="02040503050406030204" pitchFamily="18" charset="0"/>
                                  </a:rPr>
                                  <m:t>𝛽</m:t>
                                </m:r>
                              </m:e>
                            </m:d>
                          </m:e>
                          <m:sup>
                            <m:r>
                              <a:rPr lang="en-US" altLang="ja-JP" sz="2200" i="1">
                                <a:latin typeface="Cambria Math" panose="02040503050406030204" pitchFamily="18" charset="0"/>
                              </a:rPr>
                              <m:t>2</m:t>
                            </m:r>
                          </m:sup>
                        </m:sSup>
                      </m:num>
                      <m:den>
                        <m:r>
                          <a:rPr lang="en-US" altLang="ja-JP" sz="2200" i="1">
                            <a:latin typeface="Cambria Math" panose="02040503050406030204" pitchFamily="18" charset="0"/>
                          </a:rPr>
                          <m:t>4</m:t>
                        </m:r>
                      </m:den>
                    </m:f>
                    <m:sSup>
                      <m:sSupPr>
                        <m:ctrlPr>
                          <a:rPr lang="en-US" altLang="ja-JP" sz="2200" b="0" i="1" smtClean="0">
                            <a:latin typeface="Cambria Math" panose="02040503050406030204" pitchFamily="18" charset="0"/>
                          </a:rPr>
                        </m:ctrlPr>
                      </m:sSupPr>
                      <m:e>
                        <m:d>
                          <m:dPr>
                            <m:begChr m:val="["/>
                            <m:endChr m:val="]"/>
                            <m:ctrlPr>
                              <a:rPr lang="en-US" altLang="ja-JP" sz="2200" b="0" i="1" smtClean="0">
                                <a:latin typeface="Cambria Math" panose="02040503050406030204" pitchFamily="18" charset="0"/>
                              </a:rPr>
                            </m:ctrlPr>
                          </m:dPr>
                          <m:e>
                            <m:f>
                              <m:fPr>
                                <m:ctrlPr>
                                  <a:rPr lang="en-US" altLang="ja-JP" sz="2200" b="0" i="1" smtClean="0">
                                    <a:latin typeface="Cambria Math" panose="02040503050406030204" pitchFamily="18" charset="0"/>
                                  </a:rPr>
                                </m:ctrlPr>
                              </m:fPr>
                              <m:num>
                                <m:r>
                                  <a:rPr lang="en-US" altLang="ja-JP" sz="2200" i="1">
                                    <a:latin typeface="Cambria Math" panose="02040503050406030204" pitchFamily="18" charset="0"/>
                                  </a:rPr>
                                  <m:t>1+</m:t>
                                </m:r>
                                <m:sSup>
                                  <m:sSupPr>
                                    <m:ctrlPr>
                                      <a:rPr lang="en-US" altLang="ja-JP" sz="2200" i="1">
                                        <a:latin typeface="Cambria Math" panose="02040503050406030204" pitchFamily="18" charset="0"/>
                                      </a:rPr>
                                    </m:ctrlPr>
                                  </m:sSupPr>
                                  <m:e>
                                    <m:r>
                                      <a:rPr lang="en-US" altLang="ja-JP" sz="2200" i="1">
                                        <a:latin typeface="Cambria Math" panose="02040503050406030204" pitchFamily="18" charset="0"/>
                                      </a:rPr>
                                      <m:t>𝛽</m:t>
                                    </m:r>
                                  </m:e>
                                  <m:sup>
                                    <m:r>
                                      <a:rPr lang="en-US" altLang="ja-JP" sz="2200" i="1">
                                        <a:latin typeface="Cambria Math" panose="02040503050406030204" pitchFamily="18" charset="0"/>
                                      </a:rPr>
                                      <m:t>2</m:t>
                                    </m:r>
                                  </m:sup>
                                </m:sSup>
                                <m:d>
                                  <m:dPr>
                                    <m:ctrlPr>
                                      <a:rPr lang="en-US" altLang="ja-JP" sz="2200" i="1">
                                        <a:latin typeface="Cambria Math" panose="02040503050406030204" pitchFamily="18" charset="0"/>
                                      </a:rPr>
                                    </m:ctrlPr>
                                  </m:dPr>
                                  <m:e>
                                    <m:r>
                                      <a:rPr lang="en-US" altLang="ja-JP" sz="2200" i="1">
                                        <a:latin typeface="Cambria Math" panose="02040503050406030204" pitchFamily="18" charset="0"/>
                                      </a:rPr>
                                      <m:t>2−</m:t>
                                    </m:r>
                                    <m:r>
                                      <a:rPr lang="en-US" altLang="ja-JP" sz="2200" i="1">
                                        <a:latin typeface="Cambria Math" panose="02040503050406030204" pitchFamily="18" charset="0"/>
                                      </a:rPr>
                                      <m:t>𝛽</m:t>
                                    </m:r>
                                    <m:r>
                                      <a:rPr lang="en-US" altLang="ja-JP" sz="2200" i="1">
                                        <a:latin typeface="Cambria Math" panose="02040503050406030204" pitchFamily="18" charset="0"/>
                                      </a:rPr>
                                      <m:t>−</m:t>
                                    </m:r>
                                    <m:r>
                                      <a:rPr lang="en-US" altLang="ja-JP" sz="2200" i="1">
                                        <a:latin typeface="Cambria Math" panose="02040503050406030204" pitchFamily="18" charset="0"/>
                                      </a:rPr>
                                      <m:t>𝜃</m:t>
                                    </m:r>
                                  </m:e>
                                </m:d>
                              </m:num>
                              <m:den>
                                <m:d>
                                  <m:dPr>
                                    <m:ctrlPr>
                                      <a:rPr lang="en-US" altLang="ja-JP" sz="2200" b="0" i="1" smtClean="0">
                                        <a:latin typeface="Cambria Math" panose="02040503050406030204" pitchFamily="18" charset="0"/>
                                      </a:rPr>
                                    </m:ctrlPr>
                                  </m:dPr>
                                  <m:e>
                                    <m:r>
                                      <a:rPr lang="en-US" altLang="ja-JP" sz="2200" b="0" i="1" smtClean="0">
                                        <a:latin typeface="Cambria Math" panose="02040503050406030204" pitchFamily="18" charset="0"/>
                                      </a:rPr>
                                      <m:t>2−</m:t>
                                    </m:r>
                                    <m:r>
                                      <a:rPr lang="en-US" altLang="ja-JP" sz="2200" b="0" i="1" smtClean="0">
                                        <a:latin typeface="Cambria Math" panose="02040503050406030204" pitchFamily="18" charset="0"/>
                                      </a:rPr>
                                      <m:t>𝛽</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𝜃</m:t>
                                    </m:r>
                                  </m:e>
                                </m:d>
                                <m:d>
                                  <m:dPr>
                                    <m:ctrlPr>
                                      <a:rPr lang="en-US" altLang="ja-JP" sz="2200" b="0" i="1" smtClean="0">
                                        <a:latin typeface="Cambria Math" panose="02040503050406030204" pitchFamily="18" charset="0"/>
                                      </a:rPr>
                                    </m:ctrlPr>
                                  </m:dPr>
                                  <m:e>
                                    <m:r>
                                      <a:rPr lang="en-US" altLang="ja-JP" sz="2200" b="0" i="1" smtClean="0">
                                        <a:latin typeface="Cambria Math" panose="02040503050406030204" pitchFamily="18" charset="0"/>
                                      </a:rPr>
                                      <m:t>2+</m:t>
                                    </m:r>
                                    <m:r>
                                      <a:rPr lang="en-US" altLang="ja-JP" sz="2200" b="0" i="1" smtClean="0">
                                        <a:latin typeface="Cambria Math" panose="02040503050406030204" pitchFamily="18" charset="0"/>
                                      </a:rPr>
                                      <m:t>𝛽</m:t>
                                    </m:r>
                                    <m:d>
                                      <m:dPr>
                                        <m:ctrlPr>
                                          <a:rPr lang="en-US" altLang="ja-JP" sz="2200" b="0" i="1" smtClean="0">
                                            <a:latin typeface="Cambria Math" panose="02040503050406030204" pitchFamily="18" charset="0"/>
                                          </a:rPr>
                                        </m:ctrlPr>
                                      </m:dPr>
                                      <m:e>
                                        <m:r>
                                          <a:rPr lang="en-US" altLang="ja-JP" sz="2200" b="0" i="1" smtClean="0">
                                            <a:latin typeface="Cambria Math" panose="02040503050406030204" pitchFamily="18" charset="0"/>
                                          </a:rPr>
                                          <m:t>2</m:t>
                                        </m:r>
                                        <m:r>
                                          <a:rPr lang="en-US" altLang="ja-JP" sz="2200" b="0" i="1" smtClean="0">
                                            <a:latin typeface="Cambria Math" panose="02040503050406030204" pitchFamily="18" charset="0"/>
                                          </a:rPr>
                                          <m:t>𝑛</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𝑘</m:t>
                                        </m:r>
                                      </m:e>
                                    </m:d>
                                    <m:r>
                                      <a:rPr lang="en-US" altLang="ja-JP" sz="2200" b="0" i="1" smtClean="0">
                                        <a:latin typeface="Cambria Math" panose="02040503050406030204" pitchFamily="18" charset="0"/>
                                      </a:rPr>
                                      <m:t>−</m:t>
                                    </m:r>
                                    <m:sSup>
                                      <m:sSupPr>
                                        <m:ctrlPr>
                                          <a:rPr lang="en-US" altLang="ja-JP" sz="2200" b="0" i="1" smtClean="0">
                                            <a:latin typeface="Cambria Math" panose="02040503050406030204" pitchFamily="18" charset="0"/>
                                          </a:rPr>
                                        </m:ctrlPr>
                                      </m:sSupPr>
                                      <m:e>
                                        <m:r>
                                          <a:rPr lang="en-US" altLang="ja-JP" sz="2200" b="0" i="1" smtClean="0">
                                            <a:latin typeface="Cambria Math" panose="02040503050406030204" pitchFamily="18" charset="0"/>
                                          </a:rPr>
                                          <m:t>𝛽</m:t>
                                        </m:r>
                                      </m:e>
                                      <m:sup>
                                        <m:r>
                                          <a:rPr lang="en-US" altLang="ja-JP" sz="2200" b="0" i="1" smtClean="0">
                                            <a:latin typeface="Cambria Math" panose="02040503050406030204" pitchFamily="18" charset="0"/>
                                          </a:rPr>
                                          <m:t>2</m:t>
                                        </m:r>
                                      </m:sup>
                                    </m:sSup>
                                    <m:r>
                                      <a:rPr lang="en-US" altLang="ja-JP" sz="2200" b="0" i="1" smtClean="0">
                                        <a:latin typeface="Cambria Math" panose="02040503050406030204" pitchFamily="18" charset="0"/>
                                      </a:rPr>
                                      <m:t>𝑛</m:t>
                                    </m:r>
                                  </m:e>
                                </m:d>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𝛽𝜃</m:t>
                                </m:r>
                              </m:den>
                            </m:f>
                          </m:e>
                        </m:d>
                      </m:e>
                      <m:sup>
                        <m:r>
                          <a:rPr lang="en-US" altLang="ja-JP" sz="2200" b="0" i="1" smtClean="0">
                            <a:latin typeface="Cambria Math" panose="02040503050406030204" pitchFamily="18" charset="0"/>
                          </a:rPr>
                          <m:t>2</m:t>
                        </m:r>
                      </m:sup>
                    </m:sSup>
                    <m:r>
                      <a:rPr lang="en-US" altLang="ja-JP" sz="2200" b="0" i="1" smtClean="0">
                        <a:latin typeface="Cambria Math" panose="02040503050406030204" pitchFamily="18" charset="0"/>
                      </a:rPr>
                      <m:t>−1</m:t>
                    </m:r>
                    <m:r>
                      <a:rPr lang="en-US" altLang="ja-JP" sz="2200" i="1">
                        <a:latin typeface="Cambria Math" panose="02040503050406030204" pitchFamily="18" charset="0"/>
                        <a:ea typeface="Cambria Math" panose="02040503050406030204" pitchFamily="18" charset="0"/>
                      </a:rPr>
                      <m:t>≥</m:t>
                    </m:r>
                    <m:r>
                      <a:rPr lang="en-US" altLang="ja-JP" sz="2200" b="0" i="1" smtClean="0">
                        <a:latin typeface="Cambria Math" panose="02040503050406030204" pitchFamily="18" charset="0"/>
                      </a:rPr>
                      <m:t>0</m:t>
                    </m:r>
                  </m:oMath>
                </a14:m>
                <a:r>
                  <a:rPr lang="en-US" altLang="ja-JP" sz="2200" dirty="0" smtClean="0"/>
                  <a:t>.) </a:t>
                </a:r>
              </a:p>
              <a:p>
                <a:r>
                  <a:rPr kumimoji="1" lang="en-US" altLang="ja-JP" sz="2400" dirty="0" smtClean="0">
                    <a:solidFill>
                      <a:srgbClr val="00B0F0"/>
                    </a:solidFill>
                  </a:rPr>
                  <a:t>(</a:t>
                </a:r>
                <a:r>
                  <a:rPr kumimoji="1" lang="en-US" altLang="ja-JP" sz="2400" dirty="0" err="1" smtClean="0">
                    <a:solidFill>
                      <a:srgbClr val="00B0F0"/>
                    </a:solidFill>
                  </a:rPr>
                  <a:t>i</a:t>
                </a:r>
                <a:r>
                  <a:rPr kumimoji="1" lang="en-US" altLang="ja-JP" sz="2400" dirty="0" smtClean="0">
                    <a:solidFill>
                      <a:srgbClr val="00B0F0"/>
                    </a:solidFill>
                  </a:rPr>
                  <a:t>) When </a:t>
                </a:r>
                <a:r>
                  <a:rPr kumimoji="1" lang="en-US" altLang="ja-JP" sz="2400" i="1" dirty="0" smtClean="0">
                    <a:solidFill>
                      <a:srgbClr val="00B0F0"/>
                    </a:solidFill>
                  </a:rPr>
                  <a:t>SM</a:t>
                </a:r>
                <a:r>
                  <a:rPr kumimoji="1" lang="en-US" altLang="ja-JP" sz="2400" dirty="0" smtClean="0">
                    <a:solidFill>
                      <a:srgbClr val="00B0F0"/>
                    </a:solidFill>
                  </a:rPr>
                  <a:t>(</a:t>
                </a:r>
                <a14:m>
                  <m:oMath xmlns:m="http://schemas.openxmlformats.org/officeDocument/2006/math">
                    <m:sSup>
                      <m:sSupPr>
                        <m:ctrlPr>
                          <a:rPr lang="en-US" altLang="ja-JP" sz="2400" i="1" smtClean="0">
                            <a:solidFill>
                              <a:srgbClr val="00B0F0"/>
                            </a:solidFill>
                            <a:latin typeface="Cambria Math" panose="02040503050406030204" pitchFamily="18" charset="0"/>
                          </a:rPr>
                        </m:ctrlPr>
                      </m:sSupPr>
                      <m:e>
                        <m:r>
                          <a:rPr lang="en-US" altLang="ja-JP" sz="2400" i="1">
                            <a:solidFill>
                              <a:srgbClr val="00B0F0"/>
                            </a:solidFill>
                            <a:latin typeface="Cambria Math" panose="02040503050406030204" pitchFamily="18" charset="0"/>
                          </a:rPr>
                          <m:t>𝜃</m:t>
                        </m:r>
                      </m:e>
                      <m:sup>
                        <m:r>
                          <a:rPr lang="en-US" altLang="ja-JP" sz="2400" i="1">
                            <a:solidFill>
                              <a:srgbClr val="00B0F0"/>
                            </a:solidFill>
                            <a:latin typeface="Cambria Math" panose="02040503050406030204" pitchFamily="18" charset="0"/>
                          </a:rPr>
                          <m:t>∗</m:t>
                        </m:r>
                      </m:sup>
                    </m:sSup>
                  </m:oMath>
                </a14:m>
                <a:r>
                  <a:rPr kumimoji="1" lang="en-US" altLang="ja-JP" sz="2400" dirty="0" smtClean="0">
                    <a:solidFill>
                      <a:srgbClr val="00B0F0"/>
                    </a:solidFill>
                  </a:rPr>
                  <a:t>)</a:t>
                </a:r>
                <a:r>
                  <a:rPr lang="en-US" altLang="ja-JP" sz="2400" dirty="0">
                    <a:solidFill>
                      <a:srgbClr val="00B0F0"/>
                    </a:solidFill>
                    <a:ea typeface="Cambria Math" panose="02040503050406030204" pitchFamily="18" charset="0"/>
                  </a:rPr>
                  <a:t> </a:t>
                </a:r>
                <a14:m>
                  <m:oMath xmlns:m="http://schemas.openxmlformats.org/officeDocument/2006/math">
                    <m:r>
                      <a:rPr lang="en-US" altLang="ja-JP" sz="2400" i="1">
                        <a:solidFill>
                          <a:srgbClr val="00B0F0"/>
                        </a:solidFill>
                        <a:latin typeface="Cambria Math" panose="02040503050406030204" pitchFamily="18" charset="0"/>
                        <a:ea typeface="Cambria Math" panose="02040503050406030204" pitchFamily="18" charset="0"/>
                      </a:rPr>
                      <m:t>≥</m:t>
                    </m:r>
                  </m:oMath>
                </a14:m>
                <a:r>
                  <a:rPr kumimoji="1" lang="en-US" altLang="ja-JP" sz="2400" dirty="0" smtClean="0">
                    <a:solidFill>
                      <a:srgbClr val="00B0F0"/>
                    </a:solidFill>
                  </a:rPr>
                  <a:t> 0, there may be a </a:t>
                </a:r>
                <a14:m>
                  <m:oMath xmlns:m="http://schemas.openxmlformats.org/officeDocument/2006/math">
                    <m:r>
                      <a:rPr lang="en-US" altLang="ja-JP" sz="2400" i="1">
                        <a:solidFill>
                          <a:srgbClr val="00B0F0"/>
                        </a:solidFill>
                        <a:latin typeface="Cambria Math" panose="02040503050406030204" pitchFamily="18" charset="0"/>
                      </a:rPr>
                      <m:t>𝜃</m:t>
                    </m:r>
                  </m:oMath>
                </a14:m>
                <a:r>
                  <a:rPr kumimoji="1" lang="en-US" altLang="ja-JP" sz="2400" dirty="0" smtClean="0">
                    <a:solidFill>
                      <a:srgbClr val="00B0F0"/>
                    </a:solidFill>
                  </a:rPr>
                  <a:t> such that </a:t>
                </a:r>
                <a:r>
                  <a:rPr lang="en-US" altLang="ja-JP" sz="2400" i="1" dirty="0">
                    <a:solidFill>
                      <a:srgbClr val="00B0F0"/>
                    </a:solidFill>
                  </a:rPr>
                  <a:t>SM</a:t>
                </a:r>
                <a:r>
                  <a:rPr lang="en-US" altLang="ja-JP" sz="2400" dirty="0">
                    <a:solidFill>
                      <a:srgbClr val="00B0F0"/>
                    </a:solidFill>
                  </a:rPr>
                  <a:t>(</a:t>
                </a:r>
                <a14:m>
                  <m:oMath xmlns:m="http://schemas.openxmlformats.org/officeDocument/2006/math">
                    <m:r>
                      <a:rPr lang="en-US" altLang="ja-JP" sz="2400" i="1">
                        <a:solidFill>
                          <a:srgbClr val="00B0F0"/>
                        </a:solidFill>
                        <a:latin typeface="Cambria Math" panose="02040503050406030204" pitchFamily="18" charset="0"/>
                      </a:rPr>
                      <m:t>𝜃</m:t>
                    </m:r>
                  </m:oMath>
                </a14:m>
                <a:r>
                  <a:rPr lang="en-US" altLang="ja-JP" sz="2400" dirty="0">
                    <a:solidFill>
                      <a:srgbClr val="00B0F0"/>
                    </a:solidFill>
                  </a:rPr>
                  <a:t>)</a:t>
                </a:r>
                <a:r>
                  <a:rPr lang="en-US" altLang="ja-JP" sz="2400" dirty="0">
                    <a:solidFill>
                      <a:srgbClr val="00B0F0"/>
                    </a:solidFill>
                    <a:ea typeface="Cambria Math" panose="02040503050406030204" pitchFamily="18" charset="0"/>
                  </a:rPr>
                  <a:t> </a:t>
                </a:r>
                <a14:m>
                  <m:oMath xmlns:m="http://schemas.openxmlformats.org/officeDocument/2006/math">
                    <m:r>
                      <a:rPr lang="en-US" altLang="ja-JP" sz="2400" b="0" i="1" smtClean="0">
                        <a:solidFill>
                          <a:srgbClr val="00B0F0"/>
                        </a:solidFill>
                        <a:latin typeface="Cambria Math" panose="02040503050406030204" pitchFamily="18" charset="0"/>
                        <a:ea typeface="Cambria Math" panose="02040503050406030204" pitchFamily="18" charset="0"/>
                      </a:rPr>
                      <m:t>&lt;</m:t>
                    </m:r>
                  </m:oMath>
                </a14:m>
                <a:r>
                  <a:rPr lang="en-US" altLang="ja-JP" sz="2400" dirty="0">
                    <a:solidFill>
                      <a:srgbClr val="00B0F0"/>
                    </a:solidFill>
                  </a:rPr>
                  <a:t> 0 </a:t>
                </a:r>
                <a:r>
                  <a:rPr lang="en-US" altLang="ja-JP" sz="2400" dirty="0" smtClean="0">
                    <a:solidFill>
                      <a:srgbClr val="00B0F0"/>
                    </a:solidFill>
                  </a:rPr>
                  <a:t>and it </a:t>
                </a:r>
                <a:r>
                  <a:rPr kumimoji="1" lang="en-US" altLang="ja-JP" sz="2400" dirty="0" smtClean="0">
                    <a:solidFill>
                      <a:srgbClr val="00B0F0"/>
                    </a:solidFill>
                  </a:rPr>
                  <a:t>leads to a higher level of social welfare.</a:t>
                </a:r>
              </a:p>
              <a:p>
                <a:r>
                  <a:rPr lang="en-US" altLang="ja-JP" sz="2400" dirty="0" smtClean="0"/>
                  <a:t>(ii) </a:t>
                </a:r>
                <a:r>
                  <a:rPr lang="en-US" altLang="ja-JP" sz="2400" dirty="0"/>
                  <a:t>When </a:t>
                </a:r>
                <a:r>
                  <a:rPr lang="en-US" altLang="ja-JP" sz="2400" i="1" dirty="0"/>
                  <a:t>SM</a:t>
                </a:r>
                <a:r>
                  <a:rPr lang="en-US" altLang="ja-JP" sz="2400" dirty="0"/>
                  <a:t>(</a:t>
                </a:r>
                <a14:m>
                  <m:oMath xmlns:m="http://schemas.openxmlformats.org/officeDocument/2006/math">
                    <m:sSup>
                      <m:sSupPr>
                        <m:ctrlPr>
                          <a:rPr lang="en-US" altLang="ja-JP" sz="2400" i="1">
                            <a:solidFill>
                              <a:schemeClr val="tx1"/>
                            </a:solidFill>
                            <a:latin typeface="Cambria Math" panose="02040503050406030204" pitchFamily="18" charset="0"/>
                          </a:rPr>
                        </m:ctrlPr>
                      </m:sSupPr>
                      <m:e>
                        <m:r>
                          <a:rPr lang="en-US" altLang="ja-JP" sz="2400" i="1">
                            <a:solidFill>
                              <a:schemeClr val="tx1"/>
                            </a:solidFill>
                            <a:latin typeface="Cambria Math" panose="02040503050406030204" pitchFamily="18" charset="0"/>
                          </a:rPr>
                          <m:t>𝜃</m:t>
                        </m:r>
                      </m:e>
                      <m:sup>
                        <m:r>
                          <a:rPr lang="en-US" altLang="ja-JP" sz="2400" i="1">
                            <a:solidFill>
                              <a:schemeClr val="tx1"/>
                            </a:solidFill>
                            <a:latin typeface="Cambria Math" panose="02040503050406030204" pitchFamily="18" charset="0"/>
                          </a:rPr>
                          <m:t>∗</m:t>
                        </m:r>
                      </m:sup>
                    </m:sSup>
                  </m:oMath>
                </a14:m>
                <a:r>
                  <a:rPr lang="en-US" altLang="ja-JP" sz="2400" dirty="0"/>
                  <a:t>)</a:t>
                </a:r>
                <a:r>
                  <a:rPr lang="en-US" altLang="ja-JP" sz="2400" dirty="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&lt;</m:t>
                    </m:r>
                  </m:oMath>
                </a14:m>
                <a:r>
                  <a:rPr lang="en-US" altLang="ja-JP" sz="2400" dirty="0"/>
                  <a:t> 0, there may be a </a:t>
                </a:r>
                <a14:m>
                  <m:oMath xmlns:m="http://schemas.openxmlformats.org/officeDocument/2006/math">
                    <m:r>
                      <a:rPr lang="en-US" altLang="ja-JP" sz="2400" i="1">
                        <a:solidFill>
                          <a:schemeClr val="tx1"/>
                        </a:solidFill>
                        <a:latin typeface="Cambria Math" panose="02040503050406030204" pitchFamily="18" charset="0"/>
                      </a:rPr>
                      <m:t>𝜃</m:t>
                    </m:r>
                  </m:oMath>
                </a14:m>
                <a:r>
                  <a:rPr lang="en-US" altLang="ja-JP" sz="2400" dirty="0"/>
                  <a:t> such that </a:t>
                </a:r>
                <a:r>
                  <a:rPr lang="en-US" altLang="ja-JP" sz="2400" i="1" dirty="0"/>
                  <a:t>SM</a:t>
                </a:r>
                <a:r>
                  <a:rPr lang="en-US" altLang="ja-JP" sz="2400" dirty="0"/>
                  <a:t>(</a:t>
                </a:r>
                <a14:m>
                  <m:oMath xmlns:m="http://schemas.openxmlformats.org/officeDocument/2006/math">
                    <m:r>
                      <a:rPr lang="en-US" altLang="ja-JP" sz="2400" i="1">
                        <a:solidFill>
                          <a:schemeClr val="tx1"/>
                        </a:solidFill>
                        <a:latin typeface="Cambria Math" panose="02040503050406030204" pitchFamily="18" charset="0"/>
                      </a:rPr>
                      <m:t>𝜃</m:t>
                    </m:r>
                  </m:oMath>
                </a14:m>
                <a:r>
                  <a:rPr lang="en-US" altLang="ja-JP" sz="2400" dirty="0"/>
                  <a:t>)</a:t>
                </a:r>
                <a14:m>
                  <m:oMath xmlns:m="http://schemas.openxmlformats.org/officeDocument/2006/math">
                    <m:r>
                      <a:rPr lang="en-US" altLang="ja-JP" sz="2400" b="0" i="0" smtClean="0">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m:t>
                    </m:r>
                  </m:oMath>
                </a14:m>
                <a:r>
                  <a:rPr lang="en-US" altLang="ja-JP" sz="2400" dirty="0" smtClean="0"/>
                  <a:t> </a:t>
                </a:r>
                <a:r>
                  <a:rPr lang="en-US" altLang="ja-JP" sz="2400" dirty="0"/>
                  <a:t>0 and it leads to a higher level of social welfare.</a:t>
                </a:r>
                <a:r>
                  <a:rPr kumimoji="1" lang="en-US" altLang="ja-JP" sz="2400" dirty="0" smtClean="0"/>
                  <a:t>  </a:t>
                </a:r>
              </a:p>
              <a:p>
                <a:endParaRPr lang="en-US" altLang="ja-JP" sz="2400" dirty="0"/>
              </a:p>
              <a:p>
                <a:r>
                  <a:rPr kumimoji="1" lang="en-US" altLang="ja-JP" sz="2400" dirty="0" smtClean="0"/>
                  <a:t>Note that this result is obtained because </a:t>
                </a:r>
                <a14:m>
                  <m:oMath xmlns:m="http://schemas.openxmlformats.org/officeDocument/2006/math">
                    <m:r>
                      <a:rPr lang="en-US" altLang="ja-JP" sz="2400" i="1">
                        <a:solidFill>
                          <a:srgbClr val="FFC000"/>
                        </a:solidFill>
                        <a:latin typeface="Cambria Math" panose="02040503050406030204" pitchFamily="18" charset="0"/>
                      </a:rPr>
                      <m:t>𝑚</m:t>
                    </m:r>
                  </m:oMath>
                </a14:m>
                <a:r>
                  <a:rPr kumimoji="1" lang="en-US" altLang="ja-JP" sz="2400" dirty="0" smtClean="0"/>
                  <a:t> is endogenized.</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909" t="-1212"/>
                </a:stretch>
              </a:blipFill>
            </p:spPr>
            <p:txBody>
              <a:bodyPr/>
              <a:lstStyle/>
              <a:p>
                <a:r>
                  <a:rPr lang="ja-JP" altLang="en-US">
                    <a:noFill/>
                  </a:rPr>
                  <a:t> </a:t>
                </a:r>
              </a:p>
            </p:txBody>
          </p:sp>
        </mc:Fallback>
      </mc:AlternateContent>
      <p:sp>
        <p:nvSpPr>
          <p:cNvPr id="5" name="テキスト ボックス 4"/>
          <p:cNvSpPr txBox="1"/>
          <p:nvPr/>
        </p:nvSpPr>
        <p:spPr>
          <a:xfrm>
            <a:off x="10340340" y="10497"/>
            <a:ext cx="1844040" cy="369332"/>
          </a:xfrm>
          <a:prstGeom prst="rect">
            <a:avLst/>
          </a:prstGeom>
          <a:noFill/>
        </p:spPr>
        <p:txBody>
          <a:bodyPr wrap="square" rtlCol="0">
            <a:spAutoFit/>
          </a:bodyPr>
          <a:lstStyle/>
          <a:p>
            <a:r>
              <a:rPr kumimoji="1" lang="en-US" altLang="ja-JP" dirty="0" smtClean="0"/>
              <a:t>4. Full Model</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26</a:t>
            </a:fld>
            <a:endParaRPr kumimoji="1" lang="ja-JP" altLang="en-US" dirty="0"/>
          </a:p>
        </p:txBody>
      </p:sp>
    </p:spTree>
    <p:extLst>
      <p:ext uri="{BB962C8B-B14F-4D97-AF65-F5344CB8AC3E}">
        <p14:creationId xmlns:p14="http://schemas.microsoft.com/office/powerpoint/2010/main" val="4125542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79" y="286603"/>
            <a:ext cx="10742623" cy="1450757"/>
          </a:xfrm>
        </p:spPr>
        <p:txBody>
          <a:bodyPr/>
          <a:lstStyle/>
          <a:p>
            <a:r>
              <a:rPr kumimoji="1" lang="en-US" altLang="ja-JP" dirty="0" smtClean="0"/>
              <a:t>Numerical Result: Figure 1(a) (Proposition 6) </a:t>
            </a:r>
            <a:endParaRPr kumimoji="1" lang="ja-JP" altLang="en-US" dirty="0"/>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4722" y="2106295"/>
            <a:ext cx="6263957" cy="4088972"/>
          </a:xfrm>
        </p:spPr>
      </p:pic>
      <p:sp>
        <p:nvSpPr>
          <p:cNvPr id="4" name="テキスト ボックス 3"/>
          <p:cNvSpPr txBox="1"/>
          <p:nvPr/>
        </p:nvSpPr>
        <p:spPr>
          <a:xfrm>
            <a:off x="9932276" y="10497"/>
            <a:ext cx="2252104" cy="369332"/>
          </a:xfrm>
          <a:prstGeom prst="rect">
            <a:avLst/>
          </a:prstGeom>
          <a:noFill/>
        </p:spPr>
        <p:txBody>
          <a:bodyPr wrap="square" rtlCol="0">
            <a:spAutoFit/>
          </a:bodyPr>
          <a:lstStyle/>
          <a:p>
            <a:r>
              <a:rPr kumimoji="1" lang="en-US" altLang="ja-JP" dirty="0" smtClean="0"/>
              <a:t>5. Numerical Analysis</a:t>
            </a: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27</a:t>
            </a:fld>
            <a:endParaRPr kumimoji="1" lang="ja-JP" altLang="en-US" dirty="0"/>
          </a:p>
        </p:txBody>
      </p:sp>
    </p:spTree>
    <p:extLst>
      <p:ext uri="{BB962C8B-B14F-4D97-AF65-F5344CB8AC3E}">
        <p14:creationId xmlns:p14="http://schemas.microsoft.com/office/powerpoint/2010/main" val="3473818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rmAutofit/>
              </a:bodyPr>
              <a:lstStyle/>
              <a:p>
                <a:r>
                  <a:rPr lang="en-US" altLang="ja-JP" dirty="0" smtClean="0"/>
                  <a:t>Result: Figure 1(d) </a:t>
                </a:r>
                <a:br>
                  <a:rPr lang="en-US" altLang="ja-JP" dirty="0" smtClean="0"/>
                </a:br>
                <a:r>
                  <a:rPr lang="en-US" altLang="ja-JP" dirty="0" smtClean="0"/>
                  <a:t>(Policy implication: </a:t>
                </a:r>
                <a14:m>
                  <m:oMath xmlns:m="http://schemas.openxmlformats.org/officeDocument/2006/math">
                    <m:sSub>
                      <m:sSubPr>
                        <m:ctrlPr>
                          <a:rPr lang="en-US" altLang="ja-JP" b="0" i="1" smtClean="0">
                            <a:latin typeface="Cambria Math" panose="02040503050406030204" pitchFamily="18" charset="0"/>
                          </a:rPr>
                        </m:ctrlPr>
                      </m:sSubPr>
                      <m:e>
                        <m:r>
                          <a:rPr lang="en-US" altLang="ja-JP" i="1">
                            <a:latin typeface="Cambria Math" panose="02040503050406030204" pitchFamily="18" charset="0"/>
                          </a:rPr>
                          <m:t>𝜃</m:t>
                        </m:r>
                      </m:e>
                      <m:sub>
                        <m:r>
                          <a:rPr lang="en-US" altLang="ja-JP" b="0" i="1" smtClean="0">
                            <a:latin typeface="Cambria Math" panose="02040503050406030204" pitchFamily="18" charset="0"/>
                          </a:rPr>
                          <m:t>𝐽𝑃𝐼</m:t>
                        </m:r>
                      </m:sub>
                    </m:sSub>
                    <m:r>
                      <a:rPr lang="en-US" altLang="ja-JP" b="0" i="1" smtClean="0">
                        <a:latin typeface="Cambria Math" panose="02040503050406030204" pitchFamily="18" charset="0"/>
                      </a:rPr>
                      <m:t>=0.72</m:t>
                    </m:r>
                  </m:oMath>
                </a14:m>
                <a:r>
                  <a:rPr lang="en-US" altLang="ja-JP" dirty="0" smtClean="0"/>
                  <a:t>) </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3"/>
                <a:stretch>
                  <a:fillRect l="-2727" t="-11345" b="-21849"/>
                </a:stretch>
              </a:blipFill>
            </p:spPr>
            <p:txBody>
              <a:bodyPr/>
              <a:lstStyle/>
              <a:p>
                <a:r>
                  <a:rPr lang="ja-JP" altLang="en-US">
                    <a:noFill/>
                  </a:rPr>
                  <a:t> </a:t>
                </a:r>
              </a:p>
            </p:txBody>
          </p:sp>
        </mc:Fallback>
      </mc:AlternateContent>
      <p:pic>
        <p:nvPicPr>
          <p:cNvPr id="4" name="コンテンツ プレースホルダー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61882" y="2091055"/>
            <a:ext cx="6157277" cy="4019334"/>
          </a:xfrm>
        </p:spPr>
      </p:pic>
      <p:sp>
        <p:nvSpPr>
          <p:cNvPr id="5" name="テキスト ボックス 4"/>
          <p:cNvSpPr txBox="1"/>
          <p:nvPr/>
        </p:nvSpPr>
        <p:spPr>
          <a:xfrm>
            <a:off x="9932276" y="10497"/>
            <a:ext cx="2252104" cy="369332"/>
          </a:xfrm>
          <a:prstGeom prst="rect">
            <a:avLst/>
          </a:prstGeom>
          <a:noFill/>
        </p:spPr>
        <p:txBody>
          <a:bodyPr wrap="square" rtlCol="0">
            <a:spAutoFit/>
          </a:bodyPr>
          <a:lstStyle/>
          <a:p>
            <a:r>
              <a:rPr kumimoji="1" lang="en-US" altLang="ja-JP" dirty="0" smtClean="0"/>
              <a:t>5. Numerical Analysis</a:t>
            </a: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28</a:t>
            </a:fld>
            <a:endParaRPr kumimoji="1" lang="ja-JP" altLang="en-US" dirty="0"/>
          </a:p>
        </p:txBody>
      </p:sp>
    </p:spTree>
    <p:extLst>
      <p:ext uri="{BB962C8B-B14F-4D97-AF65-F5344CB8AC3E}">
        <p14:creationId xmlns:p14="http://schemas.microsoft.com/office/powerpoint/2010/main" val="291470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1143787" y="943899"/>
                <a:ext cx="11175848" cy="1325563"/>
              </a:xfrm>
            </p:spPr>
            <p:txBody>
              <a:bodyPr>
                <a:normAutofit fontScale="90000"/>
              </a:bodyPr>
              <a:lstStyle/>
              <a:p>
                <a:r>
                  <a:rPr kumimoji="1" lang="en-US" altLang="ja-JP" dirty="0" smtClean="0"/>
                  <a:t>Result: </a:t>
                </a:r>
                <a:r>
                  <a:rPr lang="en-US" altLang="ja-JP" dirty="0" smtClean="0"/>
                  <a:t>(Proposition 4(ii) with </a:t>
                </a:r>
                <a14:m>
                  <m:oMath xmlns:m="http://schemas.openxmlformats.org/officeDocument/2006/math">
                    <m:sSup>
                      <m:sSupPr>
                        <m:ctrlPr>
                          <a:rPr lang="en-US" altLang="ja-JP" b="0" i="1" smtClean="0">
                            <a:latin typeface="Cambria Math" panose="02040503050406030204" pitchFamily="18" charset="0"/>
                          </a:rPr>
                        </m:ctrlPr>
                      </m:sSupPr>
                      <m:e>
                        <m:r>
                          <a:rPr lang="en-US" altLang="ja-JP" i="1">
                            <a:latin typeface="Cambria Math" panose="02040503050406030204" pitchFamily="18" charset="0"/>
                          </a:rPr>
                          <m:t>𝜃</m:t>
                        </m:r>
                      </m:e>
                      <m:sup>
                        <m:r>
                          <a:rPr lang="en-US" altLang="ja-JP" b="0" i="1" smtClean="0">
                            <a:latin typeface="Cambria Math" panose="02040503050406030204" pitchFamily="18" charset="0"/>
                          </a:rPr>
                          <m:t>∗</m:t>
                        </m:r>
                      </m:sup>
                    </m:sSup>
                  </m:oMath>
                </a14:m>
                <a:r>
                  <a:rPr lang="en-US" altLang="ja-JP" dirty="0" smtClean="0"/>
                  <a:t>; </a:t>
                </a:r>
                <a:br>
                  <a:rPr lang="en-US" altLang="ja-JP" dirty="0" smtClean="0"/>
                </a:br>
                <a14:m>
                  <m:oMath xmlns:m="http://schemas.openxmlformats.org/officeDocument/2006/math">
                    <m:r>
                      <a:rPr lang="en-US" altLang="ja-JP" sz="3600" b="0" i="1" smtClean="0">
                        <a:latin typeface="Cambria Math" panose="02040503050406030204" pitchFamily="18" charset="0"/>
                      </a:rPr>
                      <m:t>𝑎</m:t>
                    </m:r>
                    <m:r>
                      <a:rPr lang="en-US" altLang="ja-JP" sz="3600" b="0" i="1" smtClean="0">
                        <a:latin typeface="Cambria Math" panose="02040503050406030204" pitchFamily="18" charset="0"/>
                      </a:rPr>
                      <m:t>=10, </m:t>
                    </m:r>
                    <m:r>
                      <a:rPr lang="en-US" altLang="ja-JP" sz="3600" b="0" i="1" smtClean="0">
                        <a:latin typeface="Cambria Math" panose="02040503050406030204" pitchFamily="18" charset="0"/>
                      </a:rPr>
                      <m:t>𝑐</m:t>
                    </m:r>
                    <m:r>
                      <a:rPr lang="en-US" altLang="ja-JP" sz="3600" b="0" i="1" smtClean="0">
                        <a:latin typeface="Cambria Math" panose="02040503050406030204" pitchFamily="18" charset="0"/>
                      </a:rPr>
                      <m:t>=1, </m:t>
                    </m:r>
                    <m:r>
                      <a:rPr lang="en-US" altLang="ja-JP" sz="3600" b="0" i="1" smtClean="0">
                        <a:latin typeface="Cambria Math" panose="02040503050406030204" pitchFamily="18" charset="0"/>
                      </a:rPr>
                      <m:t>𝑛</m:t>
                    </m:r>
                    <m:r>
                      <a:rPr lang="en-US" altLang="ja-JP" sz="3600" b="0" i="1" smtClean="0">
                        <a:latin typeface="Cambria Math" panose="02040503050406030204" pitchFamily="18" charset="0"/>
                      </a:rPr>
                      <m:t>=100, </m:t>
                    </m:r>
                    <m:r>
                      <a:rPr lang="en-US" altLang="ja-JP" sz="3600" b="0" i="1" smtClean="0">
                        <a:latin typeface="Cambria Math" panose="02040503050406030204" pitchFamily="18" charset="0"/>
                      </a:rPr>
                      <m:t>𝑘</m:t>
                    </m:r>
                    <m:r>
                      <a:rPr lang="en-US" altLang="ja-JP" sz="3600" b="0" i="1" smtClean="0">
                        <a:latin typeface="Cambria Math" panose="02040503050406030204" pitchFamily="18" charset="0"/>
                      </a:rPr>
                      <m:t>=10, </m:t>
                    </m:r>
                    <m:r>
                      <a:rPr lang="en-US" altLang="ja-JP" sz="3600" b="0" i="1" smtClean="0">
                        <a:latin typeface="Cambria Math" panose="02040503050406030204" pitchFamily="18" charset="0"/>
                      </a:rPr>
                      <m:t>𝛽</m:t>
                    </m:r>
                    <m:r>
                      <a:rPr lang="en-US" altLang="ja-JP" sz="3600" b="0" i="1" smtClean="0">
                        <a:latin typeface="Cambria Math" panose="02040503050406030204" pitchFamily="18" charset="0"/>
                      </a:rPr>
                      <m:t>=0.5</m:t>
                    </m:r>
                  </m:oMath>
                </a14:m>
                <a:r>
                  <a:rPr lang="en-US" altLang="ja-JP" dirty="0" smtClean="0"/>
                  <a:t>)</a:t>
                </a:r>
                <a:br>
                  <a:rPr lang="en-US" altLang="ja-JP" dirty="0" smtClean="0"/>
                </a:b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1143787" y="943899"/>
                <a:ext cx="11175848" cy="1325563"/>
              </a:xfrm>
              <a:blipFill rotWithShape="0">
                <a:blip r:embed="rId3"/>
                <a:stretch>
                  <a:fillRect l="-2182" t="-49309"/>
                </a:stretch>
              </a:blipFill>
            </p:spPr>
            <p:txBody>
              <a:bodyPr/>
              <a:lstStyle/>
              <a:p>
                <a:r>
                  <a:rPr lang="ja-JP" altLang="en-US">
                    <a:noFill/>
                  </a:rPr>
                  <a:t> </a:t>
                </a:r>
              </a:p>
            </p:txBody>
          </p:sp>
        </mc:Fallback>
      </mc:AlternateContent>
      <p:pic>
        <p:nvPicPr>
          <p:cNvPr id="4" name="コンテンツ プレースホルダー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2830" y="2004587"/>
            <a:ext cx="5795749" cy="4160792"/>
          </a:xfr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8579" y="2004587"/>
            <a:ext cx="6172221" cy="4160792"/>
          </a:xfrm>
          <a:prstGeom prst="rect">
            <a:avLst/>
          </a:prstGeom>
        </p:spPr>
      </p:pic>
      <p:sp>
        <p:nvSpPr>
          <p:cNvPr id="6" name="テキスト ボックス 5"/>
          <p:cNvSpPr txBox="1"/>
          <p:nvPr/>
        </p:nvSpPr>
        <p:spPr>
          <a:xfrm>
            <a:off x="9932276" y="10497"/>
            <a:ext cx="2252104" cy="369332"/>
          </a:xfrm>
          <a:prstGeom prst="rect">
            <a:avLst/>
          </a:prstGeom>
          <a:noFill/>
        </p:spPr>
        <p:txBody>
          <a:bodyPr wrap="square" rtlCol="0">
            <a:spAutoFit/>
          </a:bodyPr>
          <a:lstStyle/>
          <a:p>
            <a:r>
              <a:rPr kumimoji="1" lang="en-US" altLang="ja-JP" dirty="0" smtClean="0"/>
              <a:t>5. Numerical Analysis</a:t>
            </a: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7" name="スライド番号プレースホルダー 6"/>
          <p:cNvSpPr>
            <a:spLocks noGrp="1"/>
          </p:cNvSpPr>
          <p:nvPr>
            <p:ph type="sldNum" sz="quarter" idx="12"/>
          </p:nvPr>
        </p:nvSpPr>
        <p:spPr/>
        <p:txBody>
          <a:bodyPr/>
          <a:lstStyle/>
          <a:p>
            <a:fld id="{B00F09A8-9494-4733-B72C-2344F9F8BCFD}" type="slidenum">
              <a:rPr kumimoji="1" lang="ja-JP" altLang="en-US" smtClean="0"/>
              <a:t>29</a:t>
            </a:fld>
            <a:endParaRPr kumimoji="1" lang="ja-JP" altLang="en-US" dirty="0"/>
          </a:p>
        </p:txBody>
      </p:sp>
    </p:spTree>
    <p:extLst>
      <p:ext uri="{BB962C8B-B14F-4D97-AF65-F5344CB8AC3E}">
        <p14:creationId xmlns:p14="http://schemas.microsoft.com/office/powerpoint/2010/main" val="2251607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 Introduction:</a:t>
            </a:r>
            <a:r>
              <a:rPr lang="en-US" altLang="ja-JP" dirty="0" smtClean="0"/>
              <a:t> </a:t>
            </a:r>
            <a:r>
              <a:rPr lang="en-US" altLang="ja-JP" dirty="0" smtClean="0">
                <a:solidFill>
                  <a:srgbClr val="00B050"/>
                </a:solidFill>
              </a:rPr>
              <a:t>Sequential mergers</a:t>
            </a:r>
            <a:endParaRPr kumimoji="1" lang="ja-JP" altLang="en-US" dirty="0">
              <a:solidFill>
                <a:srgbClr val="00B050"/>
              </a:solidFill>
            </a:endParaRPr>
          </a:p>
        </p:txBody>
      </p:sp>
      <p:sp>
        <p:nvSpPr>
          <p:cNvPr id="3" name="コンテンツ プレースホルダー 2"/>
          <p:cNvSpPr>
            <a:spLocks noGrp="1"/>
          </p:cNvSpPr>
          <p:nvPr>
            <p:ph idx="1"/>
          </p:nvPr>
        </p:nvSpPr>
        <p:spPr>
          <a:xfrm>
            <a:off x="1097280" y="1845734"/>
            <a:ext cx="10378440" cy="4023360"/>
          </a:xfrm>
        </p:spPr>
        <p:txBody>
          <a:bodyPr>
            <a:normAutofit/>
          </a:bodyPr>
          <a:lstStyle/>
          <a:p>
            <a:endParaRPr kumimoji="1" lang="en-US" altLang="ja-JP" sz="2400" dirty="0" smtClean="0"/>
          </a:p>
          <a:p>
            <a:r>
              <a:rPr lang="en-US" altLang="ja-JP" sz="2400" dirty="0"/>
              <a:t>Sequential Mergers have become prominent in recent years</a:t>
            </a:r>
            <a:r>
              <a:rPr lang="en-US" altLang="ja-JP" sz="2400" dirty="0" smtClean="0"/>
              <a:t>.</a:t>
            </a:r>
            <a:endParaRPr kumimoji="1" lang="en-US" altLang="ja-JP" sz="2400" dirty="0" smtClean="0"/>
          </a:p>
          <a:p>
            <a:r>
              <a:rPr lang="en-US" altLang="ja-JP" sz="2400" dirty="0" smtClean="0"/>
              <a:t>What are sequential mergers?</a:t>
            </a:r>
          </a:p>
          <a:p>
            <a:r>
              <a:rPr lang="ja-JP" altLang="en-US" sz="2400" dirty="0" smtClean="0"/>
              <a:t>⇒　</a:t>
            </a:r>
            <a:r>
              <a:rPr lang="en-US" altLang="ja-JP" sz="2400" dirty="0" smtClean="0"/>
              <a:t>One set of firms merging leads to more cases of mergers in the same industry.</a:t>
            </a:r>
          </a:p>
          <a:p>
            <a:pPr marL="0" indent="0">
              <a:buNone/>
            </a:pPr>
            <a:r>
              <a:rPr lang="en-US" altLang="ja-JP" sz="2400" dirty="0" smtClean="0"/>
              <a:t> </a:t>
            </a:r>
            <a:r>
              <a:rPr lang="en-US" altLang="ja-JP" sz="2400" dirty="0"/>
              <a:t>Examples:  pharmaceuticals, banking, insurance, steel, department stores, </a:t>
            </a:r>
            <a:r>
              <a:rPr lang="en-US" altLang="ja-JP" sz="2400" dirty="0" smtClean="0"/>
              <a:t>		        convenience </a:t>
            </a:r>
            <a:r>
              <a:rPr lang="en-US" altLang="ja-JP" sz="2400" dirty="0"/>
              <a:t>stores, games.</a:t>
            </a:r>
          </a:p>
          <a:p>
            <a:pPr marL="0" indent="0">
              <a:buNone/>
            </a:pPr>
            <a:r>
              <a:rPr lang="en-US" altLang="ja-JP" sz="2400" dirty="0" smtClean="0"/>
              <a:t>When </a:t>
            </a:r>
            <a:r>
              <a:rPr lang="en-US" altLang="ja-JP" sz="2400" dirty="0"/>
              <a:t>one set of merger is considered, the participants </a:t>
            </a:r>
            <a:r>
              <a:rPr lang="en-US" altLang="ja-JP" sz="2400" dirty="0" smtClean="0"/>
              <a:t>(including the AA, Antitrust Authorities) must </a:t>
            </a:r>
            <a:r>
              <a:rPr lang="en-US" altLang="ja-JP" sz="2400" dirty="0"/>
              <a:t>consider not just the myopic incentives, but how the market structure would eventually evolve to become.</a:t>
            </a:r>
          </a:p>
          <a:p>
            <a:pPr marL="0" indent="0">
              <a:buNone/>
            </a:pPr>
            <a:endParaRPr kumimoji="1" lang="ja-JP" altLang="en-US" sz="2400" dirty="0"/>
          </a:p>
        </p:txBody>
      </p:sp>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5" name="スライド番号プレースホルダー 4"/>
          <p:cNvSpPr>
            <a:spLocks noGrp="1"/>
          </p:cNvSpPr>
          <p:nvPr>
            <p:ph type="sldNum" sz="quarter" idx="12"/>
          </p:nvPr>
        </p:nvSpPr>
        <p:spPr/>
        <p:txBody>
          <a:bodyPr/>
          <a:lstStyle/>
          <a:p>
            <a:fld id="{B00F09A8-9494-4733-B72C-2344F9F8BCFD}" type="slidenum">
              <a:rPr kumimoji="1" lang="ja-JP" altLang="en-US" smtClean="0"/>
              <a:t>3</a:t>
            </a:fld>
            <a:endParaRPr kumimoji="1" lang="ja-JP" altLang="en-US" dirty="0"/>
          </a:p>
        </p:txBody>
      </p:sp>
      <p:sp>
        <p:nvSpPr>
          <p:cNvPr id="6" name="テキスト ボックス 5"/>
          <p:cNvSpPr txBox="1"/>
          <p:nvPr/>
        </p:nvSpPr>
        <p:spPr>
          <a:xfrm>
            <a:off x="10340340" y="10497"/>
            <a:ext cx="1844040" cy="369332"/>
          </a:xfrm>
          <a:prstGeom prst="rect">
            <a:avLst/>
          </a:prstGeom>
          <a:noFill/>
        </p:spPr>
        <p:txBody>
          <a:bodyPr wrap="square" rtlCol="0">
            <a:spAutoFit/>
          </a:bodyPr>
          <a:lstStyle/>
          <a:p>
            <a:r>
              <a:rPr kumimoji="1" lang="en-US" altLang="ja-JP" dirty="0" smtClean="0"/>
              <a:t>1. Introduction</a:t>
            </a:r>
            <a:endParaRPr kumimoji="1" lang="ja-JP" altLang="en-US" dirty="0"/>
          </a:p>
        </p:txBody>
      </p:sp>
    </p:spTree>
    <p:extLst>
      <p:ext uri="{BB962C8B-B14F-4D97-AF65-F5344CB8AC3E}">
        <p14:creationId xmlns:p14="http://schemas.microsoft.com/office/powerpoint/2010/main" val="163030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Result: Figure 3 (Proposition 7) </a:t>
            </a:r>
            <a:endParaRPr kumimoji="1" lang="ja-JP" altLang="en-US" dirty="0"/>
          </a:p>
        </p:txBody>
      </p:sp>
      <p:sp>
        <p:nvSpPr>
          <p:cNvPr id="5" name="テキスト ボックス 4"/>
          <p:cNvSpPr txBox="1"/>
          <p:nvPr/>
        </p:nvSpPr>
        <p:spPr>
          <a:xfrm>
            <a:off x="9932276" y="10497"/>
            <a:ext cx="2252104" cy="369332"/>
          </a:xfrm>
          <a:prstGeom prst="rect">
            <a:avLst/>
          </a:prstGeom>
          <a:noFill/>
        </p:spPr>
        <p:txBody>
          <a:bodyPr wrap="square" rtlCol="0">
            <a:spAutoFit/>
          </a:bodyPr>
          <a:lstStyle/>
          <a:p>
            <a:r>
              <a:rPr kumimoji="1" lang="en-US" altLang="ja-JP" dirty="0" smtClean="0"/>
              <a:t>5. Numerical Analysis</a:t>
            </a:r>
            <a:endParaRPr kumimoji="1" lang="ja-JP" altLang="en-US" dirty="0"/>
          </a:p>
        </p:txBody>
      </p:sp>
      <p:pic>
        <p:nvPicPr>
          <p:cNvPr id="7" name="コンテンツ プレースホルダー 6"/>
          <p:cNvPicPr>
            <a:picLocks noGrp="1" noChangeAspect="1"/>
          </p:cNvPicPr>
          <p:nvPr>
            <p:ph idx="1"/>
          </p:nvPr>
        </p:nvPicPr>
        <p:blipFill>
          <a:blip r:embed="rId3"/>
          <a:stretch>
            <a:fillRect/>
          </a:stretch>
        </p:blipFill>
        <p:spPr>
          <a:xfrm>
            <a:off x="794531" y="2013466"/>
            <a:ext cx="5079279" cy="3268406"/>
          </a:xfrm>
          <a:prstGeom prst="rect">
            <a:avLst/>
          </a:prstGeom>
        </p:spPr>
      </p:pic>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30</a:t>
            </a:fld>
            <a:endParaRPr kumimoji="1" lang="ja-JP" altLang="en-US" dirty="0"/>
          </a:p>
        </p:txBody>
      </p:sp>
      <p:sp>
        <p:nvSpPr>
          <p:cNvPr id="9" name="テキスト ボックス 8"/>
          <p:cNvSpPr txBox="1"/>
          <p:nvPr/>
        </p:nvSpPr>
        <p:spPr>
          <a:xfrm>
            <a:off x="6764073" y="1810947"/>
            <a:ext cx="3168203" cy="3709115"/>
          </a:xfrm>
          <a:prstGeom prst="rect">
            <a:avLst/>
          </a:prstGeom>
          <a:noFill/>
        </p:spPr>
        <p:txBody>
          <a:bodyPr wrap="square" rtlCol="0">
            <a:spAutoFit/>
          </a:bodyPr>
          <a:lstStyle/>
          <a:p>
            <a:endParaRPr kumimoji="1" lang="ja-JP" altLang="en-US" dirty="0"/>
          </a:p>
        </p:txBody>
      </p:sp>
      <p:pic>
        <p:nvPicPr>
          <p:cNvPr id="11" name="図 10"/>
          <p:cNvPicPr>
            <a:picLocks noChangeAspect="1"/>
          </p:cNvPicPr>
          <p:nvPr/>
        </p:nvPicPr>
        <p:blipFill>
          <a:blip r:embed="rId4"/>
          <a:stretch>
            <a:fillRect/>
          </a:stretch>
        </p:blipFill>
        <p:spPr>
          <a:xfrm>
            <a:off x="5807250" y="1596379"/>
            <a:ext cx="5438667" cy="3997271"/>
          </a:xfrm>
          <a:prstGeom prst="rect">
            <a:avLst/>
          </a:prstGeom>
        </p:spPr>
      </p:pic>
    </p:spTree>
    <p:extLst>
      <p:ext uri="{BB962C8B-B14F-4D97-AF65-F5344CB8AC3E}">
        <p14:creationId xmlns:p14="http://schemas.microsoft.com/office/powerpoint/2010/main" val="2854544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Result: Figure 3 (Proposition 7) </a:t>
            </a:r>
            <a:endParaRPr kumimoji="1" lang="ja-JP" altLang="en-US" dirty="0"/>
          </a:p>
        </p:txBody>
      </p:sp>
      <p:sp>
        <p:nvSpPr>
          <p:cNvPr id="5" name="テキスト ボックス 4"/>
          <p:cNvSpPr txBox="1"/>
          <p:nvPr/>
        </p:nvSpPr>
        <p:spPr>
          <a:xfrm>
            <a:off x="9932276" y="10497"/>
            <a:ext cx="2252104" cy="369332"/>
          </a:xfrm>
          <a:prstGeom prst="rect">
            <a:avLst/>
          </a:prstGeom>
          <a:noFill/>
        </p:spPr>
        <p:txBody>
          <a:bodyPr wrap="square" rtlCol="0">
            <a:spAutoFit/>
          </a:bodyPr>
          <a:lstStyle/>
          <a:p>
            <a:r>
              <a:rPr kumimoji="1" lang="en-US" altLang="ja-JP" dirty="0" smtClean="0"/>
              <a:t>5. Numerical Analysis</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31</a:t>
            </a:fld>
            <a:endParaRPr kumimoji="1" lang="ja-JP" altLang="en-US" dirty="0"/>
          </a:p>
        </p:txBody>
      </p:sp>
      <p:sp>
        <p:nvSpPr>
          <p:cNvPr id="9" name="テキスト ボックス 8"/>
          <p:cNvSpPr txBox="1"/>
          <p:nvPr/>
        </p:nvSpPr>
        <p:spPr>
          <a:xfrm>
            <a:off x="6764073" y="1810947"/>
            <a:ext cx="3168203" cy="3709115"/>
          </a:xfrm>
          <a:prstGeom prst="rect">
            <a:avLst/>
          </a:prstGeom>
          <a:noFill/>
        </p:spPr>
        <p:txBody>
          <a:bodyPr wrap="square" rtlCol="0">
            <a:spAutoFit/>
          </a:bodyPr>
          <a:lstStyle/>
          <a:p>
            <a:endParaRPr kumimoji="1" lang="ja-JP" altLang="en-US" dirty="0"/>
          </a:p>
        </p:txBody>
      </p:sp>
      <p:sp>
        <p:nvSpPr>
          <p:cNvPr id="15" name="コンテンツ プレースホルダー 14"/>
          <p:cNvSpPr>
            <a:spLocks noGrp="1"/>
          </p:cNvSpPr>
          <p:nvPr>
            <p:ph idx="1"/>
          </p:nvPr>
        </p:nvSpPr>
        <p:spPr/>
        <p:txBody>
          <a:bodyPr/>
          <a:lstStyle/>
          <a:p>
            <a:endParaRPr kumimoji="1" lang="ja-JP" altLang="en-US" dirty="0"/>
          </a:p>
        </p:txBody>
      </p:sp>
      <p:pic>
        <p:nvPicPr>
          <p:cNvPr id="17" name="図 16"/>
          <p:cNvPicPr>
            <a:picLocks noChangeAspect="1"/>
          </p:cNvPicPr>
          <p:nvPr/>
        </p:nvPicPr>
        <p:blipFill>
          <a:blip r:embed="rId3"/>
          <a:stretch>
            <a:fillRect/>
          </a:stretch>
        </p:blipFill>
        <p:spPr>
          <a:xfrm>
            <a:off x="2580737" y="1815165"/>
            <a:ext cx="6707505" cy="4361817"/>
          </a:xfrm>
          <a:prstGeom prst="rect">
            <a:avLst/>
          </a:prstGeom>
        </p:spPr>
      </p:pic>
    </p:spTree>
    <p:extLst>
      <p:ext uri="{BB962C8B-B14F-4D97-AF65-F5344CB8AC3E}">
        <p14:creationId xmlns:p14="http://schemas.microsoft.com/office/powerpoint/2010/main" val="1871788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Result: Figure 3 (Proposition 7) </a:t>
            </a:r>
            <a:endParaRPr kumimoji="1" lang="ja-JP" altLang="en-US" dirty="0"/>
          </a:p>
        </p:txBody>
      </p:sp>
      <p:sp>
        <p:nvSpPr>
          <p:cNvPr id="5" name="テキスト ボックス 4"/>
          <p:cNvSpPr txBox="1"/>
          <p:nvPr/>
        </p:nvSpPr>
        <p:spPr>
          <a:xfrm>
            <a:off x="9932276" y="10497"/>
            <a:ext cx="2252104" cy="369332"/>
          </a:xfrm>
          <a:prstGeom prst="rect">
            <a:avLst/>
          </a:prstGeom>
          <a:noFill/>
        </p:spPr>
        <p:txBody>
          <a:bodyPr wrap="square" rtlCol="0">
            <a:spAutoFit/>
          </a:bodyPr>
          <a:lstStyle/>
          <a:p>
            <a:r>
              <a:rPr kumimoji="1" lang="en-US" altLang="ja-JP" dirty="0" smtClean="0"/>
              <a:t>5. Numerical Analysis</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32</a:t>
            </a:fld>
            <a:endParaRPr kumimoji="1" lang="ja-JP" altLang="en-US" dirty="0"/>
          </a:p>
        </p:txBody>
      </p:sp>
      <p:sp>
        <p:nvSpPr>
          <p:cNvPr id="9" name="テキスト ボックス 8"/>
          <p:cNvSpPr txBox="1"/>
          <p:nvPr/>
        </p:nvSpPr>
        <p:spPr>
          <a:xfrm>
            <a:off x="6764073" y="1810947"/>
            <a:ext cx="3168203" cy="3709115"/>
          </a:xfrm>
          <a:prstGeom prst="rect">
            <a:avLst/>
          </a:prstGeom>
          <a:noFill/>
        </p:spPr>
        <p:txBody>
          <a:bodyPr wrap="square" rtlCol="0">
            <a:spAutoFit/>
          </a:bodyPr>
          <a:lstStyle/>
          <a:p>
            <a:endParaRPr kumimoji="1" lang="ja-JP" altLang="en-US" dirty="0"/>
          </a:p>
        </p:txBody>
      </p:sp>
      <p:pic>
        <p:nvPicPr>
          <p:cNvPr id="10" name="図 9"/>
          <p:cNvPicPr>
            <a:picLocks noChangeAspect="1"/>
          </p:cNvPicPr>
          <p:nvPr/>
        </p:nvPicPr>
        <p:blipFill>
          <a:blip r:embed="rId3"/>
          <a:stretch>
            <a:fillRect/>
          </a:stretch>
        </p:blipFill>
        <p:spPr>
          <a:xfrm>
            <a:off x="5783762" y="1595579"/>
            <a:ext cx="5459494" cy="4012578"/>
          </a:xfrm>
          <a:prstGeom prst="rect">
            <a:avLst/>
          </a:prstGeom>
        </p:spPr>
      </p:pic>
      <p:sp>
        <p:nvSpPr>
          <p:cNvPr id="12" name="コンテンツ プレースホルダー 11"/>
          <p:cNvSpPr>
            <a:spLocks noGrp="1"/>
          </p:cNvSpPr>
          <p:nvPr>
            <p:ph idx="1"/>
          </p:nvPr>
        </p:nvSpPr>
        <p:spPr/>
        <p:txBody>
          <a:bodyPr/>
          <a:lstStyle/>
          <a:p>
            <a:endParaRPr kumimoji="1" lang="ja-JP" altLang="en-US" dirty="0"/>
          </a:p>
        </p:txBody>
      </p:sp>
      <p:pic>
        <p:nvPicPr>
          <p:cNvPr id="14" name="図 13"/>
          <p:cNvPicPr>
            <a:picLocks noChangeAspect="1"/>
          </p:cNvPicPr>
          <p:nvPr/>
        </p:nvPicPr>
        <p:blipFill>
          <a:blip r:embed="rId4"/>
          <a:stretch>
            <a:fillRect/>
          </a:stretch>
        </p:blipFill>
        <p:spPr>
          <a:xfrm>
            <a:off x="977463" y="1961234"/>
            <a:ext cx="5120124" cy="3408540"/>
          </a:xfrm>
          <a:prstGeom prst="rect">
            <a:avLst/>
          </a:prstGeom>
        </p:spPr>
      </p:pic>
    </p:spTree>
    <p:extLst>
      <p:ext uri="{BB962C8B-B14F-4D97-AF65-F5344CB8AC3E}">
        <p14:creationId xmlns:p14="http://schemas.microsoft.com/office/powerpoint/2010/main" val="355647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Concluding remarks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ü"/>
                </a:pPr>
                <a:r>
                  <a:rPr lang="en-US" altLang="ja-JP" sz="2400" dirty="0" smtClean="0"/>
                  <a:t> The </a:t>
                </a:r>
                <a:r>
                  <a:rPr lang="en-US" altLang="ja-JP" sz="2400" dirty="0"/>
                  <a:t>subgame perfect Nash equilibrium reveals either of the two eventualities: further sequential mergers or no further mergers. </a:t>
                </a:r>
              </a:p>
              <a:p>
                <a:pPr>
                  <a:buFont typeface="Wingdings" panose="05000000000000000000" pitchFamily="2" charset="2"/>
                  <a:buChar char="ü"/>
                </a:pPr>
                <a:r>
                  <a:rPr lang="en-US" altLang="ja-JP" sz="2400" dirty="0" smtClean="0"/>
                  <a:t> From </a:t>
                </a:r>
                <a:r>
                  <a:rPr lang="en-US" altLang="ja-JP" sz="2400" dirty="0"/>
                  <a:t>the policymaker’s perspective, </a:t>
                </a:r>
                <a:r>
                  <a:rPr lang="en-US" altLang="ja-JP" sz="2400" dirty="0" smtClean="0"/>
                  <a:t>stopping sequential mergers at a midstream would result in a lower level of welfare, compared to completed sequential mergers. </a:t>
                </a:r>
                <a:endParaRPr lang="en-US" altLang="ja-JP" sz="2400" dirty="0"/>
              </a:p>
              <a:p>
                <a:pPr>
                  <a:buFont typeface="Wingdings" panose="05000000000000000000" pitchFamily="2" charset="2"/>
                  <a:buChar char="ü"/>
                </a:pPr>
                <a:r>
                  <a:rPr lang="en-US" altLang="ja-JP" sz="2400" dirty="0" smtClean="0"/>
                  <a:t> If </a:t>
                </a:r>
                <a:r>
                  <a:rPr lang="en-US" altLang="ja-JP" sz="2400" dirty="0"/>
                  <a:t>the policymaker can choose the level of privatization, it is better oﬀ at least partially to privatize, unless the goods are perfect substitutes or independents</a:t>
                </a:r>
                <a:r>
                  <a:rPr lang="en-US" altLang="ja-JP" sz="2400" dirty="0" smtClean="0"/>
                  <a:t>.</a:t>
                </a:r>
                <a:r>
                  <a:rPr lang="ja-JP" altLang="en-US" sz="2400" dirty="0" smtClean="0"/>
                  <a:t>　</a:t>
                </a:r>
                <a:endParaRPr lang="en-US" altLang="ja-JP" sz="2400" dirty="0" smtClean="0"/>
              </a:p>
              <a:p>
                <a:pPr>
                  <a:buFont typeface="Wingdings" panose="05000000000000000000" pitchFamily="2" charset="2"/>
                  <a:buChar char="ü"/>
                </a:pPr>
                <a:r>
                  <a:rPr kumimoji="1" lang="en-US" altLang="ja-JP" sz="2400" dirty="0" smtClean="0"/>
                  <a:t> By NOT setting the optimal privatization level given </a:t>
                </a:r>
                <a14:m>
                  <m:oMath xmlns:m="http://schemas.openxmlformats.org/officeDocument/2006/math">
                    <m:r>
                      <a:rPr lang="en-US" altLang="ja-JP" sz="2400" i="1">
                        <a:solidFill>
                          <a:srgbClr val="FFC000"/>
                        </a:solidFill>
                        <a:latin typeface="Cambria Math" panose="02040503050406030204" pitchFamily="18" charset="0"/>
                      </a:rPr>
                      <m:t>𝑚</m:t>
                    </m:r>
                  </m:oMath>
                </a14:m>
                <a:r>
                  <a:rPr kumimoji="1" lang="en-US" altLang="ja-JP" sz="2400" dirty="0" smtClean="0"/>
                  <a:t>, the policymaker may be able to stop sequential mergers and thus obtain a higher level of welfare.</a:t>
                </a:r>
              </a:p>
              <a:p>
                <a:pPr>
                  <a:buFont typeface="Wingdings" panose="05000000000000000000" pitchFamily="2" charset="2"/>
                  <a:buChar char="ü"/>
                </a:pP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1697" t="-2121" r="-2242"/>
                </a:stretch>
              </a:blipFill>
            </p:spPr>
            <p:txBody>
              <a:bodyPr/>
              <a:lstStyle/>
              <a:p>
                <a:r>
                  <a:rPr lang="ja-JP" altLang="en-US">
                    <a:noFill/>
                  </a:rPr>
                  <a:t> </a:t>
                </a:r>
              </a:p>
            </p:txBody>
          </p:sp>
        </mc:Fallback>
      </mc:AlternateContent>
      <p:sp>
        <p:nvSpPr>
          <p:cNvPr id="4" name="テキスト ボックス 3"/>
          <p:cNvSpPr txBox="1"/>
          <p:nvPr/>
        </p:nvSpPr>
        <p:spPr>
          <a:xfrm>
            <a:off x="10489324" y="-6437"/>
            <a:ext cx="1702676" cy="369332"/>
          </a:xfrm>
          <a:prstGeom prst="rect">
            <a:avLst/>
          </a:prstGeom>
          <a:noFill/>
        </p:spPr>
        <p:txBody>
          <a:bodyPr wrap="square" rtlCol="0">
            <a:spAutoFit/>
          </a:bodyPr>
          <a:lstStyle/>
          <a:p>
            <a:r>
              <a:rPr lang="en-US" altLang="ja-JP" dirty="0"/>
              <a:t>6</a:t>
            </a:r>
            <a:r>
              <a:rPr kumimoji="1" lang="en-US" altLang="ja-JP" dirty="0" smtClean="0"/>
              <a:t>. Conclusion</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6" name="スライド番号プレースホルダー 5"/>
          <p:cNvSpPr>
            <a:spLocks noGrp="1"/>
          </p:cNvSpPr>
          <p:nvPr>
            <p:ph type="sldNum" sz="quarter" idx="12"/>
          </p:nvPr>
        </p:nvSpPr>
        <p:spPr/>
        <p:txBody>
          <a:bodyPr/>
          <a:lstStyle/>
          <a:p>
            <a:fld id="{B00F09A8-9494-4733-B72C-2344F9F8BCFD}" type="slidenum">
              <a:rPr kumimoji="1" lang="ja-JP" altLang="en-US" smtClean="0"/>
              <a:t>33</a:t>
            </a:fld>
            <a:endParaRPr kumimoji="1" lang="ja-JP" altLang="en-US" dirty="0"/>
          </a:p>
        </p:txBody>
      </p:sp>
    </p:spTree>
    <p:extLst>
      <p:ext uri="{BB962C8B-B14F-4D97-AF65-F5344CB8AC3E}">
        <p14:creationId xmlns:p14="http://schemas.microsoft.com/office/powerpoint/2010/main" val="357804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 Introduction:</a:t>
            </a:r>
            <a:r>
              <a:rPr lang="en-US" altLang="ja-JP" dirty="0" smtClean="0"/>
              <a:t> </a:t>
            </a:r>
            <a:r>
              <a:rPr lang="en-US" altLang="ja-JP" dirty="0" smtClean="0">
                <a:solidFill>
                  <a:srgbClr val="00B050"/>
                </a:solidFill>
              </a:rPr>
              <a:t>Privatization</a:t>
            </a:r>
            <a:endParaRPr kumimoji="1" lang="ja-JP" altLang="en-US" dirty="0">
              <a:solidFill>
                <a:srgbClr val="00B050"/>
              </a:solidFill>
            </a:endParaRPr>
          </a:p>
        </p:txBody>
      </p:sp>
      <p:sp>
        <p:nvSpPr>
          <p:cNvPr id="3" name="コンテンツ プレースホルダー 2"/>
          <p:cNvSpPr>
            <a:spLocks noGrp="1"/>
          </p:cNvSpPr>
          <p:nvPr>
            <p:ph idx="1"/>
          </p:nvPr>
        </p:nvSpPr>
        <p:spPr>
          <a:xfrm>
            <a:off x="1097280" y="1845734"/>
            <a:ext cx="10820400" cy="4387426"/>
          </a:xfrm>
        </p:spPr>
        <p:txBody>
          <a:bodyPr>
            <a:normAutofit/>
          </a:bodyPr>
          <a:lstStyle/>
          <a:p>
            <a:r>
              <a:rPr lang="en-US" altLang="ja-JP" sz="2400" dirty="0" smtClean="0"/>
              <a:t>Two types of competition:</a:t>
            </a:r>
          </a:p>
          <a:p>
            <a:pPr lvl="1"/>
            <a:r>
              <a:rPr lang="en-US" altLang="ja-JP" sz="2000" dirty="0" smtClean="0">
                <a:solidFill>
                  <a:schemeClr val="tx1"/>
                </a:solidFill>
              </a:rPr>
              <a:t>Pure oligopoly</a:t>
            </a:r>
            <a:r>
              <a:rPr lang="en-US" altLang="ja-JP" sz="2000" dirty="0" smtClean="0"/>
              <a:t>: Only private firms maximizing their profits</a:t>
            </a:r>
          </a:p>
          <a:p>
            <a:pPr lvl="1"/>
            <a:r>
              <a:rPr lang="en-US" altLang="ja-JP" sz="2000" dirty="0">
                <a:solidFill>
                  <a:srgbClr val="FF0000"/>
                </a:solidFill>
              </a:rPr>
              <a:t>Mixed oligopoly</a:t>
            </a:r>
            <a:r>
              <a:rPr lang="en-US" altLang="ja-JP" sz="2000" dirty="0"/>
              <a:t>: A public firm maximizing social welfare vs. Private firms maximizing their profits </a:t>
            </a:r>
            <a:endParaRPr lang="en-US" altLang="ja-JP" sz="2000" dirty="0" smtClean="0"/>
          </a:p>
          <a:p>
            <a:r>
              <a:rPr lang="en-US" altLang="ja-JP" sz="2400" dirty="0" smtClean="0"/>
              <a:t>Examples </a:t>
            </a:r>
            <a:r>
              <a:rPr lang="en-US" altLang="ja-JP" sz="2400" dirty="0"/>
              <a:t>of mixed </a:t>
            </a:r>
            <a:r>
              <a:rPr lang="en-US" altLang="ja-JP" sz="2400" dirty="0" smtClean="0"/>
              <a:t>oligopoly: </a:t>
            </a:r>
            <a:r>
              <a:rPr lang="en-US" altLang="ja-JP" sz="2400" dirty="0"/>
              <a:t>Airline, telecommunications, natural gas, electricity, steel, banking, life insurance, broadcasting, education, …</a:t>
            </a:r>
          </a:p>
          <a:p>
            <a:endParaRPr lang="en-US" altLang="ja-JP" sz="2400" dirty="0" smtClean="0">
              <a:solidFill>
                <a:schemeClr val="tx1"/>
              </a:solidFill>
            </a:endParaRPr>
          </a:p>
          <a:p>
            <a:r>
              <a:rPr lang="en-US" altLang="ja-JP" sz="2400" dirty="0" smtClean="0">
                <a:solidFill>
                  <a:schemeClr val="tx1"/>
                </a:solidFill>
              </a:rPr>
              <a:t>Governments </a:t>
            </a:r>
            <a:r>
              <a:rPr lang="en-US" altLang="ja-JP" sz="2400" dirty="0">
                <a:solidFill>
                  <a:schemeClr val="tx1"/>
                </a:solidFill>
              </a:rPr>
              <a:t>have tried to </a:t>
            </a:r>
            <a:r>
              <a:rPr lang="en-US" altLang="ja-JP" sz="2400" b="1" dirty="0">
                <a:solidFill>
                  <a:schemeClr val="tx1"/>
                </a:solidFill>
              </a:rPr>
              <a:t>privatize</a:t>
            </a:r>
            <a:r>
              <a:rPr lang="en-US" altLang="ja-JP" sz="2400" dirty="0">
                <a:solidFill>
                  <a:schemeClr val="tx1"/>
                </a:solidFill>
              </a:rPr>
              <a:t> </a:t>
            </a:r>
            <a:r>
              <a:rPr lang="en-US" altLang="ja-JP" sz="2400" dirty="0" smtClean="0">
                <a:solidFill>
                  <a:schemeClr val="tx1"/>
                </a:solidFill>
              </a:rPr>
              <a:t>public firms </a:t>
            </a:r>
            <a:r>
              <a:rPr lang="en-US" altLang="ja-JP" sz="2400" dirty="0">
                <a:solidFill>
                  <a:schemeClr val="tx1"/>
                </a:solidFill>
              </a:rPr>
              <a:t>by selling a stock of the company to increase its efficiency or to obtain budget revenue. </a:t>
            </a:r>
          </a:p>
          <a:p>
            <a:pPr marL="0" indent="0">
              <a:buNone/>
            </a:pPr>
            <a:r>
              <a:rPr lang="ja-JP" altLang="en-US" sz="2400" dirty="0">
                <a:solidFill>
                  <a:schemeClr val="tx1"/>
                </a:solidFill>
              </a:rPr>
              <a:t>⇒</a:t>
            </a:r>
            <a:r>
              <a:rPr lang="ja-JP" altLang="en-US" sz="2400" dirty="0" smtClean="0">
                <a:solidFill>
                  <a:schemeClr val="tx1"/>
                </a:solidFill>
              </a:rPr>
              <a:t> </a:t>
            </a:r>
            <a:r>
              <a:rPr lang="en-US" altLang="ja-JP" sz="2400" dirty="0" smtClean="0">
                <a:solidFill>
                  <a:schemeClr val="tx1"/>
                </a:solidFill>
              </a:rPr>
              <a:t>Policymakers must consider both 	(1) merger </a:t>
            </a:r>
            <a:r>
              <a:rPr lang="en-US" altLang="ja-JP" sz="2400" dirty="0">
                <a:solidFill>
                  <a:schemeClr val="tx1"/>
                </a:solidFill>
              </a:rPr>
              <a:t>formation </a:t>
            </a:r>
            <a:r>
              <a:rPr lang="en-US" altLang="ja-JP" sz="2400" dirty="0" smtClean="0">
                <a:solidFill>
                  <a:schemeClr val="tx1"/>
                </a:solidFill>
              </a:rPr>
              <a:t>propriety + </a:t>
            </a:r>
            <a:r>
              <a:rPr lang="en-US" altLang="ja-JP" sz="2400" dirty="0">
                <a:solidFill>
                  <a:schemeClr val="tx1"/>
                </a:solidFill>
              </a:rPr>
              <a:t> </a:t>
            </a:r>
            <a:r>
              <a:rPr lang="en-US" altLang="ja-JP" sz="2400" dirty="0" smtClean="0">
                <a:solidFill>
                  <a:schemeClr val="tx1"/>
                </a:solidFill>
              </a:rPr>
              <a:t>                                                               </a:t>
            </a:r>
            <a:br>
              <a:rPr lang="en-US" altLang="ja-JP" sz="2400" dirty="0" smtClean="0">
                <a:solidFill>
                  <a:schemeClr val="tx1"/>
                </a:solidFill>
              </a:rPr>
            </a:br>
            <a:r>
              <a:rPr lang="en-US" altLang="ja-JP" sz="2400" dirty="0" smtClean="0">
                <a:solidFill>
                  <a:schemeClr val="tx1"/>
                </a:solidFill>
              </a:rPr>
              <a:t>                                                		(2) optimal </a:t>
            </a:r>
            <a:r>
              <a:rPr lang="en-US" altLang="ja-JP" sz="2400" dirty="0">
                <a:solidFill>
                  <a:schemeClr val="tx1"/>
                </a:solidFill>
              </a:rPr>
              <a:t>level of privatization</a:t>
            </a:r>
            <a:endParaRPr lang="ja-JP" altLang="en-US" sz="2400" dirty="0">
              <a:solidFill>
                <a:schemeClr val="tx1"/>
              </a:solidFill>
            </a:endParaRPr>
          </a:p>
          <a:p>
            <a:endParaRPr lang="en-US" altLang="ja-JP" sz="2400" dirty="0"/>
          </a:p>
          <a:p>
            <a:pPr marL="0" indent="0">
              <a:buNone/>
            </a:pPr>
            <a:endParaRPr kumimoji="1" lang="ja-JP" altLang="en-US" sz="2400" dirty="0"/>
          </a:p>
        </p:txBody>
      </p:sp>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5" name="スライド番号プレースホルダー 4"/>
          <p:cNvSpPr>
            <a:spLocks noGrp="1"/>
          </p:cNvSpPr>
          <p:nvPr>
            <p:ph type="sldNum" sz="quarter" idx="12"/>
          </p:nvPr>
        </p:nvSpPr>
        <p:spPr/>
        <p:txBody>
          <a:bodyPr/>
          <a:lstStyle/>
          <a:p>
            <a:fld id="{B00F09A8-9494-4733-B72C-2344F9F8BCFD}" type="slidenum">
              <a:rPr kumimoji="1" lang="ja-JP" altLang="en-US" smtClean="0"/>
              <a:t>4</a:t>
            </a:fld>
            <a:endParaRPr kumimoji="1" lang="ja-JP" altLang="en-US" dirty="0"/>
          </a:p>
        </p:txBody>
      </p:sp>
      <p:sp>
        <p:nvSpPr>
          <p:cNvPr id="8" name="テキスト ボックス 7"/>
          <p:cNvSpPr txBox="1"/>
          <p:nvPr/>
        </p:nvSpPr>
        <p:spPr>
          <a:xfrm>
            <a:off x="10340340" y="10497"/>
            <a:ext cx="1844040" cy="369332"/>
          </a:xfrm>
          <a:prstGeom prst="rect">
            <a:avLst/>
          </a:prstGeom>
          <a:noFill/>
        </p:spPr>
        <p:txBody>
          <a:bodyPr wrap="square" rtlCol="0">
            <a:spAutoFit/>
          </a:bodyPr>
          <a:lstStyle/>
          <a:p>
            <a:r>
              <a:rPr kumimoji="1" lang="en-US" altLang="ja-JP" dirty="0" smtClean="0"/>
              <a:t>1. Introduction</a:t>
            </a:r>
            <a:endParaRPr kumimoji="1" lang="ja-JP" altLang="en-US" dirty="0"/>
          </a:p>
        </p:txBody>
      </p:sp>
    </p:spTree>
    <p:extLst>
      <p:ext uri="{BB962C8B-B14F-4D97-AF65-F5344CB8AC3E}">
        <p14:creationId xmlns:p14="http://schemas.microsoft.com/office/powerpoint/2010/main" val="2897322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332720" cy="1450757"/>
          </a:xfrm>
        </p:spPr>
        <p:txBody>
          <a:bodyPr/>
          <a:lstStyle/>
          <a:p>
            <a:r>
              <a:rPr lang="en-US" altLang="ja-JP" dirty="0" smtClean="0"/>
              <a:t>1. Introduction: Real example of our study</a:t>
            </a:r>
            <a:endParaRPr kumimoji="1" lang="ja-JP" altLang="en-US" dirty="0"/>
          </a:p>
        </p:txBody>
      </p:sp>
      <p:sp>
        <p:nvSpPr>
          <p:cNvPr id="3" name="コンテンツ プレースホルダー 2"/>
          <p:cNvSpPr>
            <a:spLocks noGrp="1"/>
          </p:cNvSpPr>
          <p:nvPr>
            <p:ph idx="1"/>
          </p:nvPr>
        </p:nvSpPr>
        <p:spPr>
          <a:xfrm>
            <a:off x="1097280" y="1845734"/>
            <a:ext cx="10607040" cy="4311226"/>
          </a:xfrm>
        </p:spPr>
        <p:txBody>
          <a:bodyPr>
            <a:normAutofit/>
          </a:bodyPr>
          <a:lstStyle/>
          <a:p>
            <a:r>
              <a:rPr kumimoji="1" lang="en-US" altLang="ja-JP" sz="2400" dirty="0" smtClean="0"/>
              <a:t>Example of sequential merger + privatization: Life insurance industry in Japan</a:t>
            </a:r>
          </a:p>
          <a:p>
            <a:pPr lvl="1"/>
            <a:r>
              <a:rPr lang="en-US" altLang="ja-JP" sz="2000" dirty="0" smtClean="0"/>
              <a:t>2004: Meiji Life Insurance and Yasuda Life Insurance</a:t>
            </a:r>
          </a:p>
          <a:p>
            <a:pPr lvl="1"/>
            <a:r>
              <a:rPr lang="en-US" altLang="ja-JP" sz="2000" dirty="0" smtClean="0"/>
              <a:t>2006: Japan Post Insurance (JPI, government-owned, 1st) </a:t>
            </a:r>
            <a:r>
              <a:rPr lang="ja-JP" altLang="en-US" sz="2000" dirty="0" smtClean="0"/>
              <a:t>→ </a:t>
            </a:r>
            <a:r>
              <a:rPr lang="en-US" altLang="ja-JP" sz="2000" dirty="0" smtClean="0"/>
              <a:t>mixed oligopoly</a:t>
            </a:r>
          </a:p>
          <a:p>
            <a:pPr lvl="1"/>
            <a:r>
              <a:rPr lang="en-US" altLang="ja-JP" sz="2000" dirty="0" smtClean="0"/>
              <a:t>Apr. 2014: Starting discussion on its privatization</a:t>
            </a:r>
          </a:p>
          <a:p>
            <a:pPr lvl="1"/>
            <a:r>
              <a:rPr lang="en-US" altLang="ja-JP" sz="2000" dirty="0"/>
              <a:t>Jun. 2014: </a:t>
            </a:r>
            <a:r>
              <a:rPr lang="en-US" altLang="ja-JP" sz="2000" dirty="0" err="1"/>
              <a:t>Dai-ichi</a:t>
            </a:r>
            <a:r>
              <a:rPr lang="en-US" altLang="ja-JP" sz="2000" dirty="0"/>
              <a:t> </a:t>
            </a:r>
            <a:r>
              <a:rPr lang="en-US" altLang="ja-JP" sz="2000" dirty="0" smtClean="0"/>
              <a:t>(3rd) acquired a company. </a:t>
            </a:r>
            <a:endParaRPr lang="en-US" altLang="ja-JP" sz="2000" dirty="0"/>
          </a:p>
          <a:p>
            <a:pPr lvl="1"/>
            <a:r>
              <a:rPr lang="en-US" altLang="ja-JP" sz="2000" dirty="0"/>
              <a:t>Jul. 2015: </a:t>
            </a:r>
            <a:r>
              <a:rPr lang="en-US" altLang="ja-JP" sz="2000" dirty="0" smtClean="0"/>
              <a:t>Meiji-Yasuda Life (5th) </a:t>
            </a:r>
            <a:r>
              <a:rPr lang="en-US" altLang="ja-JP" sz="2000" dirty="0"/>
              <a:t>acquired a company. </a:t>
            </a:r>
            <a:endParaRPr lang="en-US" altLang="ja-JP" sz="2000" dirty="0" smtClean="0"/>
          </a:p>
          <a:p>
            <a:pPr lvl="1"/>
            <a:r>
              <a:rPr lang="en-US" altLang="ja-JP" sz="2000" dirty="0" smtClean="0"/>
              <a:t>Aug. 2015: Sumitomo Life (4th) </a:t>
            </a:r>
            <a:r>
              <a:rPr lang="en-US" altLang="ja-JP" sz="2000" dirty="0"/>
              <a:t>acquired a company. </a:t>
            </a:r>
            <a:endParaRPr lang="en-US" altLang="ja-JP" sz="2000" dirty="0" smtClean="0"/>
          </a:p>
          <a:p>
            <a:pPr lvl="1"/>
            <a:r>
              <a:rPr lang="en-US" altLang="ja-JP" sz="2000" dirty="0" smtClean="0"/>
              <a:t>Sep. 2015: Nippon Life (2nd) acquired Mitsui Life (7th). </a:t>
            </a:r>
          </a:p>
          <a:p>
            <a:pPr lvl="1"/>
            <a:r>
              <a:rPr lang="en-US" altLang="ja-JP" sz="2000" dirty="0" smtClean="0"/>
              <a:t>Nov. 2015: Japan Post Insurance (JPI) on Tokyo Stock Exchange </a:t>
            </a:r>
            <a:r>
              <a:rPr lang="ja-JP" altLang="en-US" sz="2000" dirty="0" smtClean="0"/>
              <a:t>→ </a:t>
            </a:r>
            <a:r>
              <a:rPr lang="en-US" altLang="ja-JP" sz="2000" dirty="0" smtClean="0"/>
              <a:t>partial privatization</a:t>
            </a:r>
          </a:p>
        </p:txBody>
      </p:sp>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5" name="スライド番号プレースホルダー 4"/>
          <p:cNvSpPr>
            <a:spLocks noGrp="1"/>
          </p:cNvSpPr>
          <p:nvPr>
            <p:ph type="sldNum" sz="quarter" idx="12"/>
          </p:nvPr>
        </p:nvSpPr>
        <p:spPr/>
        <p:txBody>
          <a:bodyPr/>
          <a:lstStyle/>
          <a:p>
            <a:fld id="{B00F09A8-9494-4733-B72C-2344F9F8BCFD}" type="slidenum">
              <a:rPr kumimoji="1" lang="ja-JP" altLang="en-US" smtClean="0"/>
              <a:t>5</a:t>
            </a:fld>
            <a:endParaRPr kumimoji="1" lang="ja-JP" altLang="en-US" dirty="0"/>
          </a:p>
        </p:txBody>
      </p:sp>
      <p:sp>
        <p:nvSpPr>
          <p:cNvPr id="6" name="テキスト ボックス 5"/>
          <p:cNvSpPr txBox="1"/>
          <p:nvPr/>
        </p:nvSpPr>
        <p:spPr>
          <a:xfrm>
            <a:off x="10340340" y="10497"/>
            <a:ext cx="1844040" cy="369332"/>
          </a:xfrm>
          <a:prstGeom prst="rect">
            <a:avLst/>
          </a:prstGeom>
          <a:noFill/>
        </p:spPr>
        <p:txBody>
          <a:bodyPr wrap="square" rtlCol="0">
            <a:spAutoFit/>
          </a:bodyPr>
          <a:lstStyle/>
          <a:p>
            <a:r>
              <a:rPr kumimoji="1" lang="en-US" altLang="ja-JP" dirty="0" smtClean="0"/>
              <a:t>1. Introduction</a:t>
            </a:r>
            <a:endParaRPr kumimoji="1" lang="ja-JP" altLang="en-US" dirty="0"/>
          </a:p>
        </p:txBody>
      </p:sp>
    </p:spTree>
    <p:extLst>
      <p:ext uri="{BB962C8B-B14F-4D97-AF65-F5344CB8AC3E}">
        <p14:creationId xmlns:p14="http://schemas.microsoft.com/office/powerpoint/2010/main" val="590881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Related literature</a:t>
            </a:r>
            <a:endParaRPr kumimoji="1" lang="ja-JP" altLang="en-US" dirty="0"/>
          </a:p>
        </p:txBody>
      </p:sp>
      <p:sp>
        <p:nvSpPr>
          <p:cNvPr id="3" name="コンテンツ プレースホルダー 2"/>
          <p:cNvSpPr>
            <a:spLocks noGrp="1"/>
          </p:cNvSpPr>
          <p:nvPr>
            <p:ph idx="1"/>
          </p:nvPr>
        </p:nvSpPr>
        <p:spPr>
          <a:xfrm>
            <a:off x="1097280" y="1845734"/>
            <a:ext cx="10226040" cy="4235026"/>
          </a:xfrm>
        </p:spPr>
        <p:txBody>
          <a:bodyPr>
            <a:noAutofit/>
          </a:bodyPr>
          <a:lstStyle/>
          <a:p>
            <a:pPr marL="0">
              <a:buNone/>
            </a:pPr>
            <a:r>
              <a:rPr lang="en-US" altLang="ja-JP" sz="2400" dirty="0" smtClean="0"/>
              <a:t>  </a:t>
            </a:r>
            <a:r>
              <a:rPr lang="en-US" altLang="ja-JP" sz="2400" dirty="0" smtClean="0">
                <a:solidFill>
                  <a:srgbClr val="00B050"/>
                </a:solidFill>
              </a:rPr>
              <a:t>Sequential mergers: </a:t>
            </a:r>
          </a:p>
          <a:p>
            <a:pPr marL="800100" lvl="1" indent="-342900"/>
            <a:r>
              <a:rPr lang="en-US" altLang="ja-JP" sz="2400" dirty="0" err="1" smtClean="0"/>
              <a:t>Nilssen</a:t>
            </a:r>
            <a:r>
              <a:rPr lang="en-US" altLang="ja-JP" sz="2400" dirty="0" smtClean="0"/>
              <a:t> </a:t>
            </a:r>
            <a:r>
              <a:rPr lang="en-US" altLang="ja-JP" sz="2400" dirty="0"/>
              <a:t>and </a:t>
            </a:r>
            <a:r>
              <a:rPr lang="en-US" altLang="ja-JP" sz="2400" dirty="0" err="1" smtClean="0"/>
              <a:t>S</a:t>
            </a:r>
            <a:r>
              <a:rPr lang="en-US" altLang="ja-JP" sz="2400" dirty="0" err="1"/>
              <a:t>ø</a:t>
            </a:r>
            <a:r>
              <a:rPr lang="en-US" altLang="ja-JP" sz="2400" dirty="0" err="1" smtClean="0"/>
              <a:t>rgard</a:t>
            </a:r>
            <a:r>
              <a:rPr lang="en-US" altLang="ja-JP" sz="2400" dirty="0" smtClean="0"/>
              <a:t> </a:t>
            </a:r>
            <a:r>
              <a:rPr lang="en-US" altLang="ja-JP" sz="2400" dirty="0"/>
              <a:t>(</a:t>
            </a:r>
            <a:r>
              <a:rPr lang="en-US" altLang="ja-JP" sz="2400" dirty="0" smtClean="0"/>
              <a:t>1998 </a:t>
            </a:r>
            <a:r>
              <a:rPr lang="en-US" altLang="ja-JP" sz="2400" i="1" dirty="0" smtClean="0"/>
              <a:t>EER</a:t>
            </a:r>
            <a:r>
              <a:rPr lang="en-US" altLang="ja-JP" sz="2400" dirty="0" smtClean="0"/>
              <a:t>)</a:t>
            </a:r>
          </a:p>
          <a:p>
            <a:pPr marL="800100" lvl="1" indent="-342900"/>
            <a:r>
              <a:rPr lang="en-US" altLang="ja-JP" sz="2400" dirty="0" smtClean="0"/>
              <a:t>Ebina </a:t>
            </a:r>
            <a:r>
              <a:rPr lang="en-US" altLang="ja-JP" sz="2400" dirty="0"/>
              <a:t>and Shimizu (</a:t>
            </a:r>
            <a:r>
              <a:rPr lang="en-US" altLang="ja-JP" sz="2400" dirty="0" smtClean="0"/>
              <a:t>2009 </a:t>
            </a:r>
            <a:r>
              <a:rPr lang="en-US" altLang="ja-JP" sz="2400" i="1" dirty="0" err="1" smtClean="0"/>
              <a:t>Aus</a:t>
            </a:r>
            <a:r>
              <a:rPr lang="en-US" altLang="ja-JP" sz="2400" i="1" dirty="0" smtClean="0"/>
              <a:t> Econ P</a:t>
            </a:r>
            <a:r>
              <a:rPr lang="en-US" altLang="ja-JP" sz="2400" dirty="0" smtClean="0"/>
              <a:t>)</a:t>
            </a:r>
          </a:p>
          <a:p>
            <a:pPr marL="800100" lvl="1" indent="-342900"/>
            <a:r>
              <a:rPr lang="en-US" altLang="ja-JP" sz="2400" dirty="0" smtClean="0"/>
              <a:t>Salvo </a:t>
            </a:r>
            <a:r>
              <a:rPr lang="en-US" altLang="ja-JP" sz="2400" dirty="0"/>
              <a:t>(</a:t>
            </a:r>
            <a:r>
              <a:rPr lang="en-US" altLang="ja-JP" sz="2400" dirty="0" smtClean="0"/>
              <a:t>2010 </a:t>
            </a:r>
            <a:r>
              <a:rPr lang="en-US" altLang="ja-JP" sz="2400" i="1" dirty="0" err="1" smtClean="0"/>
              <a:t>Economica</a:t>
            </a:r>
            <a:r>
              <a:rPr lang="en-US" altLang="ja-JP" sz="2400" dirty="0" smtClean="0"/>
              <a:t>)</a:t>
            </a:r>
          </a:p>
          <a:p>
            <a:pPr marL="800100" lvl="1" indent="-342900"/>
            <a:r>
              <a:rPr lang="en-US" altLang="ja-JP" sz="2400" dirty="0" smtClean="0"/>
              <a:t>Ebina </a:t>
            </a:r>
            <a:r>
              <a:rPr lang="en-US" altLang="ja-JP" sz="2400" dirty="0"/>
              <a:t>and Shimizu (</a:t>
            </a:r>
            <a:r>
              <a:rPr lang="en-US" altLang="ja-JP" sz="2400" dirty="0" smtClean="0"/>
              <a:t>2016 </a:t>
            </a:r>
            <a:r>
              <a:rPr lang="en-US" altLang="ja-JP" sz="2400" i="1" dirty="0" smtClean="0"/>
              <a:t>Asia Pacific J of Econ &amp; Accounting</a:t>
            </a:r>
            <a:r>
              <a:rPr lang="en-US" altLang="ja-JP" sz="2400" dirty="0" smtClean="0"/>
              <a:t>)</a:t>
            </a:r>
            <a:endParaRPr lang="en-US" altLang="ja-JP" sz="2400" dirty="0"/>
          </a:p>
          <a:p>
            <a:pPr marL="457200" lvl="1" indent="0">
              <a:buNone/>
            </a:pPr>
            <a:r>
              <a:rPr lang="ja-JP" altLang="en-US" sz="2400" dirty="0"/>
              <a:t>→ </a:t>
            </a:r>
            <a:r>
              <a:rPr lang="en-US" altLang="ja-JP" sz="2400" dirty="0"/>
              <a:t>Merger partner is exogenously given. Each merger </a:t>
            </a:r>
            <a:r>
              <a:rPr lang="en-US" altLang="ja-JP" sz="2400" dirty="0" smtClean="0"/>
              <a:t>pair decides whether or not to merge once</a:t>
            </a:r>
            <a:r>
              <a:rPr lang="en-US" altLang="ja-JP" sz="2400" dirty="0"/>
              <a:t>. </a:t>
            </a:r>
          </a:p>
          <a:p>
            <a:pPr marL="164592" indent="0">
              <a:buNone/>
            </a:pPr>
            <a:r>
              <a:rPr lang="en-US" altLang="ja-JP" sz="2400" dirty="0" err="1" smtClean="0"/>
              <a:t>Nilssen</a:t>
            </a:r>
            <a:r>
              <a:rPr lang="en-US" altLang="ja-JP" sz="2400" dirty="0" smtClean="0"/>
              <a:t> </a:t>
            </a:r>
            <a:r>
              <a:rPr lang="en-US" altLang="ja-JP" sz="2400" dirty="0"/>
              <a:t>and </a:t>
            </a:r>
            <a:r>
              <a:rPr lang="en-US" altLang="ja-JP" sz="2400" dirty="0" err="1"/>
              <a:t>Sørgard</a:t>
            </a:r>
            <a:r>
              <a:rPr lang="en-US" altLang="ja-JP" sz="2400" dirty="0"/>
              <a:t> (1998):  Two sets of mergers could take place sequentially.  Depending on the cost reduction from the mergers, several merger patterns may emerge.</a:t>
            </a:r>
          </a:p>
          <a:p>
            <a:pPr marL="164592" indent="0">
              <a:buNone/>
            </a:pPr>
            <a:endParaRPr lang="en-US" altLang="ja-JP" sz="2600" dirty="0"/>
          </a:p>
        </p:txBody>
      </p:sp>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5" name="スライド番号プレースホルダー 4"/>
          <p:cNvSpPr>
            <a:spLocks noGrp="1"/>
          </p:cNvSpPr>
          <p:nvPr>
            <p:ph type="sldNum" sz="quarter" idx="12"/>
          </p:nvPr>
        </p:nvSpPr>
        <p:spPr/>
        <p:txBody>
          <a:bodyPr/>
          <a:lstStyle/>
          <a:p>
            <a:fld id="{B00F09A8-9494-4733-B72C-2344F9F8BCFD}" type="slidenum">
              <a:rPr kumimoji="1" lang="ja-JP" altLang="en-US" smtClean="0"/>
              <a:t>6</a:t>
            </a:fld>
            <a:endParaRPr kumimoji="1" lang="ja-JP" altLang="en-US" dirty="0"/>
          </a:p>
        </p:txBody>
      </p:sp>
      <p:sp>
        <p:nvSpPr>
          <p:cNvPr id="6" name="テキスト ボックス 5"/>
          <p:cNvSpPr txBox="1"/>
          <p:nvPr/>
        </p:nvSpPr>
        <p:spPr>
          <a:xfrm>
            <a:off x="10340340" y="10497"/>
            <a:ext cx="1844040" cy="369332"/>
          </a:xfrm>
          <a:prstGeom prst="rect">
            <a:avLst/>
          </a:prstGeom>
          <a:noFill/>
        </p:spPr>
        <p:txBody>
          <a:bodyPr wrap="square" rtlCol="0">
            <a:spAutoFit/>
          </a:bodyPr>
          <a:lstStyle/>
          <a:p>
            <a:r>
              <a:rPr kumimoji="1" lang="en-US" altLang="ja-JP" dirty="0" smtClean="0"/>
              <a:t>1. Introduction</a:t>
            </a:r>
            <a:endParaRPr kumimoji="1" lang="ja-JP" altLang="en-US" dirty="0"/>
          </a:p>
        </p:txBody>
      </p:sp>
    </p:spTree>
    <p:extLst>
      <p:ext uri="{BB962C8B-B14F-4D97-AF65-F5344CB8AC3E}">
        <p14:creationId xmlns:p14="http://schemas.microsoft.com/office/powerpoint/2010/main" val="1022017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Related Literature</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2400" dirty="0" smtClean="0">
                <a:solidFill>
                  <a:srgbClr val="00B050"/>
                </a:solidFill>
              </a:rPr>
              <a:t>Sequential mergers with product differentiation:</a:t>
            </a:r>
          </a:p>
          <a:p>
            <a:pPr lvl="1"/>
            <a:r>
              <a:rPr lang="en-US" altLang="ja-JP" sz="2400" dirty="0" smtClean="0"/>
              <a:t>Levy and Reitzes (1992), Matsushima (2001):  Mergers in spatial context.</a:t>
            </a:r>
          </a:p>
          <a:p>
            <a:pPr lvl="1"/>
            <a:r>
              <a:rPr lang="en-US" altLang="ja-JP" sz="2400" dirty="0" smtClean="0"/>
              <a:t>Salvo </a:t>
            </a:r>
            <a:r>
              <a:rPr lang="en-US" altLang="ja-JP" sz="2400" dirty="0"/>
              <a:t>(2010):  In </a:t>
            </a:r>
            <a:r>
              <a:rPr lang="en-US" altLang="ja-JP" sz="2400" dirty="0" smtClean="0"/>
              <a:t>a setting similar to </a:t>
            </a:r>
            <a:r>
              <a:rPr lang="en-US" altLang="ja-JP" sz="2400" dirty="0"/>
              <a:t>Nilssen and Sørgard </a:t>
            </a:r>
            <a:r>
              <a:rPr lang="en-US" altLang="ja-JP" sz="2400" dirty="0" smtClean="0"/>
              <a:t>(1998) but without cost synergies, two groups of firms are located apart.  The mergers are cross-bordered.</a:t>
            </a:r>
            <a:endParaRPr lang="en-US" altLang="ja-JP" sz="2400" dirty="0"/>
          </a:p>
          <a:p>
            <a:pPr lvl="1"/>
            <a:r>
              <a:rPr lang="en-US" altLang="ja-JP" sz="2400" dirty="0" smtClean="0"/>
              <a:t>Ebina and Shimizu (2009, 2015):  Used differentiated demand function in a four firm setting.  </a:t>
            </a:r>
          </a:p>
          <a:p>
            <a:r>
              <a:rPr lang="en-US" altLang="ja-JP" sz="2400" dirty="0"/>
              <a:t> </a:t>
            </a:r>
            <a:r>
              <a:rPr lang="en-US" altLang="ja-JP" sz="2400" dirty="0" smtClean="0"/>
              <a:t>In Salvo (2010) and Ebina and Shimizu (2009, 2015), the “sequential or no mergers” result emerges.</a:t>
            </a:r>
          </a:p>
          <a:p>
            <a:pPr marL="0" indent="0">
              <a:buNone/>
            </a:pP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5" name="スライド番号プレースホルダー 4"/>
          <p:cNvSpPr>
            <a:spLocks noGrp="1"/>
          </p:cNvSpPr>
          <p:nvPr>
            <p:ph type="sldNum" sz="quarter" idx="12"/>
          </p:nvPr>
        </p:nvSpPr>
        <p:spPr/>
        <p:txBody>
          <a:bodyPr/>
          <a:lstStyle/>
          <a:p>
            <a:fld id="{B00F09A8-9494-4733-B72C-2344F9F8BCFD}" type="slidenum">
              <a:rPr kumimoji="1" lang="ja-JP" altLang="en-US" smtClean="0"/>
              <a:t>7</a:t>
            </a:fld>
            <a:endParaRPr kumimoji="1" lang="ja-JP" altLang="en-US" dirty="0"/>
          </a:p>
        </p:txBody>
      </p:sp>
      <p:sp>
        <p:nvSpPr>
          <p:cNvPr id="6" name="テキスト ボックス 5"/>
          <p:cNvSpPr txBox="1"/>
          <p:nvPr/>
        </p:nvSpPr>
        <p:spPr>
          <a:xfrm>
            <a:off x="10340340" y="10497"/>
            <a:ext cx="1844040" cy="369332"/>
          </a:xfrm>
          <a:prstGeom prst="rect">
            <a:avLst/>
          </a:prstGeom>
          <a:noFill/>
        </p:spPr>
        <p:txBody>
          <a:bodyPr wrap="square" rtlCol="0">
            <a:spAutoFit/>
          </a:bodyPr>
          <a:lstStyle/>
          <a:p>
            <a:r>
              <a:rPr kumimoji="1" lang="en-US" altLang="ja-JP" dirty="0" smtClean="0"/>
              <a:t>1. Introduction</a:t>
            </a:r>
            <a:endParaRPr kumimoji="1" lang="ja-JP" altLang="en-US" dirty="0"/>
          </a:p>
        </p:txBody>
      </p:sp>
    </p:spTree>
    <p:extLst>
      <p:ext uri="{BB962C8B-B14F-4D97-AF65-F5344CB8AC3E}">
        <p14:creationId xmlns:p14="http://schemas.microsoft.com/office/powerpoint/2010/main" val="365522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Related literature</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2400" dirty="0" smtClean="0">
                <a:solidFill>
                  <a:srgbClr val="00B050"/>
                </a:solidFill>
              </a:rPr>
              <a:t>Mixed oligopoly with (non-sequential) merger:</a:t>
            </a:r>
          </a:p>
          <a:p>
            <a:pPr lvl="1"/>
            <a:r>
              <a:rPr lang="en-US" altLang="ja-JP" sz="2400" dirty="0" err="1" smtClean="0"/>
              <a:t>Bárcena</a:t>
            </a:r>
            <a:r>
              <a:rPr lang="en-US" altLang="ja-JP" sz="2400" dirty="0" smtClean="0"/>
              <a:t>-Ruiz and </a:t>
            </a:r>
            <a:r>
              <a:rPr lang="en-US" altLang="ja-JP" sz="2400" dirty="0" err="1" smtClean="0"/>
              <a:t>Garzón</a:t>
            </a:r>
            <a:r>
              <a:rPr lang="en-US" altLang="ja-JP" sz="2400" dirty="0" smtClean="0"/>
              <a:t> (2003): One public, one private.  Merging creates a multi-product monopoly, with objective function similar to Matsumura (1998)’s partial privatization model.</a:t>
            </a:r>
          </a:p>
          <a:p>
            <a:pPr lvl="1"/>
            <a:r>
              <a:rPr lang="en-US" altLang="ja-JP" sz="2400" dirty="0" smtClean="0"/>
              <a:t>Mendez-</a:t>
            </a:r>
            <a:r>
              <a:rPr lang="en-US" altLang="ja-JP" sz="2400" dirty="0" err="1" smtClean="0"/>
              <a:t>Naya</a:t>
            </a:r>
            <a:r>
              <a:rPr lang="en-US" altLang="ja-JP" sz="2400" dirty="0" smtClean="0"/>
              <a:t> (2008) and </a:t>
            </a:r>
            <a:r>
              <a:rPr lang="en-US" altLang="ja-JP" sz="2400" dirty="0" err="1" smtClean="0"/>
              <a:t>Artz</a:t>
            </a:r>
            <a:r>
              <a:rPr lang="en-US" altLang="ja-JP" sz="2400" dirty="0" smtClean="0"/>
              <a:t> et al. (2009):  1 public, n private.  Public-private merger.  Well-known merger paradox does not occur with mixed oligopoly.  </a:t>
            </a:r>
          </a:p>
          <a:p>
            <a:pPr lvl="1"/>
            <a:r>
              <a:rPr lang="en-US" altLang="ja-JP" sz="2400" dirty="0" smtClean="0"/>
              <a:t>Mendez-</a:t>
            </a:r>
            <a:r>
              <a:rPr lang="en-US" altLang="ja-JP" sz="2400" dirty="0" err="1" smtClean="0"/>
              <a:t>Naya</a:t>
            </a:r>
            <a:r>
              <a:rPr lang="en-US" altLang="ja-JP" sz="2400" dirty="0" smtClean="0"/>
              <a:t> (2012):  1 public, 2 private.  Public-private and private-private mergers are compared.  Timing game considered.</a:t>
            </a:r>
          </a:p>
          <a:p>
            <a:pPr marL="0">
              <a:buNone/>
            </a:pPr>
            <a:r>
              <a:rPr lang="en-US" altLang="ja-JP" sz="2400" dirty="0" smtClean="0"/>
              <a:t>  </a:t>
            </a:r>
            <a:r>
              <a:rPr lang="en-US" altLang="ja-JP" sz="2400" dirty="0" smtClean="0">
                <a:solidFill>
                  <a:srgbClr val="00B050"/>
                </a:solidFill>
              </a:rPr>
              <a:t>Privatization</a:t>
            </a:r>
            <a:r>
              <a:rPr lang="en-US" altLang="ja-JP" sz="2600" dirty="0">
                <a:solidFill>
                  <a:srgbClr val="00B050"/>
                </a:solidFill>
              </a:rPr>
              <a:t>:</a:t>
            </a:r>
          </a:p>
          <a:p>
            <a:pPr marL="457200" lvl="1" indent="0">
              <a:buNone/>
            </a:pPr>
            <a:r>
              <a:rPr lang="en-US" altLang="ja-JP" sz="2400" dirty="0"/>
              <a:t>  Matsumura (1998 </a:t>
            </a:r>
            <a:r>
              <a:rPr lang="en-US" altLang="ja-JP" sz="2400" i="1" dirty="0" err="1"/>
              <a:t>JPubE</a:t>
            </a:r>
            <a:r>
              <a:rPr lang="en-US" altLang="ja-JP" sz="2400" dirty="0"/>
              <a:t>)</a:t>
            </a:r>
          </a:p>
          <a:p>
            <a:pPr marL="457200" lvl="1" indent="0">
              <a:buNone/>
            </a:pPr>
            <a:r>
              <a:rPr lang="en-US" altLang="ja-JP" sz="2400" dirty="0"/>
              <a:t> </a:t>
            </a:r>
            <a:r>
              <a:rPr lang="ja-JP" altLang="en-US" sz="2400" dirty="0"/>
              <a:t>→ </a:t>
            </a:r>
            <a:r>
              <a:rPr lang="en-US" altLang="ja-JP" sz="2400" dirty="0"/>
              <a:t>We employ the setting of the public firm and its partial privatization. </a:t>
            </a:r>
          </a:p>
          <a:p>
            <a:pPr marL="201168" lvl="1" indent="0">
              <a:buNone/>
            </a:pPr>
            <a:endParaRPr lang="en-US" altLang="ja-JP" sz="2400" dirty="0" smtClean="0"/>
          </a:p>
        </p:txBody>
      </p:sp>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5" name="スライド番号プレースホルダー 4"/>
          <p:cNvSpPr>
            <a:spLocks noGrp="1"/>
          </p:cNvSpPr>
          <p:nvPr>
            <p:ph type="sldNum" sz="quarter" idx="12"/>
          </p:nvPr>
        </p:nvSpPr>
        <p:spPr/>
        <p:txBody>
          <a:bodyPr/>
          <a:lstStyle/>
          <a:p>
            <a:fld id="{B00F09A8-9494-4733-B72C-2344F9F8BCFD}" type="slidenum">
              <a:rPr kumimoji="1" lang="ja-JP" altLang="en-US" smtClean="0"/>
              <a:t>8</a:t>
            </a:fld>
            <a:endParaRPr kumimoji="1" lang="ja-JP" altLang="en-US" dirty="0"/>
          </a:p>
        </p:txBody>
      </p:sp>
      <p:sp>
        <p:nvSpPr>
          <p:cNvPr id="6" name="テキスト ボックス 5"/>
          <p:cNvSpPr txBox="1"/>
          <p:nvPr/>
        </p:nvSpPr>
        <p:spPr>
          <a:xfrm>
            <a:off x="10340340" y="10497"/>
            <a:ext cx="1844040" cy="369332"/>
          </a:xfrm>
          <a:prstGeom prst="rect">
            <a:avLst/>
          </a:prstGeom>
          <a:noFill/>
        </p:spPr>
        <p:txBody>
          <a:bodyPr wrap="square" rtlCol="0">
            <a:spAutoFit/>
          </a:bodyPr>
          <a:lstStyle/>
          <a:p>
            <a:r>
              <a:rPr kumimoji="1" lang="en-US" altLang="ja-JP" dirty="0" smtClean="0"/>
              <a:t>1. Introduction</a:t>
            </a:r>
            <a:endParaRPr kumimoji="1" lang="ja-JP" altLang="en-US" dirty="0"/>
          </a:p>
        </p:txBody>
      </p:sp>
    </p:spTree>
    <p:extLst>
      <p:ext uri="{BB962C8B-B14F-4D97-AF65-F5344CB8AC3E}">
        <p14:creationId xmlns:p14="http://schemas.microsoft.com/office/powerpoint/2010/main" val="538365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Objectiv</a:t>
            </a:r>
            <a:r>
              <a:rPr lang="en-US" altLang="ja-JP" dirty="0" smtClean="0"/>
              <a:t>e of our paper</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2400" dirty="0" smtClean="0"/>
              <a:t>We examine how and what kind of </a:t>
            </a:r>
            <a:r>
              <a:rPr lang="en-US" altLang="ja-JP" sz="2400" dirty="0" smtClean="0">
                <a:solidFill>
                  <a:srgbClr val="0070C0"/>
                </a:solidFill>
              </a:rPr>
              <a:t>sequential mergers </a:t>
            </a:r>
            <a:r>
              <a:rPr lang="en-US" altLang="ja-JP" sz="2400" dirty="0" smtClean="0"/>
              <a:t>could emerge when the goods in the industry are </a:t>
            </a:r>
            <a:r>
              <a:rPr lang="en-US" altLang="ja-JP" sz="2400" dirty="0" smtClean="0">
                <a:solidFill>
                  <a:srgbClr val="0070C0"/>
                </a:solidFill>
              </a:rPr>
              <a:t>differentiated</a:t>
            </a:r>
            <a:r>
              <a:rPr lang="en-US" altLang="ja-JP" sz="2400" dirty="0" smtClean="0"/>
              <a:t> under </a:t>
            </a:r>
            <a:r>
              <a:rPr lang="en-US" altLang="ja-JP" sz="2400" dirty="0" smtClean="0">
                <a:solidFill>
                  <a:srgbClr val="0070C0"/>
                </a:solidFill>
              </a:rPr>
              <a:t>mixed oligopoly</a:t>
            </a:r>
            <a:r>
              <a:rPr lang="en-US" altLang="ja-JP" sz="2400" dirty="0" smtClean="0"/>
              <a:t>.</a:t>
            </a:r>
          </a:p>
          <a:p>
            <a:r>
              <a:rPr lang="en-US" altLang="ja-JP" sz="2400" dirty="0"/>
              <a:t>Our paper:  First mixed oligopoly paper with sequential mergers.</a:t>
            </a:r>
          </a:p>
          <a:p>
            <a:r>
              <a:rPr lang="en-US" altLang="ja-JP" sz="2400" dirty="0"/>
              <a:t>Second merger paper since </a:t>
            </a:r>
            <a:r>
              <a:rPr lang="en-US" altLang="ja-JP" sz="2400" dirty="0" err="1"/>
              <a:t>Bárcena</a:t>
            </a:r>
            <a:r>
              <a:rPr lang="en-US" altLang="ja-JP" sz="2400" dirty="0"/>
              <a:t>-Ruiz and </a:t>
            </a:r>
            <a:r>
              <a:rPr lang="en-US" altLang="ja-JP" sz="2400" dirty="0" err="1"/>
              <a:t>Garzón</a:t>
            </a:r>
            <a:r>
              <a:rPr lang="en-US" altLang="ja-JP" sz="2400" dirty="0"/>
              <a:t> (2003) to introduce differentiated demand </a:t>
            </a:r>
            <a:r>
              <a:rPr lang="en-US" altLang="ja-JP" sz="2400" dirty="0" smtClean="0"/>
              <a:t>function.</a:t>
            </a:r>
          </a:p>
          <a:p>
            <a:r>
              <a:rPr lang="en-US" altLang="ja-JP" sz="2400" dirty="0" smtClean="0"/>
              <a:t>As sequential mergers are quickly spreading, mixed markets are very prominent, and product differentiation is a key feature in the firm’s profit making, combining the three elements is very important when making merger policy proposals.  </a:t>
            </a:r>
            <a:endParaRPr lang="en-US" altLang="ja-JP" sz="2400" dirty="0"/>
          </a:p>
          <a:p>
            <a:endParaRPr lang="en-US" altLang="ja-JP" sz="2400" dirty="0"/>
          </a:p>
        </p:txBody>
      </p:sp>
      <p:sp>
        <p:nvSpPr>
          <p:cNvPr id="4" name="フッター プレースホルダー 3"/>
          <p:cNvSpPr>
            <a:spLocks noGrp="1"/>
          </p:cNvSpPr>
          <p:nvPr>
            <p:ph type="ftr" sz="quarter" idx="11"/>
          </p:nvPr>
        </p:nvSpPr>
        <p:spPr/>
        <p:txBody>
          <a:bodyPr/>
          <a:lstStyle/>
          <a:p>
            <a:r>
              <a:rPr kumimoji="1" lang="en-US" altLang="ja-JP" smtClean="0"/>
              <a:t>Industrial Organization Workshop, 10-19-2016, The University of Tokyo                                                                                 Daisuke Shimizu, Gakushuin University</a:t>
            </a:r>
            <a:endParaRPr kumimoji="1" lang="ja-JP" altLang="en-US" dirty="0"/>
          </a:p>
        </p:txBody>
      </p:sp>
      <p:sp>
        <p:nvSpPr>
          <p:cNvPr id="5" name="スライド番号プレースホルダー 4"/>
          <p:cNvSpPr>
            <a:spLocks noGrp="1"/>
          </p:cNvSpPr>
          <p:nvPr>
            <p:ph type="sldNum" sz="quarter" idx="12"/>
          </p:nvPr>
        </p:nvSpPr>
        <p:spPr/>
        <p:txBody>
          <a:bodyPr/>
          <a:lstStyle/>
          <a:p>
            <a:fld id="{B00F09A8-9494-4733-B72C-2344F9F8BCFD}" type="slidenum">
              <a:rPr kumimoji="1" lang="ja-JP" altLang="en-US" smtClean="0"/>
              <a:t>9</a:t>
            </a:fld>
            <a:endParaRPr kumimoji="1" lang="ja-JP" altLang="en-US" dirty="0"/>
          </a:p>
        </p:txBody>
      </p:sp>
      <p:sp>
        <p:nvSpPr>
          <p:cNvPr id="6" name="テキスト ボックス 5"/>
          <p:cNvSpPr txBox="1"/>
          <p:nvPr/>
        </p:nvSpPr>
        <p:spPr>
          <a:xfrm>
            <a:off x="10340340" y="10497"/>
            <a:ext cx="1844040" cy="369332"/>
          </a:xfrm>
          <a:prstGeom prst="rect">
            <a:avLst/>
          </a:prstGeom>
          <a:noFill/>
        </p:spPr>
        <p:txBody>
          <a:bodyPr wrap="square" rtlCol="0">
            <a:spAutoFit/>
          </a:bodyPr>
          <a:lstStyle/>
          <a:p>
            <a:r>
              <a:rPr kumimoji="1" lang="en-US" altLang="ja-JP" dirty="0" smtClean="0"/>
              <a:t>1. Introduction</a:t>
            </a:r>
            <a:endParaRPr kumimoji="1" lang="ja-JP" altLang="en-US" dirty="0"/>
          </a:p>
        </p:txBody>
      </p:sp>
    </p:spTree>
    <p:extLst>
      <p:ext uri="{BB962C8B-B14F-4D97-AF65-F5344CB8AC3E}">
        <p14:creationId xmlns:p14="http://schemas.microsoft.com/office/powerpoint/2010/main" val="1584129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3438</TotalTime>
  <Words>3265</Words>
  <Application>Microsoft Office PowerPoint</Application>
  <PresentationFormat>ワイド画面</PresentationFormat>
  <Paragraphs>418</Paragraphs>
  <Slides>33</Slides>
  <Notes>28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33</vt:i4>
      </vt:variant>
    </vt:vector>
  </HeadingPairs>
  <TitlesOfParts>
    <vt:vector size="39" baseType="lpstr">
      <vt:lpstr>ＭＳ Ｐゴシック</vt:lpstr>
      <vt:lpstr>Calibri</vt:lpstr>
      <vt:lpstr>Calibri Light</vt:lpstr>
      <vt:lpstr>Cambria Math</vt:lpstr>
      <vt:lpstr>Wingdings</vt:lpstr>
      <vt:lpstr>レトロスペクト</vt:lpstr>
      <vt:lpstr>Sequential mergers under product differentiation in a partially privatized market</vt:lpstr>
      <vt:lpstr>Today’s presentation</vt:lpstr>
      <vt:lpstr>1. Introduction: Sequential mergers</vt:lpstr>
      <vt:lpstr>1. Introduction: Privatization</vt:lpstr>
      <vt:lpstr>1. Introduction: Real example of our study</vt:lpstr>
      <vt:lpstr>Related literature</vt:lpstr>
      <vt:lpstr>Related Literature</vt:lpstr>
      <vt:lpstr>Related literature</vt:lpstr>
      <vt:lpstr>Objective of our paper</vt:lpstr>
      <vt:lpstr>Main findings of our paper</vt:lpstr>
      <vt:lpstr>2. Basic model (1/5)</vt:lpstr>
      <vt:lpstr>2. Basic model (2/5)</vt:lpstr>
      <vt:lpstr>2. Basic model (3/5)</vt:lpstr>
      <vt:lpstr>2. Basic model (4/5)</vt:lpstr>
      <vt:lpstr>2. Basic model (5/5)</vt:lpstr>
      <vt:lpstr>Equilibrium analysis</vt:lpstr>
      <vt:lpstr>Equilibrium analysis </vt:lpstr>
      <vt:lpstr>Equilibrium:  Lemma 1 </vt:lpstr>
      <vt:lpstr>Equilibrium:  Lemma 2 </vt:lpstr>
      <vt:lpstr>Proposition 1: Result of  “sequential mergers or no mergers” </vt:lpstr>
      <vt:lpstr>Comments on Proposition 1</vt:lpstr>
      <vt:lpstr>Proposition 3</vt:lpstr>
      <vt:lpstr>Proposition 4: Social welfare</vt:lpstr>
      <vt:lpstr>4. Full model: Incorporating the       optimal level of privatization</vt:lpstr>
      <vt:lpstr>Proposition 6: Optimal level of privatization</vt:lpstr>
      <vt:lpstr>Proposition 7: Optimal level of privatization</vt:lpstr>
      <vt:lpstr>Numerical Result: Figure 1(a) (Proposition 6) </vt:lpstr>
      <vt:lpstr>Result: Figure 1(d)  (Policy implication: θ_JPI=0.72) </vt:lpstr>
      <vt:lpstr>Result: (Proposition 4(ii) with θ^∗;  a=10, c=1, n=100, k=10, β=0.5) </vt:lpstr>
      <vt:lpstr>Result: Figure 3 (Proposition 7) </vt:lpstr>
      <vt:lpstr>Result: Figure 3 (Proposition 7) </vt:lpstr>
      <vt:lpstr>Result: Figure 3 (Proposition 7) </vt:lpstr>
      <vt:lpstr>Concluding remarks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Daisuke Shimizu</dc:creator>
  <cp:lastModifiedBy>20060015</cp:lastModifiedBy>
  <cp:revision>149</cp:revision>
  <dcterms:created xsi:type="dcterms:W3CDTF">2015-07-12T04:06:22Z</dcterms:created>
  <dcterms:modified xsi:type="dcterms:W3CDTF">2016-10-17T07:28:17Z</dcterms:modified>
</cp:coreProperties>
</file>