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1" r:id="rId1"/>
  </p:sldMasterIdLst>
  <p:notesMasterIdLst>
    <p:notesMasterId r:id="rId56"/>
  </p:notesMasterIdLst>
  <p:handoutMasterIdLst>
    <p:handoutMasterId r:id="rId57"/>
  </p:handoutMasterIdLst>
  <p:sldIdLst>
    <p:sldId id="320" r:id="rId2"/>
    <p:sldId id="319" r:id="rId3"/>
    <p:sldId id="318" r:id="rId4"/>
    <p:sldId id="316" r:id="rId5"/>
    <p:sldId id="322" r:id="rId6"/>
    <p:sldId id="323" r:id="rId7"/>
    <p:sldId id="328" r:id="rId8"/>
    <p:sldId id="333" r:id="rId9"/>
    <p:sldId id="334" r:id="rId10"/>
    <p:sldId id="335" r:id="rId11"/>
    <p:sldId id="336" r:id="rId12"/>
    <p:sldId id="337" r:id="rId13"/>
    <p:sldId id="338" r:id="rId14"/>
    <p:sldId id="339" r:id="rId15"/>
    <p:sldId id="381" r:id="rId16"/>
    <p:sldId id="340" r:id="rId17"/>
    <p:sldId id="341" r:id="rId18"/>
    <p:sldId id="342" r:id="rId19"/>
    <p:sldId id="343" r:id="rId20"/>
    <p:sldId id="382" r:id="rId21"/>
    <p:sldId id="347" r:id="rId22"/>
    <p:sldId id="348" r:id="rId23"/>
    <p:sldId id="349" r:id="rId24"/>
    <p:sldId id="350" r:id="rId25"/>
    <p:sldId id="351" r:id="rId26"/>
    <p:sldId id="352" r:id="rId27"/>
    <p:sldId id="353" r:id="rId28"/>
    <p:sldId id="354" r:id="rId29"/>
    <p:sldId id="345" r:id="rId30"/>
    <p:sldId id="355" r:id="rId31"/>
    <p:sldId id="356" r:id="rId32"/>
    <p:sldId id="357" r:id="rId33"/>
    <p:sldId id="358" r:id="rId34"/>
    <p:sldId id="359" r:id="rId35"/>
    <p:sldId id="360" r:id="rId36"/>
    <p:sldId id="361" r:id="rId37"/>
    <p:sldId id="362" r:id="rId38"/>
    <p:sldId id="363" r:id="rId39"/>
    <p:sldId id="376" r:id="rId40"/>
    <p:sldId id="364" r:id="rId41"/>
    <p:sldId id="365" r:id="rId42"/>
    <p:sldId id="366" r:id="rId43"/>
    <p:sldId id="367" r:id="rId44"/>
    <p:sldId id="369" r:id="rId45"/>
    <p:sldId id="370" r:id="rId46"/>
    <p:sldId id="384" r:id="rId47"/>
    <p:sldId id="385" r:id="rId48"/>
    <p:sldId id="386" r:id="rId49"/>
    <p:sldId id="387" r:id="rId50"/>
    <p:sldId id="371" r:id="rId51"/>
    <p:sldId id="372" r:id="rId52"/>
    <p:sldId id="373" r:id="rId53"/>
    <p:sldId id="374" r:id="rId54"/>
    <p:sldId id="383" r:id="rId55"/>
  </p:sldIdLst>
  <p:sldSz cx="13004800" cy="9753600"/>
  <p:notesSz cx="6735763" cy="9866313"/>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90" y="102"/>
      </p:cViewPr>
      <p:guideLst>
        <p:guide orient="horz" pos="3072"/>
        <p:guide pos="4096"/>
      </p:guideLst>
    </p:cSldViewPr>
  </p:slideViewPr>
  <p:notesTextViewPr>
    <p:cViewPr>
      <p:scale>
        <a:sx n="100" d="100"/>
        <a:sy n="100" d="100"/>
      </p:scale>
      <p:origin x="0" y="0"/>
    </p:cViewPr>
  </p:notesTextViewPr>
  <p:notesViewPr>
    <p:cSldViewPr snapToGrid="0" snapToObjects="1">
      <p:cViewPr varScale="1">
        <p:scale>
          <a:sx n="54" d="100"/>
          <a:sy n="54" d="100"/>
        </p:scale>
        <p:origin x="-2910"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5966DF7-17EA-4AFC-8F2B-55FA1DF555B6}" type="datetimeFigureOut">
              <a:rPr kumimoji="1" lang="ja-JP" altLang="en-US" smtClean="0"/>
              <a:t>2017/9/5</a:t>
            </a:fld>
            <a:endParaRPr kumimoji="1" lang="ja-JP" altLang="en-US"/>
          </a:p>
        </p:txBody>
      </p:sp>
      <p:sp>
        <p:nvSpPr>
          <p:cNvPr id="4" name="页脚占位符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灯片编号占位符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77B9326-82FF-404B-AD05-CC239ED4324B}" type="slidenum">
              <a:rPr kumimoji="1" lang="ja-JP" altLang="en-US" smtClean="0"/>
              <a:t>‹#›</a:t>
            </a:fld>
            <a:endParaRPr kumimoji="1" lang="ja-JP" altLang="en-US"/>
          </a:p>
        </p:txBody>
      </p:sp>
    </p:spTree>
    <p:extLst>
      <p:ext uri="{BB962C8B-B14F-4D97-AF65-F5344CB8AC3E}">
        <p14:creationId xmlns:p14="http://schemas.microsoft.com/office/powerpoint/2010/main" val="951132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1700" y="739775"/>
            <a:ext cx="4932363" cy="3700463"/>
          </a:xfrm>
          <a:prstGeom prst="rect">
            <a:avLst/>
          </a:prstGeom>
        </p:spPr>
        <p:txBody>
          <a:bodyPr/>
          <a:lstStyle/>
          <a:p>
            <a:endParaRPr/>
          </a:p>
        </p:txBody>
      </p:sp>
      <p:sp>
        <p:nvSpPr>
          <p:cNvPr id="117" name="Shape 117"/>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2596821120"/>
      </p:ext>
    </p:extLst>
  </p:cSld>
  <p:clrMap bg1="lt1" tx1="dk1" bg2="lt2" tx2="dk2" accent1="accent1" accent2="accent2" accent3="accent3" accent4="accent4" accent5="accent5" accent6="accent6" hlink="hlink" folHlink="folHlink"/>
  <p:hf hdr="0" ftr="0" dt="0"/>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1924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75360" y="866988"/>
            <a:ext cx="11054080" cy="6068907"/>
          </a:xfrm>
        </p:spPr>
        <p:txBody>
          <a:bodyPr anchor="b">
            <a:noAutofit/>
          </a:bodyPr>
          <a:lstStyle>
            <a:lvl1pPr>
              <a:lnSpc>
                <a:spcPct val="100000"/>
              </a:lnSpc>
              <a:defRPr sz="114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950720" y="7044267"/>
            <a:ext cx="9103360" cy="1733973"/>
          </a:xfrm>
        </p:spPr>
        <p:txBody>
          <a:bodyPr>
            <a:normAutofit/>
          </a:bodyPr>
          <a:lstStyle>
            <a:lvl1pPr marL="0" indent="0" algn="ctr">
              <a:buNone/>
              <a:defRPr sz="3400">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86CB4B4D-7CA3-9044-876B-883B54F8677D}" type="slidenum">
              <a:rPr lang="en-US" altLang="ja-JP" smtClean="0"/>
              <a:t>‹#›</a:t>
            </a:fld>
            <a:endParaRPr lang="ja-JP" alt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1" y="2603501"/>
            <a:ext cx="5334000" cy="6286500"/>
          </a:xfrm>
          <a:prstGeom prst="rect">
            <a:avLst/>
          </a:prstGeom>
        </p:spPr>
        <p:txBody>
          <a:bodyPr lIns="91435" tIns="45717" rIns="91435" bIns="45717"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952500" y="2603501"/>
            <a:ext cx="5334000" cy="6286500"/>
          </a:xfrm>
          <a:prstGeom prst="rect">
            <a:avLst/>
          </a:prstGeom>
        </p:spPr>
        <p:txBody>
          <a:bodyPr/>
          <a:lstStyle>
            <a:lvl1pPr marL="342882" indent="-342882">
              <a:spcBef>
                <a:spcPts val="3200"/>
              </a:spcBef>
              <a:defRPr sz="2800"/>
            </a:lvl1pPr>
            <a:lvl2pPr marL="685765" indent="-342882">
              <a:spcBef>
                <a:spcPts val="3200"/>
              </a:spcBef>
              <a:defRPr sz="2800"/>
            </a:lvl2pPr>
            <a:lvl3pPr marL="1028647" indent="-342882">
              <a:spcBef>
                <a:spcPts val="3200"/>
              </a:spcBef>
              <a:defRPr sz="2800"/>
            </a:lvl3pPr>
            <a:lvl4pPr marL="1371530" indent="-342882">
              <a:spcBef>
                <a:spcPts val="3200"/>
              </a:spcBef>
              <a:defRPr sz="2800"/>
            </a:lvl4pPr>
            <a:lvl5pPr marL="1714412" indent="-342882">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840" y="1259841"/>
            <a:ext cx="11704320" cy="6436925"/>
          </a:xfrm>
        </p:spPr>
        <p:txBody>
          <a:bodyPr/>
          <a:lstStyle>
            <a:lvl5pPr>
              <a:defRPr/>
            </a:lvl5pPr>
            <a:lvl6pPr>
              <a:defRPr/>
            </a:lvl6pPr>
            <a:lvl7pPr>
              <a:defRPr/>
            </a:lvl7pPr>
            <a:lvl8pPr>
              <a:defRPr/>
            </a:lvl8pPr>
            <a:lvl9pPr>
              <a:buFont typeface="Arial" pitchFamily="34" charset="0"/>
              <a:buChar char="•"/>
              <a:defRPr/>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1191" y="379307"/>
            <a:ext cx="4278490" cy="2980267"/>
          </a:xfrm>
        </p:spPr>
        <p:txBody>
          <a:bodyPr anchor="b"/>
          <a:lstStyle>
            <a:lvl1pPr algn="ctr">
              <a:lnSpc>
                <a:spcPct val="100000"/>
              </a:lnSpc>
              <a:defRPr sz="40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022774" y="388339"/>
            <a:ext cx="710522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01191" y="3467948"/>
            <a:ext cx="4278490" cy="5244818"/>
          </a:xfrm>
        </p:spPr>
        <p:txBody>
          <a:bodyPr>
            <a:normAutofit/>
          </a:bodyPr>
          <a:lstStyle>
            <a:lvl1pPr marL="0" indent="0" algn="ctr">
              <a:lnSpc>
                <a:spcPct val="125000"/>
              </a:lnSpc>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8730" y="325120"/>
            <a:ext cx="8123483" cy="1273387"/>
          </a:xfrm>
        </p:spPr>
        <p:txBody>
          <a:bodyPr anchor="b"/>
          <a:lstStyle>
            <a:lvl1pPr algn="ctr">
              <a:lnSpc>
                <a:spcPct val="100000"/>
              </a:lnSpc>
              <a:defRPr sz="40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144890" y="1625600"/>
            <a:ext cx="8611163" cy="645837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388730" y="8263467"/>
            <a:ext cx="8123483" cy="758613"/>
          </a:xfrm>
        </p:spPr>
        <p:txBody>
          <a:bodyPr>
            <a:normAutofit/>
          </a:bodyPr>
          <a:lstStyle>
            <a:lvl1pPr marL="0" indent="0" algn="ctr">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nchor="ctr" anchorCtr="1"/>
          <a:lstStyle/>
          <a:p>
            <a:r>
              <a:rPr dirty="0" err="1"/>
              <a:t>タイトルテキスト</a:t>
            </a:r>
            <a:endParaRPr dirty="0"/>
          </a:p>
        </p:txBody>
      </p:sp>
      <p:sp>
        <p:nvSpPr>
          <p:cNvPr id="57" name="Shape 57"/>
          <p:cNvSpPr>
            <a:spLocks noGrp="1"/>
          </p:cNvSpPr>
          <p:nvPr>
            <p:ph type="body" idx="1"/>
          </p:nvPr>
        </p:nvSpPr>
        <p:spPr>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本文レベル1</a:t>
            </a:r>
          </a:p>
          <a:p>
            <a:pPr lvl="1"/>
            <a:r>
              <a:rPr dirty="0"/>
              <a:t>本文レベル2</a:t>
            </a:r>
          </a:p>
          <a:p>
            <a:pPr lvl="2"/>
            <a:r>
              <a:rPr dirty="0"/>
              <a:t>本文レベル3</a:t>
            </a:r>
          </a:p>
          <a:p>
            <a:pPr lvl="3"/>
            <a:r>
              <a:rPr dirty="0"/>
              <a:t>本文レベル4</a:t>
            </a:r>
          </a:p>
          <a:p>
            <a:pPr lvl="4"/>
            <a:r>
              <a:rPr dirty="0"/>
              <a:t>本文レベル5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lumMod val="61000"/>
                <a:lumOff val="39000"/>
                <a:alpha val="74000"/>
              </a:schemeClr>
            </a:gs>
            <a:gs pos="92000">
              <a:schemeClr val="bg1">
                <a:tint val="90000"/>
                <a:shade val="90000"/>
                <a:satMod val="200000"/>
              </a:schemeClr>
            </a:gs>
            <a:gs pos="100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0"/>
            <a:ext cx="11704320" cy="2275840"/>
          </a:xfrm>
          <a:prstGeom prst="rect">
            <a:avLst/>
          </a:prstGeom>
        </p:spPr>
        <p:txBody>
          <a:bodyPr vert="horz" lIns="130046" tIns="65023" rIns="130046" bIns="65023" rtlCol="0" anchor="b">
            <a:no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
        <p:nvSpPr>
          <p:cNvPr id="4" name="Date Placeholder 3"/>
          <p:cNvSpPr>
            <a:spLocks noGrp="1"/>
          </p:cNvSpPr>
          <p:nvPr>
            <p:ph type="dt" sz="half" idx="2"/>
          </p:nvPr>
        </p:nvSpPr>
        <p:spPr>
          <a:xfrm>
            <a:off x="9050094" y="9040143"/>
            <a:ext cx="2966720" cy="519289"/>
          </a:xfrm>
          <a:prstGeom prst="rect">
            <a:avLst/>
          </a:prstGeom>
        </p:spPr>
        <p:txBody>
          <a:bodyPr vert="horz" lIns="130046" tIns="65023" rIns="65023" bIns="65023" rtlCol="0" anchor="ctr"/>
          <a:lstStyle>
            <a:lvl1pPr algn="r">
              <a:defRPr sz="1700">
                <a:solidFill>
                  <a:schemeClr val="tx1">
                    <a:lumMod val="65000"/>
                    <a:lumOff val="35000"/>
                  </a:schemeClr>
                </a:solidFill>
                <a:latin typeface="Century Gothic" pitchFamily="34" charset="0"/>
              </a:defRPr>
            </a:lvl1pPr>
          </a:lstStyle>
          <a:p>
            <a:endParaRPr lang="en-US" dirty="0"/>
          </a:p>
        </p:txBody>
      </p:sp>
      <p:sp>
        <p:nvSpPr>
          <p:cNvPr id="5" name="Footer Placeholder 4"/>
          <p:cNvSpPr>
            <a:spLocks noGrp="1"/>
          </p:cNvSpPr>
          <p:nvPr>
            <p:ph type="ftr" sz="quarter" idx="3"/>
          </p:nvPr>
        </p:nvSpPr>
        <p:spPr>
          <a:xfrm>
            <a:off x="937480" y="9040143"/>
            <a:ext cx="4050453" cy="519289"/>
          </a:xfrm>
          <a:prstGeom prst="rect">
            <a:avLst/>
          </a:prstGeom>
        </p:spPr>
        <p:txBody>
          <a:bodyPr vert="horz" lIns="65023" tIns="65023" rIns="130046" bIns="65023" rtlCol="0" anchor="ctr"/>
          <a:lstStyle>
            <a:lvl1pPr algn="l">
              <a:defRPr sz="17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12150441" y="9040143"/>
            <a:ext cx="799253" cy="519289"/>
          </a:xfrm>
          <a:prstGeom prst="rect">
            <a:avLst/>
          </a:prstGeom>
        </p:spPr>
        <p:txBody>
          <a:bodyPr vert="horz" lIns="39014" tIns="65023" rIns="65023" bIns="65023" rtlCol="0" anchor="ctr"/>
          <a:lstStyle>
            <a:lvl1pPr algn="l">
              <a:defRPr sz="1700">
                <a:solidFill>
                  <a:schemeClr val="tx1">
                    <a:lumMod val="65000"/>
                    <a:lumOff val="35000"/>
                  </a:schemeClr>
                </a:solidFill>
                <a:latin typeface="Century Gothic" pitchFamily="34" charset="0"/>
              </a:defRPr>
            </a:lvl1pPr>
          </a:lstStyle>
          <a:p>
            <a:fld id="{86CB4B4D-7CA3-9044-876B-883B54F8677D}" type="slidenum">
              <a:rPr lang="en-US" altLang="ja-JP" smtClean="0"/>
              <a:t>‹#›</a:t>
            </a:fld>
            <a:endParaRPr lang="ja-JP" altLang="en-US"/>
          </a:p>
        </p:txBody>
      </p:sp>
      <p:sp>
        <p:nvSpPr>
          <p:cNvPr id="7" name="Oval 6"/>
          <p:cNvSpPr/>
          <p:nvPr/>
        </p:nvSpPr>
        <p:spPr>
          <a:xfrm>
            <a:off x="12028814" y="9243568"/>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0" algn="ctr" defTabSz="1300460" rtl="0" eaLnBrk="1" latinLnBrk="0" hangingPunct="1"/>
            <a:endParaRPr lang="en-US" sz="2600" kern="1200">
              <a:solidFill>
                <a:schemeClr val="lt1"/>
              </a:solidFill>
              <a:latin typeface="+mn-lt"/>
              <a:ea typeface="+mn-ea"/>
              <a:cs typeface="+mn-cs"/>
            </a:endParaRPr>
          </a:p>
        </p:txBody>
      </p:sp>
      <p:sp>
        <p:nvSpPr>
          <p:cNvPr id="8" name="Oval 7"/>
          <p:cNvSpPr/>
          <p:nvPr/>
        </p:nvSpPr>
        <p:spPr>
          <a:xfrm>
            <a:off x="809414" y="9243568"/>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ctr" defTabSz="1300460" rtl="0" eaLnBrk="1" latinLnBrk="0" hangingPunct="1">
        <a:lnSpc>
          <a:spcPts val="8249"/>
        </a:lnSpc>
        <a:spcBef>
          <a:spcPct val="0"/>
        </a:spcBef>
        <a:buNone/>
        <a:defRPr kumimoji="1" sz="77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87672" indent="-487672" algn="l" defTabSz="1300460" rtl="0" eaLnBrk="1" latinLnBrk="0" hangingPunct="1">
        <a:spcBef>
          <a:spcPct val="20000"/>
        </a:spcBef>
        <a:buFont typeface="Arial" pitchFamily="34" charset="0"/>
        <a:buChar char="•"/>
        <a:defRPr kumimoji="1" sz="3400" kern="1200">
          <a:solidFill>
            <a:schemeClr val="tx1">
              <a:lumMod val="50000"/>
              <a:lumOff val="50000"/>
            </a:schemeClr>
          </a:solidFill>
          <a:latin typeface="+mj-lt"/>
          <a:ea typeface="+mn-ea"/>
          <a:cs typeface="+mn-cs"/>
        </a:defRPr>
      </a:lvl1pPr>
      <a:lvl2pPr marL="1056623" indent="-406394" algn="l" defTabSz="1300460" rtl="0" eaLnBrk="1" latinLnBrk="0" hangingPunct="1">
        <a:spcBef>
          <a:spcPct val="20000"/>
        </a:spcBef>
        <a:buFont typeface="Courier New" pitchFamily="49" charset="0"/>
        <a:buChar char="o"/>
        <a:defRPr kumimoji="1" sz="2300" kern="1200">
          <a:solidFill>
            <a:schemeClr val="tx1">
              <a:lumMod val="50000"/>
              <a:lumOff val="50000"/>
            </a:schemeClr>
          </a:solidFill>
          <a:latin typeface="+mj-lt"/>
          <a:ea typeface="+mn-ea"/>
          <a:cs typeface="+mn-cs"/>
        </a:defRPr>
      </a:lvl2pPr>
      <a:lvl3pPr marL="1625575" indent="-325115" algn="l" defTabSz="1300460" rtl="0" eaLnBrk="1" latinLnBrk="0" hangingPunct="1">
        <a:spcBef>
          <a:spcPct val="20000"/>
        </a:spcBef>
        <a:buFont typeface="Arial" pitchFamily="34" charset="0"/>
        <a:buChar char="•"/>
        <a:defRPr kumimoji="1" sz="2300" kern="1200">
          <a:solidFill>
            <a:schemeClr val="tx1">
              <a:lumMod val="50000"/>
              <a:lumOff val="50000"/>
            </a:schemeClr>
          </a:solidFill>
          <a:latin typeface="+mj-lt"/>
          <a:ea typeface="+mn-ea"/>
          <a:cs typeface="+mn-cs"/>
        </a:defRPr>
      </a:lvl3pPr>
      <a:lvl4pPr marL="2275804" indent="-325115" algn="l" defTabSz="1300460" rtl="0" eaLnBrk="1" latinLnBrk="0" hangingPunct="1">
        <a:spcBef>
          <a:spcPct val="20000"/>
        </a:spcBef>
        <a:buFont typeface="Courier New" pitchFamily="49" charset="0"/>
        <a:buChar char="o"/>
        <a:defRPr kumimoji="1" sz="2300" kern="1200">
          <a:solidFill>
            <a:schemeClr val="tx1">
              <a:lumMod val="50000"/>
              <a:lumOff val="50000"/>
            </a:schemeClr>
          </a:solidFill>
          <a:latin typeface="+mj-lt"/>
          <a:ea typeface="+mn-ea"/>
          <a:cs typeface="+mn-cs"/>
        </a:defRPr>
      </a:lvl4pPr>
      <a:lvl5pPr marL="2926034" indent="-325115" algn="l" defTabSz="1300460" rtl="0" eaLnBrk="1" latinLnBrk="0" hangingPunct="1">
        <a:spcBef>
          <a:spcPct val="20000"/>
        </a:spcBef>
        <a:buFont typeface="Arial" pitchFamily="34" charset="0"/>
        <a:buChar char="•"/>
        <a:defRPr kumimoji="1" sz="2300" kern="1200">
          <a:solidFill>
            <a:schemeClr val="tx1">
              <a:lumMod val="50000"/>
              <a:lumOff val="50000"/>
            </a:schemeClr>
          </a:solidFill>
          <a:latin typeface="+mj-lt"/>
          <a:ea typeface="+mn-ea"/>
          <a:cs typeface="+mn-cs"/>
        </a:defRPr>
      </a:lvl5pPr>
      <a:lvl6pPr marL="3576264" indent="-325115" algn="l" defTabSz="1300460" rtl="0" eaLnBrk="1" latinLnBrk="0" hangingPunct="1">
        <a:spcBef>
          <a:spcPct val="20000"/>
        </a:spcBef>
        <a:buFont typeface="Courier New" pitchFamily="49" charset="0"/>
        <a:buChar char="o"/>
        <a:defRPr kumimoji="1" sz="2300" kern="1200">
          <a:solidFill>
            <a:schemeClr val="tx1">
              <a:lumMod val="50000"/>
              <a:lumOff val="50000"/>
            </a:schemeClr>
          </a:solidFill>
          <a:latin typeface="+mj-lt"/>
          <a:ea typeface="+mn-ea"/>
          <a:cs typeface="+mn-cs"/>
        </a:defRPr>
      </a:lvl6pPr>
      <a:lvl7pPr marL="4226494" indent="-325115" algn="l" defTabSz="1300460" rtl="0" eaLnBrk="1" latinLnBrk="0" hangingPunct="1">
        <a:spcBef>
          <a:spcPct val="20000"/>
        </a:spcBef>
        <a:buFont typeface="Arial" pitchFamily="34" charset="0"/>
        <a:buChar char="•"/>
        <a:defRPr kumimoji="1" sz="2300" kern="1200">
          <a:solidFill>
            <a:schemeClr val="tx1">
              <a:lumMod val="50000"/>
              <a:lumOff val="50000"/>
            </a:schemeClr>
          </a:solidFill>
          <a:latin typeface="+mj-lt"/>
          <a:ea typeface="+mn-ea"/>
          <a:cs typeface="+mn-cs"/>
        </a:defRPr>
      </a:lvl7pPr>
      <a:lvl8pPr marL="4876724" indent="-325115" algn="l" defTabSz="1300460" rtl="0" eaLnBrk="1" latinLnBrk="0" hangingPunct="1">
        <a:spcBef>
          <a:spcPct val="20000"/>
        </a:spcBef>
        <a:buFont typeface="Courier New" pitchFamily="49" charset="0"/>
        <a:buChar char="o"/>
        <a:defRPr kumimoji="1" sz="2300" kern="1200">
          <a:solidFill>
            <a:schemeClr val="tx1">
              <a:lumMod val="50000"/>
              <a:lumOff val="50000"/>
            </a:schemeClr>
          </a:solidFill>
          <a:latin typeface="+mj-lt"/>
          <a:ea typeface="+mn-ea"/>
          <a:cs typeface="+mn-cs"/>
        </a:defRPr>
      </a:lvl8pPr>
      <a:lvl9pPr marL="5526954" indent="-325115" algn="l" defTabSz="1300460" rtl="0" eaLnBrk="1" latinLnBrk="0" hangingPunct="1">
        <a:spcBef>
          <a:spcPct val="20000"/>
        </a:spcBef>
        <a:buFont typeface="Arial" pitchFamily="34" charset="0"/>
        <a:buChar char="•"/>
        <a:defRPr kumimoji="1" sz="2300" kern="1200">
          <a:solidFill>
            <a:schemeClr val="tx1">
              <a:lumMod val="50000"/>
              <a:lumOff val="50000"/>
            </a:schemeClr>
          </a:solidFill>
          <a:latin typeface="+mj-lt"/>
          <a:ea typeface="+mn-ea"/>
          <a:cs typeface="+mn-cs"/>
        </a:defRPr>
      </a:lvl9pPr>
    </p:bodyStyle>
    <p:otherStyle>
      <a:defPPr>
        <a:defRPr lang="en-US"/>
      </a:defPPr>
      <a:lvl1pPr marL="0" algn="l" defTabSz="1300460" rtl="0" eaLnBrk="1" latinLnBrk="0" hangingPunct="1">
        <a:defRPr kumimoji="1" sz="2600" kern="1200">
          <a:solidFill>
            <a:schemeClr val="tx1"/>
          </a:solidFill>
          <a:latin typeface="+mn-lt"/>
          <a:ea typeface="+mn-ea"/>
          <a:cs typeface="+mn-cs"/>
        </a:defRPr>
      </a:lvl1pPr>
      <a:lvl2pPr marL="650230" algn="l" defTabSz="1300460" rtl="0" eaLnBrk="1" latinLnBrk="0" hangingPunct="1">
        <a:defRPr kumimoji="1" sz="2600" kern="1200">
          <a:solidFill>
            <a:schemeClr val="tx1"/>
          </a:solidFill>
          <a:latin typeface="+mn-lt"/>
          <a:ea typeface="+mn-ea"/>
          <a:cs typeface="+mn-cs"/>
        </a:defRPr>
      </a:lvl2pPr>
      <a:lvl3pPr marL="1300460" algn="l" defTabSz="1300460" rtl="0" eaLnBrk="1" latinLnBrk="0" hangingPunct="1">
        <a:defRPr kumimoji="1" sz="2600" kern="1200">
          <a:solidFill>
            <a:schemeClr val="tx1"/>
          </a:solidFill>
          <a:latin typeface="+mn-lt"/>
          <a:ea typeface="+mn-ea"/>
          <a:cs typeface="+mn-cs"/>
        </a:defRPr>
      </a:lvl3pPr>
      <a:lvl4pPr marL="1950690" algn="l" defTabSz="1300460" rtl="0" eaLnBrk="1" latinLnBrk="0" hangingPunct="1">
        <a:defRPr kumimoji="1" sz="2600" kern="1200">
          <a:solidFill>
            <a:schemeClr val="tx1"/>
          </a:solidFill>
          <a:latin typeface="+mn-lt"/>
          <a:ea typeface="+mn-ea"/>
          <a:cs typeface="+mn-cs"/>
        </a:defRPr>
      </a:lvl4pPr>
      <a:lvl5pPr marL="2600919" algn="l" defTabSz="1300460" rtl="0" eaLnBrk="1" latinLnBrk="0" hangingPunct="1">
        <a:defRPr kumimoji="1" sz="2600" kern="1200">
          <a:solidFill>
            <a:schemeClr val="tx1"/>
          </a:solidFill>
          <a:latin typeface="+mn-lt"/>
          <a:ea typeface="+mn-ea"/>
          <a:cs typeface="+mn-cs"/>
        </a:defRPr>
      </a:lvl5pPr>
      <a:lvl6pPr marL="3251149" algn="l" defTabSz="1300460" rtl="0" eaLnBrk="1" latinLnBrk="0" hangingPunct="1">
        <a:defRPr kumimoji="1" sz="2600" kern="1200">
          <a:solidFill>
            <a:schemeClr val="tx1"/>
          </a:solidFill>
          <a:latin typeface="+mn-lt"/>
          <a:ea typeface="+mn-ea"/>
          <a:cs typeface="+mn-cs"/>
        </a:defRPr>
      </a:lvl6pPr>
      <a:lvl7pPr marL="3901379" algn="l" defTabSz="1300460" rtl="0" eaLnBrk="1" latinLnBrk="0" hangingPunct="1">
        <a:defRPr kumimoji="1" sz="2600" kern="1200">
          <a:solidFill>
            <a:schemeClr val="tx1"/>
          </a:solidFill>
          <a:latin typeface="+mn-lt"/>
          <a:ea typeface="+mn-ea"/>
          <a:cs typeface="+mn-cs"/>
        </a:defRPr>
      </a:lvl7pPr>
      <a:lvl8pPr marL="4551609" algn="l" defTabSz="1300460" rtl="0" eaLnBrk="1" latinLnBrk="0" hangingPunct="1">
        <a:defRPr kumimoji="1" sz="2600" kern="1200">
          <a:solidFill>
            <a:schemeClr val="tx1"/>
          </a:solidFill>
          <a:latin typeface="+mn-lt"/>
          <a:ea typeface="+mn-ea"/>
          <a:cs typeface="+mn-cs"/>
        </a:defRPr>
      </a:lvl8pPr>
      <a:lvl9pPr marL="5201839" algn="l" defTabSz="1300460"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022" y="1179485"/>
            <a:ext cx="11704320" cy="2275840"/>
          </a:xfrm>
        </p:spPr>
        <p:txBody>
          <a:bodyPr/>
          <a:lstStyle/>
          <a:p>
            <a:pPr hangingPunct="0"/>
            <a:r>
              <a:rPr lang="ja-JP" altLang="ja-JP" sz="4400" b="1" dirty="0">
                <a:effectLst/>
                <a:latin typeface="+mn-ea"/>
                <a:ea typeface="+mn-ea"/>
              </a:rPr>
              <a:t>多数のサプライヤ－が存在する状況における</a:t>
            </a:r>
            <a:r>
              <a:rPr lang="ja-JP" altLang="ja-JP" sz="4400" dirty="0">
                <a:effectLst/>
                <a:latin typeface="+mn-ea"/>
                <a:ea typeface="+mn-ea"/>
              </a:rPr>
              <a:t/>
            </a:r>
            <a:br>
              <a:rPr lang="ja-JP" altLang="ja-JP" sz="4400" dirty="0">
                <a:effectLst/>
                <a:latin typeface="+mn-ea"/>
                <a:ea typeface="+mn-ea"/>
              </a:rPr>
            </a:br>
            <a:r>
              <a:rPr lang="ja-JP" altLang="ja-JP" sz="4400" b="1" dirty="0">
                <a:effectLst/>
                <a:latin typeface="+mn-ea"/>
                <a:ea typeface="+mn-ea"/>
              </a:rPr>
              <a:t>企業とサプライヤ－の利</a:t>
            </a:r>
            <a:r>
              <a:rPr lang="ja-JP" altLang="ja-JP" sz="4400" b="1" dirty="0" smtClean="0">
                <a:effectLst/>
                <a:latin typeface="+mn-ea"/>
                <a:ea typeface="+mn-ea"/>
              </a:rPr>
              <a:t>潤</a:t>
            </a:r>
            <a:endParaRPr kumimoji="1" lang="ja-JP" altLang="en-US" sz="4400" dirty="0">
              <a:latin typeface="+mn-ea"/>
              <a:ea typeface="+mn-ea"/>
            </a:endParaRPr>
          </a:p>
        </p:txBody>
      </p:sp>
      <p:sp>
        <p:nvSpPr>
          <p:cNvPr id="3" name="文本占位符 2"/>
          <p:cNvSpPr>
            <a:spLocks noGrp="1"/>
          </p:cNvSpPr>
          <p:nvPr>
            <p:ph type="body" idx="1"/>
          </p:nvPr>
        </p:nvSpPr>
        <p:spPr/>
        <p:txBody>
          <a:bodyPr/>
          <a:lstStyle/>
          <a:p>
            <a:pPr marL="0" indent="0" algn="ctr" hangingPunct="0">
              <a:buNone/>
            </a:pPr>
            <a:endParaRPr lang="en-US" altLang="zh-CN" dirty="0" smtClean="0">
              <a:latin typeface="+mn-lt"/>
            </a:endParaRPr>
          </a:p>
          <a:p>
            <a:pPr marL="0" indent="0" algn="ctr" hangingPunct="0">
              <a:buNone/>
            </a:pPr>
            <a:endParaRPr lang="en-US" altLang="zh-CN" dirty="0">
              <a:latin typeface="+mn-lt"/>
            </a:endParaRPr>
          </a:p>
          <a:p>
            <a:pPr marL="0" indent="0" algn="ctr" hangingPunct="0">
              <a:buNone/>
            </a:pPr>
            <a:endParaRPr lang="en-US" altLang="zh-CN" dirty="0" smtClean="0">
              <a:latin typeface="+mn-lt"/>
            </a:endParaRPr>
          </a:p>
          <a:p>
            <a:pPr marL="0" indent="0" algn="ctr" hangingPunct="0">
              <a:buNone/>
            </a:pPr>
            <a:r>
              <a:rPr lang="zh-CN" altLang="ja-JP" dirty="0" smtClean="0">
                <a:latin typeface="+mn-lt"/>
              </a:rPr>
              <a:t>京都</a:t>
            </a:r>
            <a:r>
              <a:rPr lang="zh-CN" altLang="ja-JP" dirty="0">
                <a:latin typeface="+mn-lt"/>
              </a:rPr>
              <a:t>大学　成生達彦</a:t>
            </a:r>
            <a:endParaRPr lang="ja-JP" altLang="ja-JP" dirty="0">
              <a:latin typeface="+mn-lt"/>
            </a:endParaRPr>
          </a:p>
          <a:p>
            <a:pPr marL="0" indent="0" algn="ctr" hangingPunct="0">
              <a:buNone/>
            </a:pPr>
            <a:r>
              <a:rPr lang="en-US" altLang="ja-JP" dirty="0">
                <a:latin typeface="+mn-lt"/>
              </a:rPr>
              <a:t> </a:t>
            </a:r>
            <a:endParaRPr lang="ja-JP" altLang="ja-JP" dirty="0">
              <a:latin typeface="+mn-lt"/>
            </a:endParaRPr>
          </a:p>
          <a:p>
            <a:pPr marL="0" indent="0" algn="ctr" hangingPunct="0">
              <a:buNone/>
            </a:pPr>
            <a:r>
              <a:rPr lang="en-US" altLang="ja-JP" dirty="0">
                <a:latin typeface="+mn-lt"/>
              </a:rPr>
              <a:t> </a:t>
            </a:r>
            <a:endParaRPr lang="ja-JP" altLang="ja-JP" dirty="0">
              <a:latin typeface="+mn-lt"/>
            </a:endParaRPr>
          </a:p>
          <a:p>
            <a:pPr marL="0" indent="0" algn="ctr" hangingPunct="0">
              <a:buNone/>
            </a:pPr>
            <a:r>
              <a:rPr lang="zh-CN" altLang="ja-JP" dirty="0">
                <a:latin typeface="+mn-lt"/>
              </a:rPr>
              <a:t>産業組織論研究会（東京大学）</a:t>
            </a:r>
            <a:endParaRPr lang="ja-JP" altLang="ja-JP" dirty="0">
              <a:latin typeface="+mn-lt"/>
            </a:endParaRPr>
          </a:p>
          <a:p>
            <a:pPr marL="0" indent="0" algn="ctr" hangingPunct="0">
              <a:buNone/>
            </a:pPr>
            <a:r>
              <a:rPr lang="en-US" altLang="ja-JP" dirty="0">
                <a:latin typeface="+mn-lt"/>
              </a:rPr>
              <a:t>2017</a:t>
            </a:r>
            <a:r>
              <a:rPr lang="ja-JP" altLang="ja-JP" dirty="0" smtClean="0">
                <a:latin typeface="+mn-lt"/>
              </a:rPr>
              <a:t>年</a:t>
            </a:r>
            <a:r>
              <a:rPr lang="en-US" altLang="ja-JP" dirty="0" smtClean="0">
                <a:latin typeface="+mn-lt"/>
              </a:rPr>
              <a:t>9</a:t>
            </a:r>
            <a:r>
              <a:rPr lang="ja-JP" altLang="en-US" dirty="0" smtClean="0">
                <a:latin typeface="+mn-lt"/>
              </a:rPr>
              <a:t>月</a:t>
            </a:r>
            <a:r>
              <a:rPr lang="en-US" altLang="ja-JP" dirty="0" smtClean="0">
                <a:latin typeface="+mn-lt"/>
              </a:rPr>
              <a:t>13</a:t>
            </a:r>
            <a:r>
              <a:rPr lang="ja-JP" altLang="en-US" dirty="0" smtClean="0">
                <a:latin typeface="+mn-lt"/>
              </a:rPr>
              <a:t>日</a:t>
            </a:r>
            <a:endParaRPr lang="ja-JP" altLang="ja-JP" dirty="0">
              <a:solidFill>
                <a:srgbClr val="FF0000"/>
              </a:solidFill>
              <a:latin typeface="+mn-lt"/>
            </a:endParaRPr>
          </a:p>
          <a:p>
            <a:pPr algn="ct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a:t>
            </a:fld>
            <a:endParaRPr lang="ja-JP" altLang="en-US"/>
          </a:p>
        </p:txBody>
      </p:sp>
    </p:spTree>
    <p:extLst>
      <p:ext uri="{BB962C8B-B14F-4D97-AF65-F5344CB8AC3E}">
        <p14:creationId xmlns:p14="http://schemas.microsoft.com/office/powerpoint/2010/main" val="42242511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79169"/>
            <a:ext cx="11704320" cy="6436925"/>
          </a:xfrm>
        </p:spPr>
        <p:txBody>
          <a:bodyPr/>
          <a:lstStyle/>
          <a:p>
            <a:pPr marL="0" indent="0" hangingPunct="0">
              <a:buNone/>
            </a:pPr>
            <a:r>
              <a:rPr lang="ja-JP" altLang="ja-JP" sz="4000" b="1" dirty="0">
                <a:latin typeface="+mn-lt"/>
              </a:rPr>
              <a:t>意思決定</a:t>
            </a:r>
            <a:r>
              <a:rPr lang="ja-JP" altLang="ja-JP" sz="4000" b="1" dirty="0" smtClean="0">
                <a:latin typeface="+mn-lt"/>
              </a:rPr>
              <a:t>のタイミング</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ja-JP" altLang="ja-JP" dirty="0">
                <a:latin typeface="+mn-lt"/>
              </a:rPr>
              <a:t>第</a:t>
            </a:r>
            <a:r>
              <a:rPr lang="en-US" altLang="ja-JP" dirty="0">
                <a:latin typeface="+mn-lt"/>
              </a:rPr>
              <a:t>1</a:t>
            </a:r>
            <a:r>
              <a:rPr lang="ja-JP" altLang="ja-JP" dirty="0">
                <a:latin typeface="+mn-lt"/>
              </a:rPr>
              <a:t>段階：サプライヤ－が中間財の出荷価格を設定する</a:t>
            </a:r>
          </a:p>
          <a:p>
            <a:pPr marL="0" indent="0" hangingPunct="0">
              <a:buNone/>
            </a:pPr>
            <a:r>
              <a:rPr lang="ja-JP" altLang="ja-JP" dirty="0">
                <a:latin typeface="+mn-lt"/>
              </a:rPr>
              <a:t>第</a:t>
            </a:r>
            <a:r>
              <a:rPr lang="en-US" altLang="ja-JP" dirty="0">
                <a:latin typeface="+mn-lt"/>
              </a:rPr>
              <a:t>2</a:t>
            </a:r>
            <a:r>
              <a:rPr lang="ja-JP" altLang="ja-JP" dirty="0">
                <a:latin typeface="+mn-lt"/>
              </a:rPr>
              <a:t>段階：企業が供給量を設定する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後方帰納法を用いて部分ゲ－ム完全均衡を求め、</a:t>
            </a:r>
          </a:p>
          <a:p>
            <a:pPr marL="0" indent="0" hangingPunct="0">
              <a:buNone/>
            </a:pPr>
            <a:r>
              <a:rPr lang="ja-JP" altLang="ja-JP" dirty="0" smtClean="0">
                <a:latin typeface="+mn-lt"/>
              </a:rPr>
              <a:t>比較</a:t>
            </a:r>
            <a:r>
              <a:rPr lang="ja-JP" altLang="en-US" dirty="0" smtClean="0">
                <a:latin typeface="+mn-lt"/>
              </a:rPr>
              <a:t>静</a:t>
            </a:r>
            <a:r>
              <a:rPr lang="ja-JP" altLang="ja-JP" dirty="0" smtClean="0">
                <a:latin typeface="+mn-lt"/>
              </a:rPr>
              <a:t>学</a:t>
            </a:r>
            <a:r>
              <a:rPr lang="ja-JP" altLang="ja-JP" dirty="0">
                <a:latin typeface="+mn-lt"/>
              </a:rPr>
              <a:t>分析を行う。</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10</a:t>
            </a:fld>
            <a:endParaRPr lang="ja-JP" altLang="en-US"/>
          </a:p>
        </p:txBody>
      </p:sp>
    </p:spTree>
    <p:extLst>
      <p:ext uri="{BB962C8B-B14F-4D97-AF65-F5344CB8AC3E}">
        <p14:creationId xmlns:p14="http://schemas.microsoft.com/office/powerpoint/2010/main" val="86492657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ja-JP" b="1" dirty="0">
                <a:effectLst/>
                <a:latin typeface="+mn-ea"/>
                <a:ea typeface="+mn-ea"/>
              </a:rPr>
              <a:t>３　部分ゲ－ム完全</a:t>
            </a:r>
            <a:r>
              <a:rPr lang="ja-JP" altLang="ja-JP" b="1" dirty="0" smtClean="0">
                <a:effectLst/>
                <a:latin typeface="+mn-ea"/>
                <a:ea typeface="+mn-ea"/>
              </a:rPr>
              <a:t>均衡</a:t>
            </a:r>
            <a:endParaRPr kumimoji="1" lang="ja-JP" altLang="en-US" dirty="0">
              <a:latin typeface="+mn-ea"/>
              <a:ea typeface="+mn-ea"/>
            </a:endParaRPr>
          </a:p>
        </p:txBody>
      </p:sp>
      <p:sp>
        <p:nvSpPr>
          <p:cNvPr id="3" name="文本占位符 2"/>
          <p:cNvSpPr>
            <a:spLocks noGrp="1"/>
          </p:cNvSpPr>
          <p:nvPr>
            <p:ph type="body" idx="1"/>
          </p:nvPr>
        </p:nvSpPr>
        <p:spPr/>
        <p:txBody>
          <a:bodyPr/>
          <a:lstStyle/>
          <a:p>
            <a:pPr marL="0" indent="0" hangingPunct="0">
              <a:buNone/>
            </a:pPr>
            <a:r>
              <a:rPr lang="ja-JP" altLang="ja-JP" sz="4000" b="1" dirty="0">
                <a:latin typeface="+mn-lt"/>
              </a:rPr>
              <a:t>第２段階における企業の意思決</a:t>
            </a:r>
            <a:r>
              <a:rPr lang="ja-JP" altLang="ja-JP" sz="4000" b="1" dirty="0" smtClean="0">
                <a:latin typeface="+mn-lt"/>
              </a:rPr>
              <a:t>定</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en-US" altLang="ja-JP" dirty="0">
                <a:latin typeface="+mn-lt"/>
              </a:rPr>
              <a:t>Max</a:t>
            </a:r>
            <a:r>
              <a:rPr lang="en-US" altLang="ja-JP" i="1" dirty="0">
                <a:latin typeface="+mn-lt"/>
              </a:rPr>
              <a:t> </a:t>
            </a:r>
            <a:r>
              <a:rPr lang="en-US" altLang="ja-JP" i="1" dirty="0" err="1">
                <a:latin typeface="+mn-lt"/>
              </a:rPr>
              <a:t>y</a:t>
            </a:r>
            <a:r>
              <a:rPr lang="en-US" altLang="ja-JP" i="1" baseline="-25000" dirty="0" err="1">
                <a:latin typeface="+mn-lt"/>
              </a:rPr>
              <a:t>i</a:t>
            </a:r>
            <a:r>
              <a:rPr lang="en-US" altLang="ja-JP" i="1" dirty="0">
                <a:latin typeface="+mn-lt"/>
              </a:rPr>
              <a:t> </a:t>
            </a:r>
            <a:r>
              <a:rPr lang="en-US" altLang="ja-JP" dirty="0">
                <a:latin typeface="+mn-lt"/>
              </a:rPr>
              <a:t>=(</a:t>
            </a:r>
            <a:r>
              <a:rPr lang="en-US" altLang="ja-JP" i="1" dirty="0">
                <a:latin typeface="+mn-lt"/>
              </a:rPr>
              <a:t>a- q</a:t>
            </a:r>
            <a:r>
              <a:rPr lang="en-US" altLang="ja-JP" i="1" baseline="-25000" dirty="0">
                <a:latin typeface="+mn-lt"/>
              </a:rPr>
              <a:t>i</a:t>
            </a:r>
            <a:r>
              <a:rPr lang="en-US" altLang="ja-JP" i="1" dirty="0">
                <a:latin typeface="+mn-lt"/>
              </a:rPr>
              <a:t>-</a:t>
            </a:r>
            <a:r>
              <a:rPr lang="en-US" altLang="ja-JP" i="1" dirty="0" err="1">
                <a:latin typeface="+mn-lt"/>
              </a:rPr>
              <a:t>bQ</a:t>
            </a:r>
            <a:r>
              <a:rPr lang="en-US" altLang="ja-JP" i="1" baseline="-25000" dirty="0">
                <a:latin typeface="+mn-lt"/>
              </a:rPr>
              <a:t>-</a:t>
            </a:r>
            <a:r>
              <a:rPr lang="en-US" altLang="ja-JP" i="1" baseline="-25000" dirty="0" err="1">
                <a:latin typeface="+mn-lt"/>
              </a:rPr>
              <a:t>i</a:t>
            </a:r>
            <a:r>
              <a:rPr lang="en-US" altLang="ja-JP" i="1" dirty="0">
                <a:latin typeface="+mn-lt"/>
              </a:rPr>
              <a:t>-c</a:t>
            </a:r>
            <a:r>
              <a:rPr lang="en-US" altLang="ja-JP" i="1" baseline="-25000" dirty="0">
                <a:latin typeface="+mn-lt"/>
              </a:rPr>
              <a:t>i</a:t>
            </a:r>
            <a:r>
              <a:rPr lang="en-US" altLang="ja-JP" dirty="0" smtClean="0">
                <a:latin typeface="+mn-lt"/>
              </a:rPr>
              <a:t>) </a:t>
            </a:r>
            <a:r>
              <a:rPr lang="en-US" altLang="ja-JP" i="1" dirty="0" smtClean="0">
                <a:latin typeface="+mn-lt"/>
              </a:rPr>
              <a:t>q</a:t>
            </a:r>
            <a:r>
              <a:rPr lang="en-US" altLang="ja-JP" i="1" baseline="-25000" dirty="0" smtClean="0">
                <a:latin typeface="+mn-lt"/>
              </a:rPr>
              <a:t>i</a:t>
            </a:r>
            <a:r>
              <a:rPr lang="en-US" altLang="ja-JP" dirty="0">
                <a:latin typeface="+mn-lt"/>
              </a:rPr>
              <a:t>, w.r.t. </a:t>
            </a:r>
            <a:r>
              <a:rPr lang="en-US" altLang="ja-JP" i="1" dirty="0">
                <a:latin typeface="+mn-lt"/>
              </a:rPr>
              <a:t>q</a:t>
            </a:r>
            <a:r>
              <a:rPr lang="en-US" altLang="ja-JP" i="1" baseline="-25000" dirty="0">
                <a:latin typeface="+mn-lt"/>
              </a:rPr>
              <a:t>i</a:t>
            </a:r>
            <a:r>
              <a:rPr lang="en-US" altLang="ja-JP" i="1" dirty="0">
                <a:latin typeface="+mn-lt"/>
              </a:rPr>
              <a:t>  </a:t>
            </a:r>
            <a:endParaRPr lang="ja-JP" altLang="ja-JP" dirty="0">
              <a:latin typeface="+mn-lt"/>
            </a:endParaRPr>
          </a:p>
          <a:p>
            <a:pPr marL="0" indent="0" hangingPunct="0">
              <a:buNone/>
            </a:pPr>
            <a:r>
              <a:rPr lang="ja-JP" altLang="en-US" dirty="0" smtClean="0">
                <a:latin typeface="+mn-lt"/>
              </a:rPr>
              <a:t>　　　　　　　　　　　　　　　 </a:t>
            </a:r>
            <a:r>
              <a:rPr lang="en-US" altLang="ja-JP" dirty="0" smtClean="0">
                <a:latin typeface="+mn-lt"/>
              </a:rPr>
              <a:t>for </a:t>
            </a:r>
            <a:r>
              <a:rPr lang="en-US" altLang="ja-JP" dirty="0">
                <a:latin typeface="+mn-lt"/>
              </a:rPr>
              <a:t>given </a:t>
            </a:r>
            <a:r>
              <a:rPr lang="en-US" altLang="ja-JP" i="1" dirty="0" err="1" smtClean="0">
                <a:latin typeface="+mn-lt"/>
              </a:rPr>
              <a:t>q</a:t>
            </a:r>
            <a:r>
              <a:rPr lang="en-US" altLang="ja-JP" i="1" baseline="-25000" dirty="0" err="1" smtClean="0">
                <a:latin typeface="+mn-lt"/>
              </a:rPr>
              <a:t>h</a:t>
            </a:r>
            <a:r>
              <a:rPr lang="en-US" altLang="ja-JP" i="1" dirty="0" smtClean="0">
                <a:latin typeface="+mn-lt"/>
              </a:rPr>
              <a:t> </a:t>
            </a:r>
            <a:r>
              <a:rPr lang="en-US" altLang="ja-JP" dirty="0">
                <a:latin typeface="+mn-lt"/>
              </a:rPr>
              <a:t>and</a:t>
            </a:r>
            <a:r>
              <a:rPr lang="en-US" altLang="ja-JP" i="1" dirty="0">
                <a:latin typeface="+mn-lt"/>
              </a:rPr>
              <a:t> c</a:t>
            </a:r>
            <a:r>
              <a:rPr lang="en-US" altLang="ja-JP" i="1" baseline="-25000" dirty="0">
                <a:latin typeface="+mn-lt"/>
              </a:rPr>
              <a:t>i</a:t>
            </a:r>
            <a:r>
              <a:rPr lang="en-US" altLang="ja-JP" i="1" dirty="0">
                <a:latin typeface="+mn-lt"/>
              </a:rPr>
              <a:t> </a:t>
            </a:r>
            <a:r>
              <a:rPr lang="en-US" altLang="ja-JP" dirty="0">
                <a:latin typeface="+mn-lt"/>
              </a:rPr>
              <a:t>=</a:t>
            </a:r>
            <a:r>
              <a:rPr lang="ja-JP" altLang="ja-JP" dirty="0">
                <a:latin typeface="+mn-lt"/>
              </a:rPr>
              <a:t>∑</a:t>
            </a:r>
            <a:r>
              <a:rPr lang="en-US" altLang="ja-JP" i="1" dirty="0" err="1">
                <a:latin typeface="+mn-lt"/>
              </a:rPr>
              <a:t>jw</a:t>
            </a:r>
            <a:r>
              <a:rPr lang="en-US" altLang="ja-JP" i="1" baseline="-25000" dirty="0" err="1">
                <a:latin typeface="+mn-lt"/>
              </a:rPr>
              <a:t>ij</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a:t>
            </a:r>
            <a:r>
              <a:rPr lang="en-US" altLang="ja-JP" dirty="0">
                <a:latin typeface="+mn-lt"/>
              </a:rPr>
              <a:t>FOC</a:t>
            </a:r>
            <a:r>
              <a:rPr lang="ja-JP" altLang="ja-JP" dirty="0">
                <a:latin typeface="+mn-lt"/>
              </a:rPr>
              <a:t>：</a:t>
            </a:r>
            <a:r>
              <a:rPr lang="en-US" altLang="ja-JP" i="1" dirty="0" err="1">
                <a:latin typeface="+mn-lt"/>
              </a:rPr>
              <a:t>dy</a:t>
            </a:r>
            <a:r>
              <a:rPr lang="en-US" altLang="ja-JP" i="1" baseline="-25000" dirty="0" err="1">
                <a:latin typeface="+mn-lt"/>
              </a:rPr>
              <a:t>i</a:t>
            </a:r>
            <a:r>
              <a:rPr lang="en-US" altLang="ja-JP" i="1" dirty="0">
                <a:latin typeface="+mn-lt"/>
              </a:rPr>
              <a:t> </a:t>
            </a:r>
            <a:r>
              <a:rPr lang="en-US" altLang="ja-JP" dirty="0">
                <a:latin typeface="+mn-lt"/>
              </a:rPr>
              <a:t>/</a:t>
            </a:r>
            <a:r>
              <a:rPr lang="en-US" altLang="ja-JP" i="1" dirty="0" err="1">
                <a:latin typeface="+mn-lt"/>
              </a:rPr>
              <a:t>dq</a:t>
            </a:r>
            <a:r>
              <a:rPr lang="en-US" altLang="ja-JP" i="1" baseline="-25000" dirty="0" err="1">
                <a:latin typeface="+mn-lt"/>
              </a:rPr>
              <a:t>i</a:t>
            </a:r>
            <a:r>
              <a:rPr lang="en-US" altLang="ja-JP" dirty="0">
                <a:latin typeface="+mn-lt"/>
              </a:rPr>
              <a:t>=</a:t>
            </a:r>
            <a:r>
              <a:rPr lang="en-US" altLang="ja-JP" i="1" dirty="0">
                <a:latin typeface="+mn-lt"/>
              </a:rPr>
              <a:t>a-c</a:t>
            </a:r>
            <a:r>
              <a:rPr lang="en-US" altLang="ja-JP" i="1" baseline="-25000" dirty="0">
                <a:latin typeface="+mn-lt"/>
              </a:rPr>
              <a:t>i</a:t>
            </a:r>
            <a:r>
              <a:rPr lang="en-US" altLang="ja-JP" i="1" dirty="0">
                <a:latin typeface="+mn-lt"/>
              </a:rPr>
              <a:t>-</a:t>
            </a:r>
            <a:r>
              <a:rPr lang="en-US" altLang="ja-JP" dirty="0">
                <a:latin typeface="+mn-lt"/>
              </a:rPr>
              <a:t>2</a:t>
            </a:r>
            <a:r>
              <a:rPr lang="en-US" altLang="ja-JP" i="1" dirty="0">
                <a:latin typeface="+mn-lt"/>
              </a:rPr>
              <a:t>q</a:t>
            </a:r>
            <a:r>
              <a:rPr lang="en-US" altLang="ja-JP" i="1" baseline="-25000" dirty="0">
                <a:latin typeface="+mn-lt"/>
              </a:rPr>
              <a:t>i</a:t>
            </a:r>
            <a:r>
              <a:rPr lang="en-US" altLang="ja-JP" i="1" dirty="0">
                <a:latin typeface="+mn-lt"/>
              </a:rPr>
              <a:t>- </a:t>
            </a:r>
            <a:r>
              <a:rPr lang="en-US" altLang="ja-JP" i="1" dirty="0" err="1">
                <a:latin typeface="+mn-lt"/>
              </a:rPr>
              <a:t>bQ</a:t>
            </a:r>
            <a:r>
              <a:rPr lang="en-US" altLang="ja-JP" i="1" baseline="-25000" dirty="0" err="1">
                <a:latin typeface="+mn-lt"/>
              </a:rPr>
              <a:t>-i</a:t>
            </a:r>
            <a:r>
              <a:rPr lang="en-US" altLang="ja-JP" i="1" dirty="0">
                <a:latin typeface="+mn-lt"/>
              </a:rPr>
              <a:t>=</a:t>
            </a:r>
            <a:r>
              <a:rPr lang="en-US" altLang="ja-JP" dirty="0">
                <a:latin typeface="+mn-lt"/>
              </a:rPr>
              <a:t>0</a:t>
            </a:r>
            <a:endParaRPr lang="ja-JP" altLang="ja-JP" dirty="0">
              <a:latin typeface="+mn-lt"/>
            </a:endParaRPr>
          </a:p>
          <a:p>
            <a:pPr marL="0" indent="0" hangingPunct="0">
              <a:buNone/>
            </a:pPr>
            <a:r>
              <a:rPr lang="ja-JP" altLang="ja-JP" dirty="0">
                <a:latin typeface="+mn-lt"/>
              </a:rPr>
              <a:t>・反応関数：</a:t>
            </a:r>
            <a:r>
              <a:rPr lang="en-US" altLang="ja-JP" i="1" dirty="0" smtClean="0">
                <a:latin typeface="+mn-lt"/>
              </a:rPr>
              <a:t>q</a:t>
            </a:r>
            <a:r>
              <a:rPr lang="en-US" altLang="ja-JP" i="1" baseline="-25000" dirty="0" smtClean="0">
                <a:latin typeface="+mn-lt"/>
              </a:rPr>
              <a:t>i </a:t>
            </a:r>
            <a:r>
              <a:rPr lang="en-US" altLang="ja-JP" dirty="0" smtClean="0">
                <a:latin typeface="+mn-lt"/>
              </a:rPr>
              <a:t>(</a:t>
            </a:r>
            <a:r>
              <a:rPr lang="en-US" altLang="ja-JP" i="1" dirty="0">
                <a:latin typeface="+mn-lt"/>
              </a:rPr>
              <a:t>Q</a:t>
            </a:r>
            <a:r>
              <a:rPr lang="en-US" altLang="ja-JP" i="1" baseline="-25000" dirty="0">
                <a:latin typeface="+mn-lt"/>
              </a:rPr>
              <a:t>-</a:t>
            </a:r>
            <a:r>
              <a:rPr lang="en-US" altLang="ja-JP" i="1" baseline="-25000" dirty="0" err="1">
                <a:latin typeface="+mn-lt"/>
              </a:rPr>
              <a:t>i</a:t>
            </a:r>
            <a:r>
              <a:rPr lang="en-US" altLang="ja-JP" dirty="0">
                <a:latin typeface="+mn-lt"/>
              </a:rPr>
              <a:t>)=(</a:t>
            </a:r>
            <a:r>
              <a:rPr lang="en-US" altLang="ja-JP" i="1" dirty="0">
                <a:latin typeface="+mn-lt"/>
              </a:rPr>
              <a:t>a- </a:t>
            </a:r>
            <a:r>
              <a:rPr lang="en-US" altLang="ja-JP" i="1" dirty="0" err="1">
                <a:latin typeface="+mn-lt"/>
              </a:rPr>
              <a:t>bQ</a:t>
            </a:r>
            <a:r>
              <a:rPr lang="en-US" altLang="ja-JP" i="1" baseline="-25000" dirty="0">
                <a:latin typeface="+mn-lt"/>
              </a:rPr>
              <a:t>-</a:t>
            </a:r>
            <a:r>
              <a:rPr lang="en-US" altLang="ja-JP" i="1" baseline="-25000" dirty="0" err="1">
                <a:latin typeface="+mn-lt"/>
              </a:rPr>
              <a:t>i</a:t>
            </a:r>
            <a:r>
              <a:rPr lang="en-US" altLang="ja-JP" i="1" dirty="0">
                <a:latin typeface="+mn-lt"/>
              </a:rPr>
              <a:t>-c</a:t>
            </a:r>
            <a:r>
              <a:rPr lang="en-US" altLang="ja-JP" i="1" baseline="-25000" dirty="0">
                <a:latin typeface="+mn-lt"/>
              </a:rPr>
              <a:t>i</a:t>
            </a:r>
            <a:r>
              <a:rPr lang="en-US" altLang="ja-JP" dirty="0">
                <a:latin typeface="+mn-lt"/>
              </a:rPr>
              <a:t>)/2</a:t>
            </a:r>
            <a:endParaRPr lang="ja-JP" altLang="ja-JP" dirty="0">
              <a:latin typeface="+mn-lt"/>
            </a:endParaRPr>
          </a:p>
          <a:p>
            <a:pPr marL="0" indent="0" hangingPunct="0">
              <a:buNone/>
            </a:pPr>
            <a:r>
              <a:rPr lang="ja-JP" altLang="ja-JP" dirty="0">
                <a:latin typeface="+mn-lt"/>
              </a:rPr>
              <a:t>・総供給量：</a:t>
            </a:r>
            <a:r>
              <a:rPr lang="en-US" altLang="ja-JP" i="1" dirty="0" smtClean="0">
                <a:latin typeface="+mn-lt"/>
              </a:rPr>
              <a:t>Q </a:t>
            </a:r>
            <a:r>
              <a:rPr lang="en-US" altLang="ja-JP" dirty="0" smtClean="0">
                <a:latin typeface="+mn-lt"/>
              </a:rPr>
              <a:t>=</a:t>
            </a:r>
            <a:r>
              <a:rPr lang="ja-JP" altLang="ja-JP" dirty="0">
                <a:latin typeface="+mn-lt"/>
              </a:rPr>
              <a:t>∑</a:t>
            </a:r>
            <a:r>
              <a:rPr lang="en-US" altLang="ja-JP" i="1" baseline="-25000" dirty="0" err="1">
                <a:latin typeface="+mn-lt"/>
              </a:rPr>
              <a:t>i</a:t>
            </a:r>
            <a:r>
              <a:rPr lang="en-US" altLang="ja-JP" dirty="0">
                <a:latin typeface="+mn-lt"/>
              </a:rPr>
              <a:t>(</a:t>
            </a:r>
            <a:r>
              <a:rPr lang="en-US" altLang="ja-JP" i="1" dirty="0">
                <a:latin typeface="+mn-lt"/>
              </a:rPr>
              <a:t>a-c</a:t>
            </a:r>
            <a:r>
              <a:rPr lang="en-US" altLang="ja-JP" i="1" baseline="-25000" dirty="0">
                <a:latin typeface="+mn-lt"/>
              </a:rPr>
              <a:t>i</a:t>
            </a:r>
            <a:r>
              <a:rPr lang="en-US" altLang="ja-JP" dirty="0">
                <a:latin typeface="+mn-lt"/>
              </a:rPr>
              <a:t>)/</a:t>
            </a:r>
            <a:r>
              <a:rPr lang="en-US" altLang="ja-JP" i="1" dirty="0" smtClean="0">
                <a:latin typeface="+mn-lt"/>
              </a:rPr>
              <a:t>D</a:t>
            </a:r>
            <a:r>
              <a:rPr lang="en-US" altLang="ja-JP" i="1" baseline="-25000" dirty="0" smtClean="0">
                <a:latin typeface="+mn-lt"/>
              </a:rPr>
              <a:t>Q</a:t>
            </a:r>
            <a:endParaRPr lang="ja-JP" altLang="ja-JP" dirty="0">
              <a:latin typeface="+mn-lt"/>
            </a:endParaRPr>
          </a:p>
          <a:p>
            <a:pPr marL="0" indent="0" hangingPunct="0">
              <a:buNone/>
            </a:pPr>
            <a:r>
              <a:rPr lang="ja-JP" altLang="ja-JP" i="1" dirty="0">
                <a:latin typeface="+mn-lt"/>
              </a:rPr>
              <a:t>　</a:t>
            </a:r>
            <a:r>
              <a:rPr lang="en-US" altLang="ja-JP" i="1" dirty="0" smtClean="0">
                <a:solidFill>
                  <a:srgbClr val="0070C0"/>
                </a:solidFill>
                <a:latin typeface="+mn-lt"/>
              </a:rPr>
              <a:t>D</a:t>
            </a:r>
            <a:r>
              <a:rPr lang="en-US" altLang="ja-JP" i="1" baseline="-25000" dirty="0" smtClean="0">
                <a:solidFill>
                  <a:srgbClr val="0070C0"/>
                </a:solidFill>
                <a:latin typeface="+mn-lt"/>
              </a:rPr>
              <a:t>Q </a:t>
            </a:r>
            <a:r>
              <a:rPr lang="en-US" altLang="ja-JP" dirty="0" smtClean="0">
                <a:solidFill>
                  <a:srgbClr val="0070C0"/>
                </a:solidFill>
                <a:latin typeface="+mn-lt"/>
              </a:rPr>
              <a:t>=(</a:t>
            </a:r>
            <a:r>
              <a:rPr lang="en-US" altLang="ja-JP" dirty="0">
                <a:solidFill>
                  <a:srgbClr val="0070C0"/>
                </a:solidFill>
                <a:latin typeface="+mn-lt"/>
              </a:rPr>
              <a:t>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M-</a:t>
            </a:r>
            <a:r>
              <a:rPr lang="en-US" altLang="ja-JP" dirty="0">
                <a:solidFill>
                  <a:srgbClr val="0070C0"/>
                </a:solidFill>
                <a:latin typeface="+mn-lt"/>
              </a:rPr>
              <a:t>1))&gt;0</a:t>
            </a:r>
            <a:endParaRPr lang="ja-JP" altLang="ja-JP" dirty="0">
              <a:solidFill>
                <a:srgbClr val="0070C0"/>
              </a:solidFill>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11</a:t>
            </a:fld>
            <a:endParaRPr lang="ja-JP" altLang="en-US"/>
          </a:p>
        </p:txBody>
      </p:sp>
    </p:spTree>
    <p:extLst>
      <p:ext uri="{BB962C8B-B14F-4D97-AF65-F5344CB8AC3E}">
        <p14:creationId xmlns:p14="http://schemas.microsoft.com/office/powerpoint/2010/main" val="254349410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lstStyle/>
          <a:p>
            <a:pPr marL="0" indent="0" hangingPunct="0">
              <a:buNone/>
            </a:pPr>
            <a:r>
              <a:rPr lang="ja-JP" altLang="ja-JP" sz="4000" b="1" dirty="0">
                <a:latin typeface="+mn-lt"/>
              </a:rPr>
              <a:t>第</a:t>
            </a:r>
            <a:r>
              <a:rPr lang="en-US" altLang="ja-JP" sz="4000" b="1" dirty="0">
                <a:latin typeface="+mn-lt"/>
              </a:rPr>
              <a:t>2</a:t>
            </a:r>
            <a:r>
              <a:rPr lang="ja-JP" altLang="ja-JP" sz="4000" b="1" dirty="0">
                <a:latin typeface="+mn-lt"/>
              </a:rPr>
              <a:t>段階の均衡における企業</a:t>
            </a:r>
            <a:r>
              <a:rPr lang="en-US" altLang="ja-JP" sz="4000" b="1" i="1" dirty="0" err="1">
                <a:latin typeface="+mn-lt"/>
              </a:rPr>
              <a:t>i</a:t>
            </a:r>
            <a:r>
              <a:rPr lang="ja-JP" altLang="ja-JP" sz="4000" b="1" dirty="0">
                <a:latin typeface="+mn-lt"/>
              </a:rPr>
              <a:t>の供給量</a:t>
            </a:r>
            <a:endParaRPr lang="ja-JP" altLang="ja-JP" sz="4000" dirty="0">
              <a:latin typeface="+mn-lt"/>
            </a:endParaRPr>
          </a:p>
          <a:p>
            <a:pPr marL="0" indent="0" hangingPunct="0">
              <a:buNone/>
            </a:pPr>
            <a:r>
              <a:rPr lang="ja-JP" altLang="ja-JP" dirty="0">
                <a:latin typeface="+mn-lt"/>
              </a:rPr>
              <a:t>サプライヤ－</a:t>
            </a:r>
            <a:r>
              <a:rPr lang="en-US" altLang="ja-JP" i="1" dirty="0" err="1">
                <a:latin typeface="+mn-lt"/>
              </a:rPr>
              <a:t>ij</a:t>
            </a:r>
            <a:r>
              <a:rPr lang="ja-JP" altLang="ja-JP" dirty="0">
                <a:latin typeface="+mn-lt"/>
              </a:rPr>
              <a:t>への</a:t>
            </a:r>
            <a:r>
              <a:rPr lang="ja-JP" altLang="ja-JP" b="1" dirty="0">
                <a:latin typeface="+mn-lt"/>
              </a:rPr>
              <a:t>派生需要関</a:t>
            </a:r>
            <a:r>
              <a:rPr lang="ja-JP" altLang="ja-JP" b="1" dirty="0" smtClean="0">
                <a:latin typeface="+mn-lt"/>
              </a:rPr>
              <a:t>数</a:t>
            </a:r>
            <a:endParaRPr lang="en-US" altLang="ja-JP" b="1" dirty="0" smtClean="0">
              <a:latin typeface="+mn-lt"/>
            </a:endParaRPr>
          </a:p>
          <a:p>
            <a:pPr marL="0" indent="0" hangingPunct="0">
              <a:buNone/>
            </a:pPr>
            <a:endParaRPr lang="ja-JP" altLang="ja-JP" dirty="0">
              <a:latin typeface="+mn-lt"/>
            </a:endParaRPr>
          </a:p>
          <a:p>
            <a:pPr marL="0" indent="0" hangingPunct="0">
              <a:buNone/>
            </a:pPr>
            <a:r>
              <a:rPr lang="en-US" altLang="ja-JP" i="1" dirty="0">
                <a:latin typeface="+mn-lt"/>
              </a:rPr>
              <a:t>q</a:t>
            </a:r>
            <a:r>
              <a:rPr lang="en-US" altLang="ja-JP" i="1" baseline="-25000" dirty="0">
                <a:latin typeface="+mn-lt"/>
              </a:rPr>
              <a:t>i</a:t>
            </a:r>
            <a:r>
              <a:rPr lang="en-US" altLang="ja-JP" dirty="0">
                <a:latin typeface="+mn-lt"/>
              </a:rPr>
              <a:t>(</a:t>
            </a:r>
            <a:r>
              <a:rPr lang="en-US" altLang="ja-JP" b="1" i="1" dirty="0">
                <a:latin typeface="+mn-lt"/>
              </a:rPr>
              <a:t>c</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a-c</a:t>
            </a:r>
            <a:r>
              <a:rPr lang="en-US" altLang="ja-JP" i="1" baseline="-25000" dirty="0">
                <a:latin typeface="+mn-lt"/>
              </a:rPr>
              <a:t>i</a:t>
            </a:r>
            <a:r>
              <a:rPr lang="en-US" altLang="ja-JP" dirty="0">
                <a:latin typeface="+mn-lt"/>
              </a:rPr>
              <a:t>)+</a:t>
            </a:r>
            <a:r>
              <a:rPr lang="en-US" altLang="ja-JP" i="1" dirty="0">
                <a:latin typeface="+mn-lt"/>
              </a:rPr>
              <a:t>b</a:t>
            </a:r>
            <a:r>
              <a:rPr lang="ja-JP" altLang="ja-JP" dirty="0">
                <a:latin typeface="+mn-lt"/>
              </a:rPr>
              <a:t>∑</a:t>
            </a:r>
            <a:r>
              <a:rPr lang="en-US" altLang="ja-JP" i="1" baseline="-25000" dirty="0">
                <a:latin typeface="+mn-lt"/>
              </a:rPr>
              <a:t>h</a:t>
            </a:r>
            <a:r>
              <a:rPr lang="en-US" altLang="ja-JP" dirty="0">
                <a:latin typeface="+mn-lt"/>
              </a:rPr>
              <a:t>(</a:t>
            </a:r>
            <a:r>
              <a:rPr lang="en-US" altLang="ja-JP" i="1" dirty="0" err="1">
                <a:latin typeface="+mn-lt"/>
              </a:rPr>
              <a:t>c</a:t>
            </a:r>
            <a:r>
              <a:rPr lang="en-US" altLang="ja-JP" i="1" baseline="-25000" dirty="0" err="1">
                <a:latin typeface="+mn-lt"/>
              </a:rPr>
              <a:t>h</a:t>
            </a:r>
            <a:r>
              <a:rPr lang="en-US" altLang="ja-JP" i="1" dirty="0">
                <a:latin typeface="+mn-lt"/>
              </a:rPr>
              <a:t>-c</a:t>
            </a:r>
            <a:r>
              <a:rPr lang="en-US" altLang="ja-JP" i="1" baseline="-25000" dirty="0">
                <a:latin typeface="+mn-lt"/>
              </a:rPr>
              <a:t>i</a:t>
            </a:r>
            <a:r>
              <a:rPr lang="en-US" altLang="ja-JP" dirty="0">
                <a:latin typeface="+mn-lt"/>
              </a:rPr>
              <a:t>)}/</a:t>
            </a:r>
            <a:r>
              <a:rPr lang="en-US" altLang="ja-JP" i="1" dirty="0">
                <a:latin typeface="+mn-lt"/>
              </a:rPr>
              <a:t> </a:t>
            </a:r>
            <a:r>
              <a:rPr lang="en-US" altLang="ja-JP" i="1" dirty="0" err="1">
                <a:latin typeface="+mn-lt"/>
              </a:rPr>
              <a:t>D</a:t>
            </a:r>
            <a:r>
              <a:rPr lang="en-US" altLang="ja-JP" i="1" baseline="-25000" dirty="0" err="1">
                <a:latin typeface="+mn-lt"/>
              </a:rPr>
              <a:t>q</a:t>
            </a:r>
            <a:r>
              <a:rPr lang="ja-JP" altLang="ja-JP" dirty="0">
                <a:latin typeface="+mn-lt"/>
              </a:rPr>
              <a:t>　　　　</a:t>
            </a:r>
            <a:r>
              <a:rPr lang="en-US" altLang="ja-JP" dirty="0" smtClean="0">
                <a:latin typeface="+mn-lt"/>
              </a:rPr>
              <a:t>        </a:t>
            </a:r>
            <a:r>
              <a:rPr lang="ja-JP" altLang="ja-JP" dirty="0">
                <a:latin typeface="+mn-lt"/>
              </a:rPr>
              <a:t>　</a:t>
            </a:r>
            <a:r>
              <a:rPr lang="en-US" altLang="ja-JP" dirty="0">
                <a:latin typeface="+mn-lt"/>
              </a:rPr>
              <a:t>  (3-1)</a:t>
            </a:r>
            <a:endParaRPr lang="ja-JP" altLang="ja-JP" dirty="0">
              <a:latin typeface="+mn-lt"/>
            </a:endParaRPr>
          </a:p>
          <a:p>
            <a:pPr marL="0" indent="0" hangingPunct="0">
              <a:buNone/>
            </a:pPr>
            <a:r>
              <a:rPr lang="en-US" altLang="ja-JP" i="1" dirty="0">
                <a:latin typeface="+mn-lt"/>
              </a:rPr>
              <a:t>q</a:t>
            </a:r>
            <a:r>
              <a:rPr lang="en-US" altLang="ja-JP" i="1" baseline="-25000" dirty="0">
                <a:latin typeface="+mn-lt"/>
              </a:rPr>
              <a:t>i</a:t>
            </a:r>
            <a:r>
              <a:rPr lang="en-US" altLang="ja-JP" dirty="0">
                <a:latin typeface="+mn-lt"/>
              </a:rPr>
              <a:t>(</a:t>
            </a:r>
            <a:r>
              <a:rPr lang="en-US" altLang="ja-JP" b="1" i="1" dirty="0">
                <a:latin typeface="+mn-lt"/>
              </a:rPr>
              <a:t>w</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ij</a:t>
            </a:r>
            <a:r>
              <a:rPr lang="en-US" altLang="ja-JP" dirty="0">
                <a:latin typeface="+mn-lt"/>
              </a:rPr>
              <a:t>)+</a:t>
            </a:r>
            <a:r>
              <a:rPr lang="en-US" altLang="ja-JP" i="1" dirty="0">
                <a:latin typeface="+mn-lt"/>
              </a:rPr>
              <a:t>b</a:t>
            </a:r>
            <a:r>
              <a:rPr lang="ja-JP" altLang="ja-JP" dirty="0">
                <a:latin typeface="+mn-lt"/>
              </a:rPr>
              <a:t>∑</a:t>
            </a:r>
            <a:r>
              <a:rPr lang="en-US" altLang="ja-JP" i="1" baseline="-25000" dirty="0">
                <a:latin typeface="+mn-lt"/>
              </a:rPr>
              <a:t>h</a:t>
            </a:r>
            <a:r>
              <a:rPr lang="en-US" altLang="ja-JP" dirty="0">
                <a:latin typeface="+mn-lt"/>
              </a:rPr>
              <a:t>(</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hj</a:t>
            </a:r>
            <a:r>
              <a:rPr lang="en-US" altLang="ja-JP" i="1" dirty="0">
                <a:latin typeface="+mn-lt"/>
              </a:rPr>
              <a:t>-</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ij</a:t>
            </a:r>
            <a:r>
              <a:rPr lang="en-US" altLang="ja-JP" dirty="0">
                <a:latin typeface="+mn-lt"/>
              </a:rPr>
              <a:t>)}/</a:t>
            </a:r>
            <a:r>
              <a:rPr lang="en-US" altLang="ja-JP" i="1" dirty="0">
                <a:latin typeface="+mn-lt"/>
              </a:rPr>
              <a:t> </a:t>
            </a:r>
            <a:r>
              <a:rPr lang="en-US" altLang="ja-JP" i="1" dirty="0" err="1">
                <a:latin typeface="+mn-lt"/>
              </a:rPr>
              <a:t>D</a:t>
            </a:r>
            <a:r>
              <a:rPr lang="en-US" altLang="ja-JP" i="1" baseline="-25000" dirty="0" err="1">
                <a:latin typeface="+mn-lt"/>
              </a:rPr>
              <a:t>q</a:t>
            </a:r>
            <a:r>
              <a:rPr lang="en-US" altLang="ja-JP" i="1" dirty="0">
                <a:latin typeface="+mn-lt"/>
              </a:rPr>
              <a:t>       </a:t>
            </a:r>
            <a:r>
              <a:rPr lang="en-US" altLang="ja-JP" dirty="0">
                <a:latin typeface="+mn-lt"/>
              </a:rPr>
              <a:t>(3-2)</a:t>
            </a:r>
            <a:endParaRPr lang="ja-JP" altLang="ja-JP" dirty="0">
              <a:latin typeface="+mn-lt"/>
            </a:endParaRPr>
          </a:p>
          <a:p>
            <a:pPr marL="0" indent="0" hangingPunct="0">
              <a:buNone/>
            </a:pPr>
            <a:r>
              <a:rPr lang="ja-JP" altLang="ja-JP" i="1" dirty="0">
                <a:solidFill>
                  <a:srgbClr val="002060"/>
                </a:solidFill>
                <a:latin typeface="+mn-lt"/>
              </a:rPr>
              <a:t>　</a:t>
            </a:r>
            <a:r>
              <a:rPr lang="en-US" altLang="ja-JP" i="1" dirty="0" err="1">
                <a:solidFill>
                  <a:srgbClr val="0070C0"/>
                </a:solidFill>
                <a:latin typeface="+mn-lt"/>
              </a:rPr>
              <a:t>D</a:t>
            </a:r>
            <a:r>
              <a:rPr lang="en-US" altLang="ja-JP" i="1" baseline="-25000" dirty="0" err="1">
                <a:solidFill>
                  <a:srgbClr val="0070C0"/>
                </a:solidFill>
                <a:latin typeface="+mn-lt"/>
              </a:rPr>
              <a:t>q</a:t>
            </a:r>
            <a:r>
              <a:rPr lang="en-US" altLang="ja-JP" dirty="0">
                <a:solidFill>
                  <a:srgbClr val="0070C0"/>
                </a:solidFill>
                <a:latin typeface="+mn-lt"/>
              </a:rPr>
              <a:t> =(2-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 D</a:t>
            </a:r>
            <a:r>
              <a:rPr lang="en-US" altLang="ja-JP" i="1" baseline="-25000" dirty="0">
                <a:solidFill>
                  <a:srgbClr val="0070C0"/>
                </a:solidFill>
                <a:latin typeface="+mn-lt"/>
              </a:rPr>
              <a:t>Q</a:t>
            </a:r>
            <a:r>
              <a:rPr lang="en-US" altLang="ja-JP" dirty="0">
                <a:solidFill>
                  <a:srgbClr val="0070C0"/>
                </a:solidFill>
                <a:latin typeface="+mn-lt"/>
              </a:rPr>
              <a:t>=(2-</a:t>
            </a:r>
            <a:r>
              <a:rPr lang="en-US" altLang="ja-JP" i="1" dirty="0">
                <a:solidFill>
                  <a:srgbClr val="0070C0"/>
                </a:solidFill>
                <a:latin typeface="+mn-lt"/>
              </a:rPr>
              <a:t>b</a:t>
            </a:r>
            <a:r>
              <a:rPr lang="en-US" altLang="ja-JP" dirty="0">
                <a:solidFill>
                  <a:srgbClr val="0070C0"/>
                </a:solidFill>
                <a:latin typeface="+mn-lt"/>
              </a:rPr>
              <a:t>)(2+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M-</a:t>
            </a:r>
            <a:r>
              <a:rPr lang="en-US" altLang="ja-JP" dirty="0">
                <a:solidFill>
                  <a:srgbClr val="0070C0"/>
                </a:solidFill>
                <a:latin typeface="+mn-lt"/>
              </a:rPr>
              <a:t>1))&gt;0</a:t>
            </a:r>
            <a:endParaRPr lang="ja-JP" altLang="ja-JP" dirty="0">
              <a:solidFill>
                <a:srgbClr val="0070C0"/>
              </a:solidFill>
              <a:latin typeface="+mn-lt"/>
            </a:endParaRPr>
          </a:p>
          <a:p>
            <a:pPr marL="0" indent="0" hangingPunct="0">
              <a:buNone/>
            </a:pPr>
            <a:endParaRPr lang="en-US" altLang="ja-JP" b="1" i="1" dirty="0" smtClean="0">
              <a:latin typeface="+mn-lt"/>
            </a:endParaRPr>
          </a:p>
          <a:p>
            <a:pPr marL="0" indent="0" hangingPunct="0">
              <a:buNone/>
            </a:pPr>
            <a:r>
              <a:rPr lang="ja-JP" altLang="ja-JP" b="1" i="1" dirty="0">
                <a:latin typeface="+mn-lt"/>
              </a:rPr>
              <a:t>　</a:t>
            </a:r>
            <a:r>
              <a:rPr lang="en-US" altLang="ja-JP" b="1" i="1" dirty="0">
                <a:latin typeface="+mn-lt"/>
              </a:rPr>
              <a:t>c</a:t>
            </a:r>
            <a:r>
              <a:rPr lang="ja-JP" altLang="ja-JP" dirty="0">
                <a:latin typeface="+mn-lt"/>
              </a:rPr>
              <a:t>：企業の限界費用のベクトル</a:t>
            </a:r>
          </a:p>
          <a:p>
            <a:pPr marL="0" indent="0" hangingPunct="0">
              <a:buNone/>
            </a:pPr>
            <a:r>
              <a:rPr lang="ja-JP" altLang="ja-JP" i="1" dirty="0">
                <a:latin typeface="+mn-lt"/>
              </a:rPr>
              <a:t>　</a:t>
            </a:r>
            <a:r>
              <a:rPr lang="en-US" altLang="ja-JP" b="1" i="1" dirty="0">
                <a:latin typeface="+mn-lt"/>
              </a:rPr>
              <a:t>w</a:t>
            </a:r>
            <a:r>
              <a:rPr lang="ja-JP" altLang="ja-JP" dirty="0">
                <a:latin typeface="+mn-lt"/>
              </a:rPr>
              <a:t>：サプライヤ－の出荷価格のベクトル</a:t>
            </a:r>
          </a:p>
          <a:p>
            <a:pPr marL="0" indent="0" hangingPunct="0">
              <a:buNone/>
            </a:pPr>
            <a:r>
              <a:rPr lang="en-US" altLang="ja-JP" dirty="0">
                <a:latin typeface="+mn-lt"/>
              </a:rPr>
              <a:t> </a:t>
            </a:r>
            <a:endParaRPr lang="ja-JP" altLang="ja-JP"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12</a:t>
            </a:fld>
            <a:endParaRPr lang="ja-JP" altLang="en-US"/>
          </a:p>
        </p:txBody>
      </p:sp>
    </p:spTree>
    <p:extLst>
      <p:ext uri="{BB962C8B-B14F-4D97-AF65-F5344CB8AC3E}">
        <p14:creationId xmlns:p14="http://schemas.microsoft.com/office/powerpoint/2010/main" val="17539390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64655"/>
            <a:ext cx="11704320" cy="6436925"/>
          </a:xfrm>
        </p:spPr>
        <p:txBody>
          <a:bodyPr>
            <a:normAutofit lnSpcReduction="10000"/>
          </a:bodyPr>
          <a:lstStyle/>
          <a:p>
            <a:pPr marL="0" indent="0" hangingPunct="0">
              <a:buNone/>
            </a:pPr>
            <a:r>
              <a:rPr lang="ja-JP" altLang="ja-JP" sz="4000" b="1" dirty="0">
                <a:latin typeface="+mn-lt"/>
              </a:rPr>
              <a:t>派生需要関数</a:t>
            </a:r>
            <a:r>
              <a:rPr lang="en-US" altLang="ja-JP" sz="4000" i="1" dirty="0">
                <a:latin typeface="+mn-lt"/>
              </a:rPr>
              <a:t>q</a:t>
            </a:r>
            <a:r>
              <a:rPr lang="en-US" altLang="ja-JP" sz="4000" i="1" baseline="-25000" dirty="0">
                <a:latin typeface="+mn-lt"/>
              </a:rPr>
              <a:t>i</a:t>
            </a:r>
            <a:r>
              <a:rPr lang="en-US" altLang="ja-JP" sz="4000" b="1" dirty="0">
                <a:latin typeface="+mn-lt"/>
              </a:rPr>
              <a:t>(</a:t>
            </a:r>
            <a:r>
              <a:rPr lang="en-US" altLang="ja-JP" sz="4000" i="1" dirty="0" err="1">
                <a:latin typeface="+mn-lt"/>
              </a:rPr>
              <a:t>w</a:t>
            </a:r>
            <a:r>
              <a:rPr lang="en-US" altLang="ja-JP" sz="4000" i="1" baseline="-25000" dirty="0" err="1">
                <a:latin typeface="+mn-lt"/>
              </a:rPr>
              <a:t>ij</a:t>
            </a:r>
            <a:r>
              <a:rPr lang="en-US" altLang="ja-JP" sz="4000" b="1" dirty="0">
                <a:latin typeface="+mn-lt"/>
              </a:rPr>
              <a:t>)</a:t>
            </a:r>
            <a:r>
              <a:rPr lang="ja-JP" altLang="ja-JP" sz="4000" b="1" dirty="0">
                <a:latin typeface="+mn-lt"/>
              </a:rPr>
              <a:t>の勾配</a:t>
            </a:r>
            <a:r>
              <a:rPr lang="ja-JP" altLang="ja-JP" sz="4000" dirty="0">
                <a:latin typeface="+mn-lt"/>
              </a:rPr>
              <a:t>（</a:t>
            </a:r>
            <a:r>
              <a:rPr lang="en-US" altLang="ja-JP" sz="4000" i="1" dirty="0" err="1">
                <a:latin typeface="+mn-lt"/>
              </a:rPr>
              <a:t>w</a:t>
            </a:r>
            <a:r>
              <a:rPr lang="en-US" altLang="ja-JP" sz="4000" i="1" baseline="-25000" dirty="0" err="1">
                <a:latin typeface="+mn-lt"/>
              </a:rPr>
              <a:t>ij</a:t>
            </a:r>
            <a:r>
              <a:rPr lang="ja-JP" altLang="ja-JP" sz="4000" dirty="0">
                <a:latin typeface="+mn-lt"/>
              </a:rPr>
              <a:t>の係数</a:t>
            </a:r>
            <a:r>
              <a:rPr lang="ja-JP" altLang="ja-JP" sz="4000" dirty="0" smtClean="0">
                <a:latin typeface="+mn-lt"/>
              </a:rPr>
              <a:t>）</a:t>
            </a:r>
            <a:endParaRPr lang="en-US" altLang="ja-JP" sz="4000" dirty="0" smtClean="0">
              <a:latin typeface="+mn-lt"/>
            </a:endParaRPr>
          </a:p>
          <a:p>
            <a:pPr marL="0" indent="0" hangingPunct="0">
              <a:buNone/>
            </a:pPr>
            <a:endParaRPr lang="ja-JP" altLang="ja-JP" sz="4000" dirty="0">
              <a:latin typeface="+mn-lt"/>
            </a:endParaRPr>
          </a:p>
          <a:p>
            <a:pPr marL="0" indent="0" hangingPunct="0">
              <a:buNone/>
            </a:pPr>
            <a:r>
              <a:rPr lang="en-US" altLang="ja-JP" i="1" dirty="0">
                <a:latin typeface="+mn-lt"/>
              </a:rPr>
              <a:t>S=</a:t>
            </a:r>
            <a:r>
              <a:rPr lang="ja-JP" altLang="ja-JP" dirty="0">
                <a:latin typeface="+mn-lt"/>
              </a:rPr>
              <a:t>∂</a:t>
            </a:r>
            <a:r>
              <a:rPr lang="en-US" altLang="ja-JP" i="1" dirty="0">
                <a:latin typeface="+mn-lt"/>
              </a:rPr>
              <a:t>q</a:t>
            </a:r>
            <a:r>
              <a:rPr lang="en-US" altLang="ja-JP" i="1" baseline="-25000" dirty="0">
                <a:latin typeface="+mn-lt"/>
              </a:rPr>
              <a:t>i</a:t>
            </a:r>
            <a:r>
              <a:rPr lang="en-US" altLang="ja-JP" dirty="0">
                <a:latin typeface="+mn-lt"/>
              </a:rPr>
              <a:t>/</a:t>
            </a:r>
            <a:r>
              <a:rPr lang="ja-JP" altLang="ja-JP" dirty="0">
                <a:latin typeface="+mn-lt"/>
              </a:rPr>
              <a:t>∂</a:t>
            </a:r>
            <a:r>
              <a:rPr lang="en-US" altLang="ja-JP" i="1" dirty="0">
                <a:latin typeface="+mn-lt"/>
              </a:rPr>
              <a:t>c</a:t>
            </a:r>
            <a:r>
              <a:rPr lang="en-US" altLang="ja-JP" i="1" baseline="-25000" dirty="0">
                <a:latin typeface="+mn-lt"/>
              </a:rPr>
              <a:t>i</a:t>
            </a:r>
            <a:r>
              <a:rPr lang="en-US" altLang="ja-JP" dirty="0">
                <a:latin typeface="+mn-lt"/>
              </a:rPr>
              <a:t>=</a:t>
            </a:r>
            <a:r>
              <a:rPr lang="ja-JP" altLang="ja-JP" dirty="0">
                <a:latin typeface="+mn-lt"/>
              </a:rPr>
              <a:t>∂</a:t>
            </a:r>
            <a:r>
              <a:rPr lang="en-US" altLang="ja-JP" i="1" dirty="0">
                <a:latin typeface="+mn-lt"/>
              </a:rPr>
              <a:t>q</a:t>
            </a:r>
            <a:r>
              <a:rPr lang="en-US" altLang="ja-JP" i="1" baseline="-25000" dirty="0">
                <a:latin typeface="+mn-lt"/>
              </a:rPr>
              <a:t>i</a:t>
            </a:r>
            <a:r>
              <a:rPr lang="en-US" altLang="ja-JP" dirty="0">
                <a:latin typeface="+mn-lt"/>
              </a:rPr>
              <a:t>/</a:t>
            </a:r>
            <a:r>
              <a:rPr lang="ja-JP" altLang="ja-JP" dirty="0">
                <a:latin typeface="+mn-lt"/>
              </a:rPr>
              <a:t>∂</a:t>
            </a:r>
            <a:r>
              <a:rPr lang="en-US" altLang="ja-JP" i="1" dirty="0" err="1">
                <a:latin typeface="+mn-lt"/>
              </a:rPr>
              <a:t>w</a:t>
            </a:r>
            <a:r>
              <a:rPr lang="en-US" altLang="ja-JP" i="1" baseline="-25000" dirty="0" err="1">
                <a:latin typeface="+mn-lt"/>
              </a:rPr>
              <a:t>ij</a:t>
            </a:r>
            <a:r>
              <a:rPr lang="en-US" altLang="ja-JP" i="1" dirty="0" smtClean="0">
                <a:latin typeface="+mn-lt"/>
              </a:rPr>
              <a:t>=-</a:t>
            </a:r>
            <a:r>
              <a:rPr lang="en-US" altLang="ja-JP" dirty="0" smtClean="0">
                <a:latin typeface="+mn-lt"/>
              </a:rPr>
              <a:t>(</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err="1">
                <a:latin typeface="+mn-lt"/>
              </a:rPr>
              <a:t>D</a:t>
            </a:r>
            <a:r>
              <a:rPr lang="en-US" altLang="ja-JP" i="1" baseline="-25000" dirty="0" err="1">
                <a:latin typeface="+mn-lt"/>
              </a:rPr>
              <a:t>q</a:t>
            </a:r>
            <a:r>
              <a:rPr lang="en-US" altLang="ja-JP" dirty="0">
                <a:latin typeface="+mn-lt"/>
              </a:rPr>
              <a:t>&lt;0      </a:t>
            </a:r>
            <a:r>
              <a:rPr lang="en-US" altLang="ja-JP" dirty="0" smtClean="0">
                <a:latin typeface="+mn-lt"/>
              </a:rPr>
              <a:t>    </a:t>
            </a:r>
            <a:r>
              <a:rPr lang="en-US" altLang="ja-JP" dirty="0">
                <a:latin typeface="+mn-lt"/>
              </a:rPr>
              <a:t>(4-1)</a:t>
            </a:r>
            <a:endParaRPr lang="ja-JP" altLang="ja-JP" dirty="0">
              <a:latin typeface="+mn-lt"/>
            </a:endParaRPr>
          </a:p>
          <a:p>
            <a:pPr marL="0" indent="0" hangingPunct="0">
              <a:buNone/>
            </a:pPr>
            <a:r>
              <a:rPr lang="ja-JP" altLang="ja-JP" dirty="0">
                <a:latin typeface="+mn-lt"/>
              </a:rPr>
              <a:t>∂</a:t>
            </a:r>
            <a:r>
              <a:rPr lang="en-US" altLang="ja-JP" i="1" dirty="0">
                <a:latin typeface="+mn-lt"/>
              </a:rPr>
              <a:t>S</a:t>
            </a:r>
            <a:r>
              <a:rPr lang="en-US" altLang="ja-JP" dirty="0">
                <a:latin typeface="+mn-lt"/>
              </a:rPr>
              <a:t>/</a:t>
            </a:r>
            <a:r>
              <a:rPr lang="ja-JP" altLang="ja-JP" dirty="0">
                <a:latin typeface="+mn-lt"/>
              </a:rPr>
              <a:t>∂</a:t>
            </a:r>
            <a:r>
              <a:rPr lang="en-US" altLang="ja-JP" i="1" dirty="0">
                <a:latin typeface="+mn-lt"/>
              </a:rPr>
              <a:t>b</a:t>
            </a:r>
            <a:r>
              <a:rPr lang="en-US" altLang="ja-JP" dirty="0">
                <a:latin typeface="+mn-lt"/>
              </a:rPr>
              <a:t>=</a:t>
            </a:r>
            <a:r>
              <a:rPr lang="en-US" altLang="ja-JP" i="1" dirty="0">
                <a:latin typeface="+mn-lt"/>
              </a:rPr>
              <a:t>-b</a:t>
            </a:r>
            <a:r>
              <a:rPr lang="en-US" altLang="ja-JP" dirty="0">
                <a:latin typeface="+mn-lt"/>
              </a:rPr>
              <a:t>(4+</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M-</a:t>
            </a:r>
            <a:r>
              <a:rPr lang="en-US" altLang="ja-JP" dirty="0">
                <a:latin typeface="+mn-lt"/>
              </a:rPr>
              <a:t>1)/</a:t>
            </a:r>
            <a:r>
              <a:rPr lang="en-US" altLang="ja-JP" i="1" dirty="0">
                <a:latin typeface="+mn-lt"/>
              </a:rPr>
              <a:t> D</a:t>
            </a:r>
            <a:r>
              <a:rPr lang="en-US" altLang="ja-JP" i="1" baseline="-25000" dirty="0">
                <a:latin typeface="+mn-lt"/>
              </a:rPr>
              <a:t>q</a:t>
            </a:r>
            <a:r>
              <a:rPr lang="en-US" altLang="ja-JP" baseline="30000" dirty="0">
                <a:latin typeface="+mn-lt"/>
              </a:rPr>
              <a:t>2</a:t>
            </a:r>
            <a:r>
              <a:rPr lang="en-US" altLang="ja-JP" dirty="0">
                <a:latin typeface="+mn-lt"/>
              </a:rPr>
              <a:t>&lt;0        </a:t>
            </a:r>
            <a:r>
              <a:rPr lang="en-US" altLang="ja-JP" dirty="0" smtClean="0">
                <a:latin typeface="+mn-lt"/>
              </a:rPr>
              <a:t>         (</a:t>
            </a:r>
            <a:r>
              <a:rPr lang="en-US" altLang="ja-JP" dirty="0">
                <a:latin typeface="+mn-lt"/>
              </a:rPr>
              <a:t>4-2)</a:t>
            </a:r>
            <a:endParaRPr lang="ja-JP" altLang="ja-JP" dirty="0">
              <a:latin typeface="+mn-lt"/>
            </a:endParaRPr>
          </a:p>
          <a:p>
            <a:pPr marL="0" indent="0" hangingPunct="0">
              <a:buNone/>
            </a:pPr>
            <a:r>
              <a:rPr lang="ja-JP" altLang="ja-JP" dirty="0">
                <a:latin typeface="+mn-lt"/>
              </a:rPr>
              <a:t>∂</a:t>
            </a:r>
            <a:r>
              <a:rPr lang="en-US" altLang="ja-JP" i="1" dirty="0">
                <a:latin typeface="+mn-lt"/>
              </a:rPr>
              <a:t>S</a:t>
            </a:r>
            <a:r>
              <a:rPr lang="en-US" altLang="ja-JP" dirty="0">
                <a:latin typeface="+mn-lt"/>
              </a:rPr>
              <a:t>/</a:t>
            </a:r>
            <a:r>
              <a:rPr lang="ja-JP" altLang="ja-JP" dirty="0">
                <a:latin typeface="+mn-lt"/>
              </a:rPr>
              <a:t>∂</a:t>
            </a:r>
            <a:r>
              <a:rPr lang="en-US" altLang="ja-JP" i="1" dirty="0">
                <a:latin typeface="+mn-lt"/>
              </a:rPr>
              <a:t>M</a:t>
            </a:r>
            <a:r>
              <a:rPr lang="en-US" altLang="ja-JP" dirty="0">
                <a:latin typeface="+mn-lt"/>
              </a:rPr>
              <a:t>=</a:t>
            </a:r>
            <a:r>
              <a:rPr lang="en-US" altLang="ja-JP" i="1" dirty="0">
                <a:latin typeface="+mn-lt"/>
              </a:rPr>
              <a:t>-b</a:t>
            </a:r>
            <a:r>
              <a:rPr lang="en-US" altLang="ja-JP" baseline="30000" dirty="0">
                <a:latin typeface="+mn-lt"/>
              </a:rPr>
              <a:t>2</a:t>
            </a:r>
            <a:r>
              <a:rPr lang="en-US" altLang="ja-JP" dirty="0" smtClean="0">
                <a:latin typeface="+mn-lt"/>
              </a:rPr>
              <a:t>/{(2-</a:t>
            </a:r>
            <a:r>
              <a:rPr lang="en-US" altLang="ja-JP" i="1" dirty="0" smtClean="0">
                <a:latin typeface="+mn-lt"/>
              </a:rPr>
              <a:t>b</a:t>
            </a:r>
            <a:r>
              <a:rPr lang="en-US" altLang="ja-JP" dirty="0" smtClean="0">
                <a:latin typeface="+mn-lt"/>
              </a:rPr>
              <a:t>)</a:t>
            </a:r>
            <a:r>
              <a:rPr lang="en-US" altLang="ja-JP" i="1" dirty="0" smtClean="0">
                <a:latin typeface="+mn-lt"/>
              </a:rPr>
              <a:t>D</a:t>
            </a:r>
            <a:r>
              <a:rPr lang="en-US" altLang="ja-JP" i="1" baseline="-25000" dirty="0" smtClean="0">
                <a:latin typeface="+mn-lt"/>
              </a:rPr>
              <a:t>Q</a:t>
            </a:r>
            <a:r>
              <a:rPr lang="en-US" altLang="ja-JP" baseline="30000" dirty="0" smtClean="0">
                <a:latin typeface="+mn-lt"/>
              </a:rPr>
              <a:t>2</a:t>
            </a:r>
            <a:r>
              <a:rPr lang="en-US" altLang="ja-JP" dirty="0" smtClean="0">
                <a:latin typeface="+mn-lt"/>
              </a:rPr>
              <a:t>}</a:t>
            </a:r>
            <a:r>
              <a:rPr lang="en-US" altLang="ja-JP" dirty="0" smtClean="0"/>
              <a:t> </a:t>
            </a:r>
            <a:r>
              <a:rPr lang="en-US" altLang="ja-JP" dirty="0">
                <a:latin typeface="+mn-lt"/>
              </a:rPr>
              <a:t>&lt;</a:t>
            </a:r>
            <a:r>
              <a:rPr lang="en-US" altLang="ja-JP" dirty="0" smtClean="0">
                <a:latin typeface="+mn-lt"/>
              </a:rPr>
              <a:t>0                              (4-3</a:t>
            </a:r>
            <a:r>
              <a:rPr lang="en-US" altLang="ja-JP" dirty="0">
                <a:latin typeface="+mn-lt"/>
              </a:rPr>
              <a:t>)</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・派生需要関数の勾配</a:t>
            </a:r>
            <a:r>
              <a:rPr lang="en-US" altLang="ja-JP" i="1" dirty="0">
                <a:latin typeface="+mn-lt"/>
              </a:rPr>
              <a:t>S</a:t>
            </a:r>
            <a:r>
              <a:rPr lang="ja-JP" altLang="ja-JP" dirty="0">
                <a:latin typeface="+mn-lt"/>
              </a:rPr>
              <a:t>は負で、企業数が増えて（</a:t>
            </a:r>
            <a:r>
              <a:rPr lang="en-US" altLang="ja-JP" i="1" dirty="0">
                <a:latin typeface="+mn-lt"/>
              </a:rPr>
              <a:t>M</a:t>
            </a:r>
            <a:r>
              <a:rPr lang="ja-JP" altLang="ja-JP" dirty="0">
                <a:latin typeface="+mn-lt"/>
              </a:rPr>
              <a:t>の増加）財が同質的に</a:t>
            </a:r>
            <a:r>
              <a:rPr lang="ja-JP" altLang="ja-JP" dirty="0" smtClean="0">
                <a:latin typeface="+mn-lt"/>
              </a:rPr>
              <a:t>なる（</a:t>
            </a:r>
            <a:r>
              <a:rPr lang="en-US" altLang="ja-JP" i="1" dirty="0">
                <a:latin typeface="+mn-lt"/>
              </a:rPr>
              <a:t>b</a:t>
            </a:r>
            <a:r>
              <a:rPr lang="ja-JP" altLang="ja-JP" dirty="0">
                <a:latin typeface="+mn-lt"/>
              </a:rPr>
              <a:t>の上昇</a:t>
            </a:r>
            <a:r>
              <a:rPr lang="ja-JP" altLang="ja-JP" dirty="0" smtClean="0">
                <a:latin typeface="+mn-lt"/>
              </a:rPr>
              <a:t>）</a:t>
            </a:r>
            <a:r>
              <a:rPr lang="ja-JP" altLang="en-US" dirty="0" smtClean="0">
                <a:latin typeface="+mn-lt"/>
              </a:rPr>
              <a:t>と</a:t>
            </a:r>
            <a:r>
              <a:rPr lang="ja-JP" altLang="ja-JP" dirty="0" smtClean="0">
                <a:latin typeface="+mn-lt"/>
              </a:rPr>
              <a:t>急勾配</a:t>
            </a:r>
            <a:r>
              <a:rPr lang="ja-JP" altLang="ja-JP" dirty="0">
                <a:latin typeface="+mn-lt"/>
              </a:rPr>
              <a:t>になる</a:t>
            </a:r>
            <a:r>
              <a:rPr lang="ja-JP" altLang="ja-JP" dirty="0" smtClean="0">
                <a:latin typeface="+mn-lt"/>
              </a:rPr>
              <a:t>。</a:t>
            </a:r>
            <a:endParaRPr lang="en-US" altLang="ja-JP" dirty="0" smtClean="0">
              <a:latin typeface="+mn-lt"/>
            </a:endParaRPr>
          </a:p>
          <a:p>
            <a:pPr marL="0" indent="0" hangingPunct="0">
              <a:buNone/>
            </a:pPr>
            <a:endParaRPr lang="ja-JP" altLang="ja-JP" dirty="0">
              <a:latin typeface="+mn-lt"/>
            </a:endParaRPr>
          </a:p>
          <a:p>
            <a:pPr marL="0" indent="0" hangingPunct="0">
              <a:buNone/>
            </a:pPr>
            <a:r>
              <a:rPr lang="ja-JP" altLang="ja-JP" dirty="0">
                <a:latin typeface="+mn-lt"/>
              </a:rPr>
              <a:t>・</a:t>
            </a:r>
            <a:r>
              <a:rPr lang="en-US" altLang="ja-JP" i="1" dirty="0">
                <a:latin typeface="+mn-lt"/>
              </a:rPr>
              <a:t>w</a:t>
            </a:r>
            <a:r>
              <a:rPr lang="ja-JP" altLang="ja-JP" dirty="0">
                <a:latin typeface="+mn-lt"/>
              </a:rPr>
              <a:t>を引き下げると中間財の注文量の増分が多くなる。</a:t>
            </a:r>
          </a:p>
          <a:p>
            <a:pPr marL="0" indent="0" hangingPunct="0">
              <a:buNone/>
            </a:pPr>
            <a:r>
              <a:rPr lang="en-US" altLang="ja-JP" dirty="0">
                <a:latin typeface="+mn-lt"/>
              </a:rPr>
              <a:t> </a:t>
            </a:r>
            <a:endParaRPr lang="ja-JP" altLang="ja-JP" dirty="0">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13</a:t>
            </a:fld>
            <a:endParaRPr lang="ja-JP" altLang="en-US"/>
          </a:p>
        </p:txBody>
      </p:sp>
    </p:spTree>
    <p:extLst>
      <p:ext uri="{BB962C8B-B14F-4D97-AF65-F5344CB8AC3E}">
        <p14:creationId xmlns:p14="http://schemas.microsoft.com/office/powerpoint/2010/main" val="8486027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normAutofit/>
          </a:bodyPr>
          <a:lstStyle/>
          <a:p>
            <a:pPr marL="0" indent="0" hangingPunct="0">
              <a:buNone/>
            </a:pPr>
            <a:r>
              <a:rPr lang="ja-JP" altLang="ja-JP" sz="4000" b="1" dirty="0">
                <a:latin typeface="+mn-lt"/>
              </a:rPr>
              <a:t>派生需要関数</a:t>
            </a:r>
            <a:r>
              <a:rPr lang="en-US" altLang="ja-JP" sz="4000" b="1" i="1" dirty="0">
                <a:latin typeface="+mn-lt"/>
              </a:rPr>
              <a:t>q</a:t>
            </a:r>
            <a:r>
              <a:rPr lang="en-US" altLang="ja-JP" sz="4000" b="1" i="1" baseline="-25000" dirty="0">
                <a:latin typeface="+mn-lt"/>
              </a:rPr>
              <a:t>i</a:t>
            </a:r>
            <a:r>
              <a:rPr lang="en-US" altLang="ja-JP" sz="4000" b="1" dirty="0">
                <a:latin typeface="+mn-lt"/>
              </a:rPr>
              <a:t>(</a:t>
            </a:r>
            <a:r>
              <a:rPr lang="en-US" altLang="ja-JP" sz="4000" b="1" i="1" dirty="0" err="1">
                <a:latin typeface="+mn-lt"/>
              </a:rPr>
              <a:t>w</a:t>
            </a:r>
            <a:r>
              <a:rPr lang="en-US" altLang="ja-JP" sz="4000" b="1" i="1" baseline="-25000" dirty="0" err="1">
                <a:latin typeface="+mn-lt"/>
              </a:rPr>
              <a:t>ij</a:t>
            </a:r>
            <a:r>
              <a:rPr lang="en-US" altLang="ja-JP" sz="4000" b="1" dirty="0">
                <a:latin typeface="+mn-lt"/>
              </a:rPr>
              <a:t>)</a:t>
            </a:r>
            <a:r>
              <a:rPr lang="ja-JP" altLang="ja-JP" sz="4000" b="1" dirty="0" smtClean="0">
                <a:latin typeface="+mn-lt"/>
              </a:rPr>
              <a:t>のシフト</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ja-JP" altLang="ja-JP" dirty="0">
                <a:latin typeface="+mn-lt"/>
              </a:rPr>
              <a:t>∂</a:t>
            </a:r>
            <a:r>
              <a:rPr lang="en-US" altLang="ja-JP" i="1" dirty="0">
                <a:latin typeface="+mn-lt"/>
              </a:rPr>
              <a:t>q</a:t>
            </a:r>
            <a:r>
              <a:rPr lang="en-US" altLang="ja-JP" i="1" baseline="-25000" dirty="0">
                <a:latin typeface="+mn-lt"/>
              </a:rPr>
              <a:t>i</a:t>
            </a:r>
            <a:r>
              <a:rPr lang="en-US" altLang="ja-JP" dirty="0">
                <a:latin typeface="+mn-lt"/>
              </a:rPr>
              <a:t>/</a:t>
            </a:r>
            <a:r>
              <a:rPr lang="ja-JP" altLang="ja-JP" dirty="0">
                <a:latin typeface="+mn-lt"/>
              </a:rPr>
              <a:t>∂</a:t>
            </a:r>
            <a:r>
              <a:rPr lang="en-US" altLang="ja-JP" i="1" dirty="0">
                <a:latin typeface="+mn-lt"/>
              </a:rPr>
              <a:t>b</a:t>
            </a:r>
            <a:r>
              <a:rPr lang="en-US" altLang="ja-JP" dirty="0">
                <a:latin typeface="+mn-lt"/>
              </a:rPr>
              <a:t>&lt;0, if</a:t>
            </a:r>
            <a:r>
              <a:rPr lang="en-US" altLang="ja-JP" i="1" dirty="0">
                <a:latin typeface="+mn-lt"/>
              </a:rPr>
              <a:t> a-</a:t>
            </a:r>
            <a:r>
              <a:rPr lang="en-US" altLang="ja-JP" i="1" dirty="0" err="1">
                <a:latin typeface="+mn-lt"/>
              </a:rPr>
              <a:t>c</a:t>
            </a:r>
            <a:r>
              <a:rPr lang="en-US" altLang="ja-JP" i="1" baseline="-25000" dirty="0" err="1">
                <a:latin typeface="+mn-lt"/>
              </a:rPr>
              <a:t>H</a:t>
            </a:r>
            <a:r>
              <a:rPr lang="en-US" altLang="ja-JP" dirty="0">
                <a:latin typeface="+mn-lt"/>
              </a:rPr>
              <a:t>&gt;{(4+</a:t>
            </a:r>
            <a:r>
              <a:rPr lang="en-US" altLang="ja-JP" i="1" dirty="0">
                <a:latin typeface="+mn-lt"/>
              </a:rPr>
              <a:t>b</a:t>
            </a:r>
            <a:r>
              <a:rPr lang="en-US" altLang="ja-JP" baseline="30000" dirty="0">
                <a:latin typeface="+mn-lt"/>
              </a:rPr>
              <a:t>2</a:t>
            </a:r>
            <a:r>
              <a:rPr lang="en-US" altLang="ja-JP" dirty="0">
                <a:latin typeface="+mn-lt"/>
              </a:rPr>
              <a:t>(</a:t>
            </a:r>
            <a:r>
              <a:rPr lang="en-US" altLang="ja-JP" i="1" dirty="0">
                <a:latin typeface="+mn-lt"/>
              </a:rPr>
              <a:t>M-</a:t>
            </a:r>
            <a:r>
              <a:rPr lang="en-US" altLang="ja-JP" dirty="0">
                <a:latin typeface="+mn-lt"/>
              </a:rPr>
              <a:t>1))/(2-</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a:t>
            </a:r>
            <a:r>
              <a:rPr lang="en-US" altLang="ja-JP" i="1" dirty="0" err="1">
                <a:latin typeface="+mn-lt"/>
              </a:rPr>
              <a:t>c</a:t>
            </a:r>
            <a:r>
              <a:rPr lang="en-US" altLang="ja-JP" i="1" baseline="-25000" dirty="0" err="1">
                <a:latin typeface="+mn-lt"/>
              </a:rPr>
              <a:t>H</a:t>
            </a:r>
            <a:r>
              <a:rPr lang="en-US" altLang="ja-JP" dirty="0">
                <a:latin typeface="+mn-lt"/>
              </a:rPr>
              <a:t>-</a:t>
            </a:r>
            <a:r>
              <a:rPr lang="en-US" altLang="ja-JP" i="1" dirty="0">
                <a:latin typeface="+mn-lt"/>
              </a:rPr>
              <a:t>c</a:t>
            </a:r>
            <a:r>
              <a:rPr lang="en-US" altLang="ja-JP" i="1" baseline="-25000" dirty="0">
                <a:latin typeface="+mn-lt"/>
              </a:rPr>
              <a:t>i</a:t>
            </a:r>
            <a:r>
              <a:rPr lang="en-US" altLang="ja-JP" dirty="0">
                <a:latin typeface="+mn-lt"/>
              </a:rPr>
              <a:t>)  </a:t>
            </a:r>
            <a:r>
              <a:rPr lang="ja-JP" altLang="en-US" dirty="0" smtClean="0">
                <a:latin typeface="+mn-lt"/>
              </a:rPr>
              <a:t>　 </a:t>
            </a:r>
            <a:r>
              <a:rPr lang="en-US" altLang="ja-JP" dirty="0" smtClean="0">
                <a:latin typeface="+mn-lt"/>
              </a:rPr>
              <a:t>(</a:t>
            </a:r>
            <a:r>
              <a:rPr lang="en-US" altLang="ja-JP" dirty="0">
                <a:latin typeface="+mn-lt"/>
              </a:rPr>
              <a:t>5-1)</a:t>
            </a:r>
            <a:endParaRPr lang="ja-JP" altLang="ja-JP" dirty="0">
              <a:latin typeface="+mn-lt"/>
            </a:endParaRPr>
          </a:p>
          <a:p>
            <a:pPr marL="0" indent="0" hangingPunct="0">
              <a:buNone/>
            </a:pPr>
            <a:r>
              <a:rPr lang="ja-JP" altLang="ja-JP" dirty="0" smtClean="0">
                <a:latin typeface="+mn-lt"/>
              </a:rPr>
              <a:t>∂</a:t>
            </a:r>
            <a:r>
              <a:rPr lang="en-US" altLang="ja-JP" i="1" dirty="0">
                <a:latin typeface="+mn-lt"/>
              </a:rPr>
              <a:t>q</a:t>
            </a:r>
            <a:r>
              <a:rPr lang="en-US" altLang="ja-JP" i="1" baseline="-25000" dirty="0">
                <a:latin typeface="+mn-lt"/>
              </a:rPr>
              <a:t>i</a:t>
            </a:r>
            <a:r>
              <a:rPr lang="en-US" altLang="ja-JP" dirty="0">
                <a:latin typeface="+mn-lt"/>
              </a:rPr>
              <a:t>/</a:t>
            </a:r>
            <a:r>
              <a:rPr lang="ja-JP" altLang="ja-JP" dirty="0">
                <a:latin typeface="+mn-lt"/>
              </a:rPr>
              <a:t>∂</a:t>
            </a:r>
            <a:r>
              <a:rPr lang="en-US" altLang="ja-JP" i="1" dirty="0">
                <a:latin typeface="+mn-lt"/>
              </a:rPr>
              <a:t>M=-b</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a:t>
            </a:r>
            <a:r>
              <a:rPr lang="en-US" altLang="ja-JP" dirty="0">
                <a:latin typeface="+mn-lt"/>
              </a:rPr>
              <a:t>+∑</a:t>
            </a:r>
            <a:r>
              <a:rPr lang="en-US" altLang="ja-JP" i="1" dirty="0">
                <a:latin typeface="+mn-lt"/>
              </a:rPr>
              <a:t>c</a:t>
            </a:r>
            <a:r>
              <a:rPr lang="en-US" altLang="ja-JP" i="1" baseline="-25000" dirty="0">
                <a:latin typeface="+mn-lt"/>
              </a:rPr>
              <a:t>i</a:t>
            </a:r>
            <a:r>
              <a:rPr lang="en-US" altLang="ja-JP" dirty="0">
                <a:latin typeface="+mn-lt"/>
              </a:rPr>
              <a:t>}/(</a:t>
            </a:r>
            <a:r>
              <a:rPr lang="en-US" altLang="ja-JP" dirty="0" smtClean="0">
                <a:latin typeface="+mn-lt"/>
              </a:rPr>
              <a:t>2-</a:t>
            </a:r>
            <a:r>
              <a:rPr lang="en-US" altLang="ja-JP" i="1" dirty="0" smtClean="0">
                <a:latin typeface="+mn-lt"/>
              </a:rPr>
              <a:t>b</a:t>
            </a:r>
            <a:r>
              <a:rPr lang="en-US" altLang="ja-JP" dirty="0" smtClean="0">
                <a:latin typeface="+mn-lt"/>
              </a:rPr>
              <a:t>)</a:t>
            </a:r>
            <a:r>
              <a:rPr lang="en-US" altLang="ja-JP" i="1" dirty="0" smtClean="0">
                <a:latin typeface="+mn-lt"/>
              </a:rPr>
              <a:t>D</a:t>
            </a:r>
            <a:r>
              <a:rPr lang="en-US" altLang="ja-JP" i="1" baseline="-25000" dirty="0" smtClean="0">
                <a:latin typeface="+mn-lt"/>
              </a:rPr>
              <a:t>Q</a:t>
            </a:r>
            <a:r>
              <a:rPr lang="en-US" altLang="ja-JP" baseline="30000" dirty="0" smtClean="0">
                <a:latin typeface="+mn-lt"/>
              </a:rPr>
              <a:t>2</a:t>
            </a:r>
            <a:r>
              <a:rPr lang="en-US" altLang="ja-JP" dirty="0" smtClean="0">
                <a:latin typeface="+mn-lt"/>
              </a:rPr>
              <a:t>&lt;0                    </a:t>
            </a:r>
            <a:r>
              <a:rPr lang="ja-JP" altLang="en-US" dirty="0" smtClean="0">
                <a:latin typeface="+mn-lt"/>
              </a:rPr>
              <a:t> </a:t>
            </a:r>
            <a:r>
              <a:rPr lang="en-US" altLang="ja-JP" dirty="0" smtClean="0">
                <a:latin typeface="+mn-lt"/>
              </a:rPr>
              <a:t>(</a:t>
            </a:r>
            <a:r>
              <a:rPr lang="en-US" altLang="ja-JP" dirty="0">
                <a:latin typeface="+mn-lt"/>
              </a:rPr>
              <a:t>5-2)</a:t>
            </a:r>
            <a:endParaRPr lang="ja-JP" altLang="ja-JP" dirty="0">
              <a:latin typeface="+mn-lt"/>
            </a:endParaRPr>
          </a:p>
          <a:p>
            <a:pPr marL="0" indent="0" hangingPunct="0">
              <a:buNone/>
            </a:pPr>
            <a:r>
              <a:rPr lang="ja-JP" altLang="ja-JP" dirty="0">
                <a:latin typeface="+mn-lt"/>
              </a:rPr>
              <a:t>　</a:t>
            </a:r>
            <a:r>
              <a:rPr lang="en-US" altLang="ja-JP" i="1" dirty="0" err="1">
                <a:latin typeface="+mn-lt"/>
              </a:rPr>
              <a:t>c</a:t>
            </a:r>
            <a:r>
              <a:rPr lang="en-US" altLang="ja-JP" i="1" baseline="-25000" dirty="0" err="1">
                <a:latin typeface="+mn-lt"/>
              </a:rPr>
              <a:t>H</a:t>
            </a:r>
            <a:r>
              <a:rPr lang="en-US" altLang="ja-JP" dirty="0">
                <a:latin typeface="+mn-lt"/>
              </a:rPr>
              <a:t> =max{</a:t>
            </a:r>
            <a:r>
              <a:rPr lang="en-US" altLang="ja-JP" i="1" dirty="0">
                <a:latin typeface="+mn-lt"/>
              </a:rPr>
              <a:t>c</a:t>
            </a:r>
            <a:r>
              <a:rPr lang="en-US" altLang="ja-JP" i="1" baseline="-25000" dirty="0">
                <a:latin typeface="+mn-lt"/>
              </a:rPr>
              <a:t>i</a:t>
            </a:r>
            <a:r>
              <a:rPr lang="en-US" altLang="ja-JP" dirty="0">
                <a:latin typeface="+mn-lt"/>
              </a:rPr>
              <a:t>}</a:t>
            </a:r>
            <a:r>
              <a:rPr lang="ja-JP" altLang="ja-JP" dirty="0">
                <a:latin typeface="+mn-lt"/>
              </a:rPr>
              <a:t>：企業の限界費用の最大値</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・企業の限界費用の差が小さければ、企業数が増えて財が同質的になると派生需要は下にシフトする。</a:t>
            </a:r>
          </a:p>
          <a:p>
            <a:pPr marL="0" indent="0" hangingPunct="0">
              <a:buNone/>
            </a:pPr>
            <a:r>
              <a:rPr lang="ja-JP" altLang="ja-JP" dirty="0">
                <a:latin typeface="+mn-lt"/>
              </a:rPr>
              <a:t>（部分ゲ－ム完全均衡では</a:t>
            </a:r>
            <a:r>
              <a:rPr lang="en-US" altLang="ja-JP" i="1" dirty="0">
                <a:latin typeface="+mn-lt"/>
              </a:rPr>
              <a:t>c</a:t>
            </a:r>
            <a:r>
              <a:rPr lang="en-US" altLang="ja-JP" i="1" baseline="-25000" dirty="0">
                <a:latin typeface="+mn-lt"/>
              </a:rPr>
              <a:t>i</a:t>
            </a:r>
            <a:r>
              <a:rPr lang="en-US" altLang="ja-JP" dirty="0">
                <a:latin typeface="+mn-lt"/>
              </a:rPr>
              <a:t>=</a:t>
            </a:r>
            <a:r>
              <a:rPr lang="en-US" altLang="ja-JP" i="1" dirty="0">
                <a:latin typeface="+mn-lt"/>
              </a:rPr>
              <a:t>c</a:t>
            </a:r>
            <a:r>
              <a:rPr lang="en-US" altLang="ja-JP" dirty="0">
                <a:latin typeface="+mn-lt"/>
              </a:rPr>
              <a:t>*, for all </a:t>
            </a:r>
            <a:r>
              <a:rPr lang="en-US" altLang="ja-JP" i="1" dirty="0" err="1">
                <a:latin typeface="+mn-lt"/>
              </a:rPr>
              <a:t>i</a:t>
            </a:r>
            <a:r>
              <a:rPr lang="ja-JP" altLang="ja-JP" dirty="0">
                <a:latin typeface="+mn-lt"/>
              </a:rPr>
              <a:t>）。</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14</a:t>
            </a:fld>
            <a:endParaRPr lang="ja-JP" altLang="en-US" dirty="0"/>
          </a:p>
        </p:txBody>
      </p:sp>
    </p:spTree>
    <p:extLst>
      <p:ext uri="{BB962C8B-B14F-4D97-AF65-F5344CB8AC3E}">
        <p14:creationId xmlns:p14="http://schemas.microsoft.com/office/powerpoint/2010/main" val="7042516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24308"/>
            <a:ext cx="11704320" cy="7572091"/>
          </a:xfrm>
        </p:spPr>
        <p:txBody>
          <a:bodyPr>
            <a:normAutofit fontScale="92500" lnSpcReduction="20000"/>
          </a:bodyPr>
          <a:lstStyle/>
          <a:p>
            <a:pPr marL="0" indent="0" hangingPunct="0">
              <a:buNone/>
            </a:pPr>
            <a:r>
              <a:rPr lang="ja-JP" altLang="en-US" sz="4000" dirty="0">
                <a:latin typeface="+mn-lt"/>
              </a:rPr>
              <a:t>派生</a:t>
            </a:r>
            <a:r>
              <a:rPr lang="ja-JP" altLang="en-US" sz="4000" dirty="0" smtClean="0">
                <a:latin typeface="+mn-lt"/>
              </a:rPr>
              <a:t>需要</a:t>
            </a:r>
            <a:r>
              <a:rPr lang="ja-JP" altLang="ja-JP" sz="4000" dirty="0" smtClean="0">
                <a:latin typeface="+mn-lt"/>
              </a:rPr>
              <a:t>関数</a:t>
            </a:r>
            <a:endParaRPr lang="en-US" altLang="ja-JP" sz="4000" dirty="0" smtClean="0">
              <a:latin typeface="+mn-lt"/>
            </a:endParaRPr>
          </a:p>
          <a:p>
            <a:pPr marL="0" indent="0" hangingPunct="0">
              <a:buNone/>
            </a:pPr>
            <a:endParaRPr lang="en-US" altLang="ja-JP" sz="4000" dirty="0">
              <a:latin typeface="+mn-lt"/>
            </a:endParaRPr>
          </a:p>
          <a:p>
            <a:pPr marL="0" indent="0" hangingPunct="0">
              <a:buNone/>
            </a:pPr>
            <a:endParaRPr lang="en-US" altLang="ja-JP" sz="4000" dirty="0" smtClean="0">
              <a:latin typeface="+mn-lt"/>
            </a:endParaRPr>
          </a:p>
          <a:p>
            <a:pPr marL="0" indent="0" hangingPunct="0">
              <a:buNone/>
            </a:pPr>
            <a:endParaRPr lang="en-US" altLang="ja-JP" sz="4000" dirty="0">
              <a:latin typeface="+mn-lt"/>
            </a:endParaRPr>
          </a:p>
          <a:p>
            <a:pPr marL="0" indent="0" hangingPunct="0">
              <a:buNone/>
            </a:pPr>
            <a:endParaRPr lang="en-US" altLang="ja-JP" sz="4000" dirty="0" smtClean="0">
              <a:latin typeface="+mn-lt"/>
            </a:endParaRPr>
          </a:p>
          <a:p>
            <a:pPr marL="0" indent="0" hangingPunct="0">
              <a:buNone/>
            </a:pPr>
            <a:endParaRPr lang="en-US" altLang="ja-JP" sz="4000" dirty="0">
              <a:latin typeface="+mn-lt"/>
            </a:endParaRPr>
          </a:p>
          <a:p>
            <a:pPr marL="0" indent="0" hangingPunct="0">
              <a:buNone/>
            </a:pPr>
            <a:endParaRPr lang="en-US" altLang="ja-JP" sz="4000" dirty="0" smtClean="0">
              <a:latin typeface="+mn-lt"/>
            </a:endParaRPr>
          </a:p>
          <a:p>
            <a:pPr marL="0" indent="0" hangingPunct="0">
              <a:buNone/>
            </a:pPr>
            <a:endParaRPr lang="en-US" altLang="ja-JP" sz="4000" dirty="0">
              <a:latin typeface="+mn-lt"/>
            </a:endParaRPr>
          </a:p>
          <a:p>
            <a:pPr marL="0" indent="0" hangingPunct="0">
              <a:buNone/>
            </a:pPr>
            <a:endParaRPr lang="en-US" altLang="ja-JP" sz="4000" dirty="0" smtClean="0">
              <a:latin typeface="+mn-lt"/>
            </a:endParaRPr>
          </a:p>
          <a:p>
            <a:pPr marL="0" indent="0" hangingPunct="0">
              <a:buNone/>
            </a:pPr>
            <a:endParaRPr lang="en-US" altLang="ja-JP" sz="4000" i="1" dirty="0" smtClean="0">
              <a:latin typeface="+mn-lt"/>
            </a:endParaRPr>
          </a:p>
          <a:p>
            <a:pPr marL="0" indent="0" hangingPunct="0">
              <a:buNone/>
            </a:pPr>
            <a:endParaRPr lang="en-US" altLang="ja-JP" sz="4000" i="1" dirty="0">
              <a:latin typeface="+mn-lt"/>
            </a:endParaRPr>
          </a:p>
          <a:p>
            <a:pPr marL="0" indent="0" hangingPunct="0">
              <a:buNone/>
            </a:pPr>
            <a:endParaRPr lang="en-US" altLang="ja-JP" sz="4000" i="1" dirty="0" smtClean="0">
              <a:latin typeface="+mn-lt"/>
            </a:endParaRPr>
          </a:p>
          <a:p>
            <a:pPr marL="0" indent="0" hangingPunct="0">
              <a:buNone/>
            </a:pPr>
            <a:r>
              <a:rPr lang="en-US" altLang="ja-JP" sz="3900" i="1" dirty="0" smtClean="0">
                <a:latin typeface="+mn-lt"/>
              </a:rPr>
              <a:t>w</a:t>
            </a:r>
            <a:r>
              <a:rPr lang="ja-JP" altLang="ja-JP" sz="3900" dirty="0">
                <a:latin typeface="+mn-lt"/>
              </a:rPr>
              <a:t>を引き下げると中間財の注文量の増分が多くなる</a:t>
            </a:r>
            <a:r>
              <a:rPr lang="ja-JP" altLang="ja-JP" sz="3900" dirty="0" smtClean="0">
                <a:latin typeface="+mn-lt"/>
              </a:rPr>
              <a:t>。</a:t>
            </a:r>
            <a:endParaRPr lang="ja-JP" altLang="ja-JP" sz="3900" dirty="0">
              <a:latin typeface="+mn-lt"/>
            </a:endParaRPr>
          </a:p>
        </p:txBody>
      </p:sp>
      <p:grpSp>
        <p:nvGrpSpPr>
          <p:cNvPr id="5" name="グループ化 36"/>
          <p:cNvGrpSpPr/>
          <p:nvPr/>
        </p:nvGrpSpPr>
        <p:grpSpPr>
          <a:xfrm>
            <a:off x="2059325" y="3090686"/>
            <a:ext cx="9247303" cy="4906685"/>
            <a:chOff x="2348753" y="3191435"/>
            <a:chExt cx="8499347" cy="4274786"/>
          </a:xfrm>
        </p:grpSpPr>
        <p:grpSp>
          <p:nvGrpSpPr>
            <p:cNvPr id="6" name="グループ化 35"/>
            <p:cNvGrpSpPr/>
            <p:nvPr/>
          </p:nvGrpSpPr>
          <p:grpSpPr>
            <a:xfrm>
              <a:off x="2348753" y="3191435"/>
              <a:ext cx="8499347" cy="4173326"/>
              <a:chOff x="2348753" y="3173506"/>
              <a:chExt cx="8499347" cy="4173326"/>
            </a:xfrm>
          </p:grpSpPr>
          <p:cxnSp>
            <p:nvCxnSpPr>
              <p:cNvPr id="16" name="直接连接符 15"/>
              <p:cNvCxnSpPr/>
              <p:nvPr/>
            </p:nvCxnSpPr>
            <p:spPr>
              <a:xfrm>
                <a:off x="3279499" y="7264087"/>
                <a:ext cx="6342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接连接符 6"/>
              <p:cNvCxnSpPr/>
              <p:nvPr/>
            </p:nvCxnSpPr>
            <p:spPr>
              <a:xfrm flipV="1">
                <a:off x="3286545" y="3449278"/>
                <a:ext cx="0" cy="3799488"/>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接连接符 8"/>
              <p:cNvCxnSpPr/>
              <p:nvPr/>
            </p:nvCxnSpPr>
            <p:spPr>
              <a:xfrm flipH="1" flipV="1">
                <a:off x="3269238" y="4253603"/>
                <a:ext cx="4573587" cy="3010484"/>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接连接符 12"/>
              <p:cNvCxnSpPr/>
              <p:nvPr/>
            </p:nvCxnSpPr>
            <p:spPr>
              <a:xfrm flipH="1" flipV="1">
                <a:off x="3287169" y="4552003"/>
                <a:ext cx="2109584" cy="2694158"/>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flipH="1">
                <a:off x="5710754" y="6436775"/>
                <a:ext cx="591959" cy="48259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3"/>
              <p:cNvSpPr txBox="1"/>
              <p:nvPr/>
            </p:nvSpPr>
            <p:spPr>
              <a:xfrm>
                <a:off x="2348753" y="3173506"/>
                <a:ext cx="761042"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q</a:t>
                </a:r>
                <a:r>
                  <a:rPr lang="en-US" altLang="ja-JP" i="1" baseline="-25000" dirty="0" smtClean="0">
                    <a:latin typeface="Times New Roman" panose="02020603050405020304" pitchFamily="18" charset="0"/>
                    <a:cs typeface="Times New Roman" panose="02020603050405020304" pitchFamily="18" charset="0"/>
                  </a:rPr>
                  <a:t>i</a:t>
                </a:r>
                <a:endParaRPr kumimoji="1" lang="ja-JP" altLang="en-US" i="1" dirty="0"/>
              </a:p>
            </p:txBody>
          </p:sp>
          <p:sp>
            <p:nvSpPr>
              <p:cNvPr id="22" name="TextBox 24"/>
              <p:cNvSpPr txBox="1"/>
              <p:nvPr/>
            </p:nvSpPr>
            <p:spPr>
              <a:xfrm>
                <a:off x="9579618" y="6632112"/>
                <a:ext cx="1268482" cy="714720"/>
              </a:xfrm>
              <a:prstGeom prst="rect">
                <a:avLst/>
              </a:prstGeom>
              <a:noFill/>
            </p:spPr>
            <p:txBody>
              <a:bodyPr wrap="square" rtlCol="0">
                <a:spAutoFit/>
              </a:bodyPr>
              <a:lstStyle/>
              <a:p>
                <a:r>
                  <a:rPr lang="en-US" altLang="ja-JP" i="1" dirty="0" err="1" smtClean="0">
                    <a:latin typeface="Times New Roman" panose="02020603050405020304" pitchFamily="18" charset="0"/>
                    <a:cs typeface="Times New Roman" panose="02020603050405020304" pitchFamily="18" charset="0"/>
                  </a:rPr>
                  <a:t>w</a:t>
                </a:r>
                <a:r>
                  <a:rPr lang="en-US" altLang="ja-JP" i="1" baseline="-25000" dirty="0" err="1" smtClean="0">
                    <a:latin typeface="Times New Roman" panose="02020603050405020304" pitchFamily="18" charset="0"/>
                    <a:cs typeface="Times New Roman" panose="02020603050405020304" pitchFamily="18" charset="0"/>
                  </a:rPr>
                  <a:t>ij</a:t>
                </a:r>
                <a:endParaRPr kumimoji="1" lang="ja-JP" altLang="en-US" dirty="0"/>
              </a:p>
            </p:txBody>
          </p:sp>
        </p:grpSp>
        <p:cxnSp>
          <p:nvCxnSpPr>
            <p:cNvPr id="7" name="直接连接符 6"/>
            <p:cNvCxnSpPr/>
            <p:nvPr/>
          </p:nvCxnSpPr>
          <p:spPr>
            <a:xfrm flipH="1" flipV="1">
              <a:off x="5173533" y="5522260"/>
              <a:ext cx="1" cy="1768726"/>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8" name="直接连接符 12"/>
            <p:cNvCxnSpPr/>
            <p:nvPr/>
          </p:nvCxnSpPr>
          <p:spPr>
            <a:xfrm flipH="1" flipV="1">
              <a:off x="4608759" y="5145741"/>
              <a:ext cx="2" cy="210042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9" name="直接连接符 12"/>
            <p:cNvCxnSpPr/>
            <p:nvPr/>
          </p:nvCxnSpPr>
          <p:spPr>
            <a:xfrm>
              <a:off x="3287169" y="5154709"/>
              <a:ext cx="12947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10" name="直接连接符 12"/>
            <p:cNvCxnSpPr/>
            <p:nvPr/>
          </p:nvCxnSpPr>
          <p:spPr>
            <a:xfrm>
              <a:off x="3272118" y="6992473"/>
              <a:ext cx="1910383" cy="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11" name="直接连接符 12"/>
            <p:cNvCxnSpPr/>
            <p:nvPr/>
          </p:nvCxnSpPr>
          <p:spPr>
            <a:xfrm>
              <a:off x="3296135" y="6203583"/>
              <a:ext cx="1294700" cy="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12" name="直接连接符 12"/>
            <p:cNvCxnSpPr/>
            <p:nvPr/>
          </p:nvCxnSpPr>
          <p:spPr>
            <a:xfrm>
              <a:off x="3263153" y="5531225"/>
              <a:ext cx="1910383" cy="0"/>
            </a:xfrm>
            <a:prstGeom prst="line">
              <a:avLst/>
            </a:prstGeom>
            <a:ln w="38100">
              <a:prstDash val="sysDash"/>
            </a:ln>
          </p:spPr>
          <p:style>
            <a:lnRef idx="1">
              <a:schemeClr val="dk1"/>
            </a:lnRef>
            <a:fillRef idx="0">
              <a:schemeClr val="dk1"/>
            </a:fillRef>
            <a:effectRef idx="0">
              <a:schemeClr val="dk1"/>
            </a:effectRef>
            <a:fontRef idx="minor">
              <a:schemeClr val="tx1"/>
            </a:fontRef>
          </p:style>
        </p:cxnSp>
        <p:cxnSp>
          <p:nvCxnSpPr>
            <p:cNvPr id="13" name="直接箭头连接符 19"/>
            <p:cNvCxnSpPr/>
            <p:nvPr/>
          </p:nvCxnSpPr>
          <p:spPr>
            <a:xfrm flipH="1">
              <a:off x="4536140" y="7466221"/>
              <a:ext cx="591670" cy="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9"/>
            <p:cNvCxnSpPr/>
            <p:nvPr/>
          </p:nvCxnSpPr>
          <p:spPr>
            <a:xfrm flipV="1">
              <a:off x="3003173" y="5109884"/>
              <a:ext cx="0" cy="37513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9"/>
            <p:cNvCxnSpPr/>
            <p:nvPr/>
          </p:nvCxnSpPr>
          <p:spPr>
            <a:xfrm flipV="1">
              <a:off x="3012138" y="6248403"/>
              <a:ext cx="0" cy="58093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灯片编号占位符 3"/>
          <p:cNvSpPr>
            <a:spLocks noGrp="1"/>
          </p:cNvSpPr>
          <p:nvPr>
            <p:ph type="sldNum" sz="quarter" idx="2"/>
          </p:nvPr>
        </p:nvSpPr>
        <p:spPr/>
        <p:txBody>
          <a:bodyPr/>
          <a:lstStyle/>
          <a:p>
            <a:fld id="{86CB4B4D-7CA3-9044-876B-883B54F8677D}" type="slidenum">
              <a:rPr lang="en-US" altLang="ja-JP" smtClean="0"/>
              <a:t>15</a:t>
            </a:fld>
            <a:endParaRPr lang="ja-JP" altLang="en-US"/>
          </a:p>
        </p:txBody>
      </p:sp>
    </p:spTree>
    <p:extLst>
      <p:ext uri="{BB962C8B-B14F-4D97-AF65-F5344CB8AC3E}">
        <p14:creationId xmlns:p14="http://schemas.microsoft.com/office/powerpoint/2010/main" val="8176474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51739"/>
            <a:ext cx="11704320" cy="6436925"/>
          </a:xfrm>
        </p:spPr>
        <p:txBody>
          <a:bodyPr>
            <a:normAutofit lnSpcReduction="10000"/>
          </a:bodyPr>
          <a:lstStyle/>
          <a:p>
            <a:pPr marL="0" indent="0" hangingPunct="0">
              <a:buNone/>
            </a:pPr>
            <a:r>
              <a:rPr lang="ja-JP" altLang="ja-JP" sz="4000" b="1" dirty="0">
                <a:latin typeface="+mn-lt"/>
              </a:rPr>
              <a:t>第１段階におけるサプライヤ－の意思決</a:t>
            </a:r>
            <a:r>
              <a:rPr lang="ja-JP" altLang="ja-JP" sz="4000" b="1" dirty="0" smtClean="0">
                <a:latin typeface="+mn-lt"/>
              </a:rPr>
              <a:t>定</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en-US" altLang="ja-JP" dirty="0">
                <a:latin typeface="+mn-lt"/>
              </a:rPr>
              <a:t>Max</a:t>
            </a:r>
            <a:r>
              <a:rPr lang="en-US" altLang="ja-JP" i="1" dirty="0">
                <a:latin typeface="+mn-lt"/>
              </a:rPr>
              <a:t> </a:t>
            </a:r>
            <a:r>
              <a:rPr lang="en-US" altLang="ja-JP" i="1" dirty="0" err="1">
                <a:latin typeface="+mn-lt"/>
              </a:rPr>
              <a:t>z</a:t>
            </a:r>
            <a:r>
              <a:rPr lang="en-US" altLang="ja-JP" b="1" i="1" baseline="-25000" dirty="0" err="1">
                <a:latin typeface="+mn-lt"/>
              </a:rPr>
              <a:t>ij</a:t>
            </a:r>
            <a:r>
              <a:rPr lang="en-US" altLang="ja-JP" dirty="0">
                <a:latin typeface="+mn-lt"/>
              </a:rPr>
              <a:t>=</a:t>
            </a:r>
            <a:r>
              <a:rPr lang="en-US" altLang="ja-JP" i="1" dirty="0" err="1">
                <a:latin typeface="+mn-lt"/>
              </a:rPr>
              <a:t>w</a:t>
            </a:r>
            <a:r>
              <a:rPr lang="en-US" altLang="ja-JP" i="1" baseline="-25000" dirty="0" err="1">
                <a:latin typeface="+mn-lt"/>
              </a:rPr>
              <a:t>ij</a:t>
            </a:r>
            <a:r>
              <a:rPr lang="en-US" altLang="ja-JP" i="1" dirty="0">
                <a:latin typeface="+mn-lt"/>
              </a:rPr>
              <a:t> q</a:t>
            </a:r>
            <a:r>
              <a:rPr lang="en-US" altLang="ja-JP" i="1" baseline="-25000" dirty="0">
                <a:latin typeface="+mn-lt"/>
              </a:rPr>
              <a:t>i</a:t>
            </a:r>
            <a:r>
              <a:rPr lang="en-US" altLang="ja-JP" dirty="0">
                <a:latin typeface="+mn-lt"/>
              </a:rPr>
              <a:t>(</a:t>
            </a:r>
            <a:r>
              <a:rPr lang="en-US" altLang="ja-JP" b="1" i="1" dirty="0">
                <a:latin typeface="+mn-lt"/>
              </a:rPr>
              <a:t>w</a:t>
            </a:r>
            <a:r>
              <a:rPr lang="en-US" altLang="ja-JP" dirty="0">
                <a:latin typeface="+mn-lt"/>
              </a:rPr>
              <a:t>)</a:t>
            </a:r>
            <a:endParaRPr lang="ja-JP" altLang="ja-JP" dirty="0">
              <a:latin typeface="+mn-lt"/>
            </a:endParaRPr>
          </a:p>
          <a:p>
            <a:pPr marL="0" indent="0" hangingPunct="0">
              <a:buNone/>
            </a:pPr>
            <a:r>
              <a:rPr lang="en-US" altLang="ja-JP" dirty="0" smtClean="0">
                <a:latin typeface="+mn-lt"/>
              </a:rPr>
              <a:t>   </a:t>
            </a:r>
            <a:r>
              <a:rPr lang="ja-JP" altLang="ja-JP" dirty="0">
                <a:latin typeface="+mn-lt"/>
              </a:rPr>
              <a:t>　　　</a:t>
            </a:r>
            <a:r>
              <a:rPr lang="en-US" altLang="ja-JP" dirty="0">
                <a:latin typeface="+mn-lt"/>
              </a:rPr>
              <a:t>=</a:t>
            </a:r>
            <a:r>
              <a:rPr lang="en-US" altLang="ja-JP" i="1" dirty="0" err="1">
                <a:latin typeface="+mn-lt"/>
              </a:rPr>
              <a:t>w</a:t>
            </a:r>
            <a:r>
              <a:rPr lang="en-US" altLang="ja-JP" i="1" baseline="-25000" dirty="0" err="1">
                <a:latin typeface="+mn-lt"/>
              </a:rPr>
              <a:t>ij</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ij</a:t>
            </a:r>
            <a:r>
              <a:rPr lang="en-US" altLang="ja-JP" dirty="0">
                <a:latin typeface="+mn-lt"/>
              </a:rPr>
              <a:t>)+</a:t>
            </a:r>
            <a:r>
              <a:rPr lang="en-US" altLang="ja-JP" i="1" dirty="0">
                <a:latin typeface="+mn-lt"/>
              </a:rPr>
              <a:t>b</a:t>
            </a:r>
            <a:r>
              <a:rPr lang="ja-JP" altLang="ja-JP" dirty="0">
                <a:latin typeface="+mn-lt"/>
              </a:rPr>
              <a:t>∑</a:t>
            </a:r>
            <a:r>
              <a:rPr lang="en-US" altLang="ja-JP" i="1" baseline="-25000" dirty="0">
                <a:latin typeface="+mn-lt"/>
              </a:rPr>
              <a:t>h</a:t>
            </a:r>
            <a:r>
              <a:rPr lang="en-US" altLang="ja-JP" dirty="0">
                <a:latin typeface="+mn-lt"/>
              </a:rPr>
              <a:t>(</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hi</a:t>
            </a:r>
            <a:r>
              <a:rPr lang="en-US" altLang="ja-JP" i="1" dirty="0">
                <a:latin typeface="+mn-lt"/>
              </a:rPr>
              <a:t>-</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ij</a:t>
            </a:r>
            <a:r>
              <a:rPr lang="en-US" altLang="ja-JP" dirty="0">
                <a:latin typeface="+mn-lt"/>
              </a:rPr>
              <a:t>)}/</a:t>
            </a:r>
            <a:r>
              <a:rPr lang="en-US" altLang="ja-JP" i="1" dirty="0" err="1">
                <a:latin typeface="+mn-lt"/>
              </a:rPr>
              <a:t>Dq</a:t>
            </a:r>
            <a:r>
              <a:rPr lang="en-US" altLang="ja-JP" i="1" dirty="0">
                <a:latin typeface="+mn-lt"/>
              </a:rPr>
              <a:t>      </a:t>
            </a:r>
            <a:r>
              <a:rPr lang="en-US" altLang="ja-JP" dirty="0">
                <a:latin typeface="+mn-lt"/>
              </a:rPr>
              <a:t>(6)</a:t>
            </a:r>
            <a:endParaRPr lang="ja-JP" altLang="ja-JP" dirty="0">
              <a:latin typeface="+mn-lt"/>
            </a:endParaRPr>
          </a:p>
          <a:p>
            <a:pPr marL="0" indent="0" hangingPunct="0">
              <a:buNone/>
            </a:pPr>
            <a:r>
              <a:rPr lang="en-US" altLang="ja-JP" dirty="0" smtClean="0">
                <a:latin typeface="+mn-lt"/>
              </a:rPr>
              <a:t>                                w.r.t</a:t>
            </a:r>
            <a:r>
              <a:rPr lang="en-US" altLang="ja-JP" dirty="0">
                <a:latin typeface="+mn-lt"/>
              </a:rPr>
              <a:t>. =</a:t>
            </a:r>
            <a:r>
              <a:rPr lang="en-US" altLang="ja-JP" i="1" dirty="0" err="1">
                <a:latin typeface="+mn-lt"/>
              </a:rPr>
              <a:t>w</a:t>
            </a:r>
            <a:r>
              <a:rPr lang="en-US" altLang="ja-JP" i="1" baseline="-25000" dirty="0" err="1">
                <a:latin typeface="+mn-lt"/>
              </a:rPr>
              <a:t>ij</a:t>
            </a:r>
            <a:r>
              <a:rPr lang="en-US" altLang="ja-JP" i="1" dirty="0">
                <a:latin typeface="+mn-lt"/>
              </a:rPr>
              <a:t>   </a:t>
            </a:r>
            <a:r>
              <a:rPr lang="en-US" altLang="ja-JP" dirty="0">
                <a:latin typeface="+mn-lt"/>
              </a:rPr>
              <a:t>for given</a:t>
            </a:r>
            <a:r>
              <a:rPr lang="en-US" altLang="ja-JP" b="1" dirty="0">
                <a:latin typeface="+mn-lt"/>
              </a:rPr>
              <a:t> </a:t>
            </a:r>
            <a:r>
              <a:rPr lang="en-US" altLang="ja-JP" i="1" dirty="0">
                <a:latin typeface="+mn-lt"/>
              </a:rPr>
              <a:t>w</a:t>
            </a:r>
            <a:r>
              <a:rPr lang="en-US" altLang="ja-JP" i="1" baseline="-25000" dirty="0">
                <a:latin typeface="+mn-lt"/>
              </a:rPr>
              <a:t>-</a:t>
            </a:r>
            <a:r>
              <a:rPr lang="en-US" altLang="ja-JP" i="1" baseline="-25000" dirty="0" err="1">
                <a:latin typeface="+mn-lt"/>
              </a:rPr>
              <a:t>ij</a:t>
            </a:r>
            <a:endParaRPr lang="ja-JP" altLang="ja-JP" dirty="0">
              <a:latin typeface="+mn-lt"/>
            </a:endParaRPr>
          </a:p>
          <a:p>
            <a:pPr marL="0" indent="0" hangingPunct="0">
              <a:buNone/>
            </a:pPr>
            <a:endParaRPr lang="ja-JP" altLang="ja-JP" dirty="0">
              <a:latin typeface="+mn-lt"/>
            </a:endParaRPr>
          </a:p>
          <a:p>
            <a:pPr marL="0" indent="0" hangingPunct="0">
              <a:buNone/>
            </a:pPr>
            <a:r>
              <a:rPr lang="zh-CN" altLang="ja-JP" b="1" dirty="0">
                <a:latin typeface="+mn-lt"/>
              </a:rPr>
              <a:t>極大化条件</a:t>
            </a:r>
            <a:r>
              <a:rPr lang="zh-CN" altLang="ja-JP" dirty="0">
                <a:latin typeface="+mn-lt"/>
              </a:rPr>
              <a:t>：</a:t>
            </a:r>
            <a:endParaRPr lang="ja-JP" altLang="ja-JP" dirty="0">
              <a:latin typeface="+mn-lt"/>
            </a:endParaRPr>
          </a:p>
          <a:p>
            <a:pPr marL="0" indent="0" hangingPunct="0">
              <a:buNone/>
            </a:pPr>
            <a:r>
              <a:rPr lang="zh-CN" altLang="ja-JP" dirty="0">
                <a:latin typeface="+mn-lt"/>
              </a:rPr>
              <a:t>∂</a:t>
            </a:r>
            <a:r>
              <a:rPr lang="en-US" altLang="ja-JP" i="1" dirty="0" err="1">
                <a:latin typeface="+mn-lt"/>
              </a:rPr>
              <a:t>z</a:t>
            </a:r>
            <a:r>
              <a:rPr lang="en-US" altLang="ja-JP" b="1" i="1" baseline="-25000" dirty="0" err="1">
                <a:latin typeface="+mn-lt"/>
              </a:rPr>
              <a:t>ij</a:t>
            </a:r>
            <a:r>
              <a:rPr lang="en-US" altLang="ja-JP" dirty="0">
                <a:latin typeface="+mn-lt"/>
              </a:rPr>
              <a:t> /</a:t>
            </a:r>
            <a:r>
              <a:rPr lang="zh-CN" altLang="ja-JP" dirty="0">
                <a:latin typeface="+mn-lt"/>
              </a:rPr>
              <a:t>∂</a:t>
            </a:r>
            <a:r>
              <a:rPr lang="en-US" altLang="ja-JP" i="1" dirty="0" err="1">
                <a:latin typeface="+mn-lt"/>
              </a:rPr>
              <a:t>w</a:t>
            </a:r>
            <a:r>
              <a:rPr lang="en-US" altLang="ja-JP" i="1" baseline="-25000" dirty="0" err="1">
                <a:latin typeface="+mn-lt"/>
              </a:rPr>
              <a:t>ij</a:t>
            </a:r>
            <a:r>
              <a:rPr lang="en-US" altLang="ja-JP" dirty="0">
                <a:latin typeface="+mn-lt"/>
              </a:rPr>
              <a:t>=0</a:t>
            </a:r>
            <a:endParaRPr lang="ja-JP" altLang="ja-JP" dirty="0">
              <a:latin typeface="+mn-lt"/>
            </a:endParaRPr>
          </a:p>
          <a:p>
            <a:pPr marL="0" indent="0" hangingPunct="0">
              <a:buNone/>
            </a:pPr>
            <a:r>
              <a:rPr lang="ja-JP" altLang="ja-JP" dirty="0">
                <a:latin typeface="+mn-lt"/>
              </a:rPr>
              <a:t>∂</a:t>
            </a:r>
            <a:r>
              <a:rPr lang="en-US" altLang="ja-JP" baseline="30000" dirty="0">
                <a:latin typeface="+mn-lt"/>
              </a:rPr>
              <a:t>2</a:t>
            </a:r>
            <a:r>
              <a:rPr lang="en-US" altLang="ja-JP" i="1" dirty="0">
                <a:latin typeface="+mn-lt"/>
              </a:rPr>
              <a:t> </a:t>
            </a:r>
            <a:r>
              <a:rPr lang="en-US" altLang="ja-JP" i="1" dirty="0" err="1">
                <a:latin typeface="+mn-lt"/>
              </a:rPr>
              <a:t>z</a:t>
            </a:r>
            <a:r>
              <a:rPr lang="en-US" altLang="ja-JP" b="1" i="1" baseline="-25000" dirty="0" err="1">
                <a:latin typeface="+mn-lt"/>
              </a:rPr>
              <a:t>ij</a:t>
            </a:r>
            <a:r>
              <a:rPr lang="en-US" altLang="ja-JP" dirty="0">
                <a:latin typeface="+mn-lt"/>
              </a:rPr>
              <a:t> /</a:t>
            </a:r>
            <a:r>
              <a:rPr lang="ja-JP" altLang="ja-JP" dirty="0">
                <a:latin typeface="+mn-lt"/>
              </a:rPr>
              <a:t>∂</a:t>
            </a:r>
            <a:r>
              <a:rPr lang="en-US" altLang="ja-JP" baseline="30000" dirty="0">
                <a:latin typeface="+mn-lt"/>
              </a:rPr>
              <a:t>2</a:t>
            </a:r>
            <a:r>
              <a:rPr lang="en-US" altLang="ja-JP" i="1" dirty="0">
                <a:latin typeface="+mn-lt"/>
              </a:rPr>
              <a:t> </a:t>
            </a:r>
            <a:r>
              <a:rPr lang="en-US" altLang="ja-JP" i="1" dirty="0" err="1">
                <a:latin typeface="+mn-lt"/>
              </a:rPr>
              <a:t>w</a:t>
            </a:r>
            <a:r>
              <a:rPr lang="en-US" altLang="ja-JP" i="1" baseline="-25000" dirty="0" err="1">
                <a:latin typeface="+mn-lt"/>
              </a:rPr>
              <a:t>ij</a:t>
            </a:r>
            <a:r>
              <a:rPr lang="en-US" altLang="ja-JP" dirty="0">
                <a:latin typeface="+mn-lt"/>
              </a:rPr>
              <a:t> =-(4+2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err="1">
                <a:latin typeface="+mn-lt"/>
              </a:rPr>
              <a:t>D</a:t>
            </a:r>
            <a:r>
              <a:rPr lang="en-US" altLang="ja-JP" i="1" baseline="-25000" dirty="0" err="1">
                <a:latin typeface="+mn-lt"/>
              </a:rPr>
              <a:t>q</a:t>
            </a:r>
            <a:r>
              <a:rPr lang="en-US" altLang="ja-JP" dirty="0">
                <a:latin typeface="+mn-lt"/>
              </a:rPr>
              <a:t>&lt;0</a:t>
            </a:r>
            <a:endParaRPr lang="ja-JP" altLang="ja-JP" dirty="0">
              <a:latin typeface="+mn-lt"/>
            </a:endParaRPr>
          </a:p>
          <a:p>
            <a:pPr marL="0" indent="0" hangingPunct="0">
              <a:buNone/>
            </a:pPr>
            <a:r>
              <a:rPr lang="en-US" altLang="ja-JP" dirty="0">
                <a:latin typeface="+mn-lt"/>
              </a:rPr>
              <a:t> </a:t>
            </a:r>
            <a:endParaRPr lang="ja-JP" altLang="ja-JP" dirty="0">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16</a:t>
            </a:fld>
            <a:endParaRPr lang="ja-JP" altLang="en-US"/>
          </a:p>
        </p:txBody>
      </p:sp>
    </p:spTree>
    <p:extLst>
      <p:ext uri="{BB962C8B-B14F-4D97-AF65-F5344CB8AC3E}">
        <p14:creationId xmlns:p14="http://schemas.microsoft.com/office/powerpoint/2010/main" val="34502378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79169"/>
            <a:ext cx="11704320" cy="6436925"/>
          </a:xfrm>
        </p:spPr>
        <p:txBody>
          <a:bodyPr>
            <a:normAutofit lnSpcReduction="10000"/>
          </a:bodyPr>
          <a:lstStyle/>
          <a:p>
            <a:pPr marL="0" indent="0" hangingPunct="0">
              <a:buNone/>
            </a:pPr>
            <a:r>
              <a:rPr lang="ja-JP" altLang="ja-JP" sz="4000" b="1" dirty="0">
                <a:latin typeface="+mn-lt"/>
              </a:rPr>
              <a:t>反応関数</a:t>
            </a:r>
            <a:r>
              <a:rPr lang="ja-JP" altLang="ja-JP" sz="4000" dirty="0" smtClean="0">
                <a:latin typeface="+mn-lt"/>
              </a:rPr>
              <a:t>：</a:t>
            </a:r>
            <a:endParaRPr lang="en-US" altLang="ja-JP" sz="4000" dirty="0" smtClean="0">
              <a:latin typeface="+mn-lt"/>
            </a:endParaRPr>
          </a:p>
          <a:p>
            <a:pPr marL="0" indent="0" hangingPunct="0">
              <a:buNone/>
            </a:pPr>
            <a:endParaRPr lang="ja-JP" altLang="ja-JP" sz="4000" dirty="0">
              <a:latin typeface="+mn-lt"/>
            </a:endParaRPr>
          </a:p>
          <a:p>
            <a:pPr marL="0" indent="0" hangingPunct="0">
              <a:buNone/>
            </a:pPr>
            <a:r>
              <a:rPr lang="en-US" altLang="ja-JP" i="1" dirty="0" err="1">
                <a:latin typeface="+mn-lt"/>
              </a:rPr>
              <a:t>w</a:t>
            </a:r>
            <a:r>
              <a:rPr lang="en-US" altLang="ja-JP" i="1" baseline="-25000" dirty="0" err="1">
                <a:latin typeface="+mn-lt"/>
              </a:rPr>
              <a:t>ij</a:t>
            </a:r>
            <a:r>
              <a:rPr lang="en-US" altLang="ja-JP" dirty="0">
                <a:latin typeface="+mn-lt"/>
              </a:rPr>
              <a:t> (</a:t>
            </a:r>
            <a:r>
              <a:rPr lang="en-US" altLang="ja-JP" b="1" i="1" dirty="0">
                <a:latin typeface="+mn-lt"/>
              </a:rPr>
              <a:t>w</a:t>
            </a:r>
            <a:r>
              <a:rPr lang="en-US" altLang="ja-JP" i="1" baseline="-25000" dirty="0">
                <a:latin typeface="+mn-lt"/>
              </a:rPr>
              <a:t>-</a:t>
            </a:r>
            <a:r>
              <a:rPr lang="en-US" altLang="ja-JP" i="1" baseline="-25000" dirty="0" err="1">
                <a:latin typeface="+mn-lt"/>
              </a:rPr>
              <a:t>ij</a:t>
            </a:r>
            <a:r>
              <a:rPr lang="en-US" altLang="ja-JP" dirty="0">
                <a:latin typeface="+mn-lt"/>
              </a:rPr>
              <a:t>)= {(2-</a:t>
            </a:r>
            <a:r>
              <a:rPr lang="en-US" altLang="ja-JP" i="1" dirty="0">
                <a:latin typeface="+mn-lt"/>
              </a:rPr>
              <a:t>b</a:t>
            </a:r>
            <a:r>
              <a:rPr lang="en-US" altLang="ja-JP" dirty="0">
                <a:latin typeface="+mn-lt"/>
              </a:rPr>
              <a:t>)</a:t>
            </a:r>
            <a:r>
              <a:rPr lang="en-US" altLang="ja-JP" i="1" dirty="0" err="1">
                <a:latin typeface="+mn-lt"/>
              </a:rPr>
              <a:t>a</a:t>
            </a:r>
            <a:r>
              <a:rPr lang="en-US" altLang="ja-JP" dirty="0" err="1">
                <a:latin typeface="+mn-lt"/>
              </a:rPr>
              <a:t>+</a:t>
            </a:r>
            <a:r>
              <a:rPr lang="en-US" altLang="ja-JP" i="1" dirty="0" err="1">
                <a:latin typeface="+mn-lt"/>
              </a:rPr>
              <a:t>b</a:t>
            </a:r>
            <a:r>
              <a:rPr lang="ja-JP" altLang="ja-JP" dirty="0">
                <a:latin typeface="+mn-lt"/>
              </a:rPr>
              <a:t>∑</a:t>
            </a:r>
            <a:r>
              <a:rPr lang="en-US" altLang="ja-JP" i="1" baseline="-25000" dirty="0">
                <a:latin typeface="+mn-lt"/>
              </a:rPr>
              <a:t>h</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hj</a:t>
            </a:r>
            <a:r>
              <a:rPr lang="en-US" altLang="ja-JP" dirty="0">
                <a:latin typeface="+mn-lt"/>
              </a:rPr>
              <a:t>}/(4+2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ja-JP" altLang="ja-JP" dirty="0" smtClean="0">
                <a:latin typeface="+mn-lt"/>
              </a:rPr>
              <a:t>∑</a:t>
            </a:r>
            <a:r>
              <a:rPr lang="en-US" altLang="ja-JP" i="1" baseline="-25000" dirty="0" smtClean="0">
                <a:latin typeface="+mn-lt"/>
              </a:rPr>
              <a:t>k </a:t>
            </a:r>
            <a:r>
              <a:rPr lang="en-US" altLang="ja-JP" i="1" dirty="0" err="1" smtClean="0">
                <a:latin typeface="+mn-lt"/>
              </a:rPr>
              <a:t>w</a:t>
            </a:r>
            <a:r>
              <a:rPr lang="en-US" altLang="ja-JP" i="1" baseline="-25000" dirty="0" err="1" smtClean="0">
                <a:latin typeface="+mn-lt"/>
              </a:rPr>
              <a:t>ik</a:t>
            </a:r>
            <a:r>
              <a:rPr lang="en-US" altLang="ja-JP" dirty="0" smtClean="0">
                <a:latin typeface="+mn-lt"/>
              </a:rPr>
              <a:t>/2</a:t>
            </a:r>
            <a:endParaRPr lang="en-US" altLang="ja-JP" dirty="0" smtClean="0">
              <a:latin typeface="+mn-lt"/>
            </a:endParaRPr>
          </a:p>
          <a:p>
            <a:pPr marL="0" indent="0" hangingPunct="0">
              <a:buNone/>
            </a:pPr>
            <a:endParaRPr lang="ja-JP" altLang="ja-JP" dirty="0">
              <a:latin typeface="+mn-lt"/>
            </a:endParaRPr>
          </a:p>
          <a:p>
            <a:pPr marL="0" indent="0" hangingPunct="0">
              <a:buNone/>
            </a:pPr>
            <a:r>
              <a:rPr lang="ja-JP" altLang="ja-JP" dirty="0">
                <a:latin typeface="+mn-lt"/>
              </a:rPr>
              <a:t>　∂</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en-US" altLang="ja-JP" dirty="0" smtClean="0">
                <a:latin typeface="+mn-lt"/>
              </a:rPr>
              <a:t>/</a:t>
            </a:r>
            <a:r>
              <a:rPr lang="ja-JP" altLang="ja-JP" dirty="0">
                <a:latin typeface="+mn-lt"/>
              </a:rPr>
              <a:t>∂</a:t>
            </a:r>
            <a:r>
              <a:rPr lang="en-US" altLang="ja-JP" i="1" dirty="0" err="1">
                <a:latin typeface="+mn-lt"/>
              </a:rPr>
              <a:t>w</a:t>
            </a:r>
            <a:r>
              <a:rPr lang="en-US" altLang="ja-JP" i="1" baseline="-25000" dirty="0" err="1">
                <a:latin typeface="+mn-lt"/>
              </a:rPr>
              <a:t>ik</a:t>
            </a:r>
            <a:r>
              <a:rPr lang="en-US" altLang="ja-JP" dirty="0">
                <a:latin typeface="+mn-lt"/>
              </a:rPr>
              <a:t>=-1/2&lt;0</a:t>
            </a:r>
            <a:endParaRPr lang="ja-JP" altLang="ja-JP" dirty="0">
              <a:latin typeface="+mn-lt"/>
            </a:endParaRPr>
          </a:p>
          <a:p>
            <a:pPr marL="0" indent="0" hangingPunct="0">
              <a:buNone/>
            </a:pPr>
            <a:r>
              <a:rPr lang="ja-JP" altLang="ja-JP" dirty="0">
                <a:latin typeface="+mn-lt"/>
              </a:rPr>
              <a:t>　∂</a:t>
            </a:r>
            <a:r>
              <a:rPr lang="en-US" altLang="ja-JP" i="1" dirty="0" err="1">
                <a:latin typeface="+mn-lt"/>
              </a:rPr>
              <a:t>w</a:t>
            </a:r>
            <a:r>
              <a:rPr lang="en-US" altLang="ja-JP" i="1" baseline="-25000" dirty="0" err="1">
                <a:latin typeface="+mn-lt"/>
              </a:rPr>
              <a:t>ij</a:t>
            </a:r>
            <a:r>
              <a:rPr lang="en-US" altLang="ja-JP" dirty="0">
                <a:latin typeface="+mn-lt"/>
              </a:rPr>
              <a:t> /</a:t>
            </a:r>
            <a:r>
              <a:rPr lang="ja-JP" altLang="ja-JP" dirty="0">
                <a:latin typeface="+mn-lt"/>
              </a:rPr>
              <a:t>∂</a:t>
            </a:r>
            <a:r>
              <a:rPr lang="en-US" altLang="ja-JP" i="1" dirty="0" err="1">
                <a:latin typeface="+mn-lt"/>
              </a:rPr>
              <a:t>w</a:t>
            </a:r>
            <a:r>
              <a:rPr lang="en-US" altLang="ja-JP" i="1" baseline="-25000" dirty="0" err="1">
                <a:latin typeface="+mn-lt"/>
              </a:rPr>
              <a:t>hj</a:t>
            </a:r>
            <a:r>
              <a:rPr lang="en-US" altLang="ja-JP" dirty="0">
                <a:latin typeface="+mn-lt"/>
              </a:rPr>
              <a:t> =</a:t>
            </a:r>
            <a:r>
              <a:rPr lang="en-US" altLang="ja-JP" i="1" dirty="0">
                <a:latin typeface="+mn-lt"/>
              </a:rPr>
              <a:t>b/</a:t>
            </a:r>
            <a:r>
              <a:rPr lang="en-US" altLang="ja-JP" dirty="0">
                <a:latin typeface="+mn-lt"/>
              </a:rPr>
              <a:t>(4+2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2))&gt;0</a:t>
            </a:r>
            <a:endParaRPr lang="ja-JP" altLang="ja-JP" dirty="0">
              <a:latin typeface="+mn-lt"/>
            </a:endParaRPr>
          </a:p>
          <a:p>
            <a:pPr marL="0" indent="0" hangingPunct="0">
              <a:buNone/>
            </a:pPr>
            <a:r>
              <a:rPr lang="ja-JP" altLang="ja-JP" dirty="0">
                <a:latin typeface="+mn-lt"/>
              </a:rPr>
              <a:t>　∂</a:t>
            </a:r>
            <a:r>
              <a:rPr lang="en-US" altLang="ja-JP" i="1" dirty="0" err="1">
                <a:latin typeface="+mn-lt"/>
              </a:rPr>
              <a:t>w</a:t>
            </a:r>
            <a:r>
              <a:rPr lang="en-US" altLang="ja-JP" i="1" baseline="-25000" dirty="0" err="1">
                <a:latin typeface="+mn-lt"/>
              </a:rPr>
              <a:t>ij</a:t>
            </a:r>
            <a:r>
              <a:rPr lang="en-US" altLang="ja-JP" dirty="0">
                <a:latin typeface="+mn-lt"/>
              </a:rPr>
              <a:t> /</a:t>
            </a:r>
            <a:r>
              <a:rPr lang="ja-JP" altLang="ja-JP" dirty="0">
                <a:latin typeface="+mn-lt"/>
              </a:rPr>
              <a:t>∂</a:t>
            </a:r>
            <a:r>
              <a:rPr lang="en-US" altLang="ja-JP" i="1" dirty="0">
                <a:latin typeface="+mn-lt"/>
              </a:rPr>
              <a:t>b</a:t>
            </a:r>
            <a:r>
              <a:rPr lang="en-US" altLang="ja-JP" dirty="0">
                <a:latin typeface="+mn-lt"/>
              </a:rPr>
              <a:t> =-</a:t>
            </a:r>
            <a:r>
              <a:rPr lang="ja-JP" altLang="ja-JP" dirty="0">
                <a:latin typeface="+mn-lt"/>
              </a:rPr>
              <a:t>∑</a:t>
            </a:r>
            <a:r>
              <a:rPr lang="en-US" altLang="ja-JP" i="1" baseline="-25000" dirty="0" smtClean="0">
                <a:latin typeface="+mn-lt"/>
              </a:rPr>
              <a:t>h </a:t>
            </a:r>
            <a:r>
              <a:rPr lang="en-US" altLang="ja-JP" dirty="0" smtClean="0">
                <a:latin typeface="+mn-lt"/>
              </a:rPr>
              <a:t>(</a:t>
            </a:r>
            <a:r>
              <a:rPr lang="en-US" altLang="ja-JP" i="1" dirty="0">
                <a:latin typeface="+mn-lt"/>
              </a:rPr>
              <a:t>a-</a:t>
            </a:r>
            <a:r>
              <a:rPr lang="ja-JP" altLang="ja-JP" dirty="0">
                <a:latin typeface="+mn-lt"/>
              </a:rPr>
              <a:t>∑</a:t>
            </a:r>
            <a:r>
              <a:rPr lang="en-US" altLang="ja-JP" i="1" baseline="-25000" dirty="0" smtClean="0">
                <a:latin typeface="+mn-lt"/>
              </a:rPr>
              <a:t>j </a:t>
            </a:r>
            <a:r>
              <a:rPr lang="en-US" altLang="ja-JP" i="1" dirty="0" err="1" smtClean="0">
                <a:latin typeface="+mn-lt"/>
              </a:rPr>
              <a:t>w</a:t>
            </a:r>
            <a:r>
              <a:rPr lang="en-US" altLang="ja-JP" i="1" baseline="-25000" dirty="0" err="1" smtClean="0">
                <a:latin typeface="+mn-lt"/>
              </a:rPr>
              <a:t>hj</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baseline="30000" dirty="0">
                <a:latin typeface="+mn-lt"/>
              </a:rPr>
              <a:t>2</a:t>
            </a:r>
            <a:r>
              <a:rPr lang="en-US" altLang="ja-JP" dirty="0">
                <a:latin typeface="+mn-lt"/>
              </a:rPr>
              <a:t>&lt;0</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ja-JP" altLang="ja-JP" dirty="0">
                <a:latin typeface="+mn-lt"/>
              </a:rPr>
              <a:t>サプライヤ－</a:t>
            </a:r>
            <a:r>
              <a:rPr lang="en-US" altLang="ja-JP" i="1" dirty="0" err="1">
                <a:latin typeface="+mn-lt"/>
              </a:rPr>
              <a:t>ij</a:t>
            </a:r>
            <a:r>
              <a:rPr lang="ja-JP" altLang="ja-JP" dirty="0">
                <a:latin typeface="+mn-lt"/>
              </a:rPr>
              <a:t>は、</a:t>
            </a:r>
            <a:r>
              <a:rPr lang="en-US" altLang="ja-JP" i="1" dirty="0" err="1" smtClean="0">
                <a:latin typeface="+mn-lt"/>
              </a:rPr>
              <a:t>w</a:t>
            </a:r>
            <a:r>
              <a:rPr lang="en-US" altLang="ja-JP" i="1" baseline="-25000" dirty="0" err="1" smtClean="0">
                <a:latin typeface="+mn-lt"/>
              </a:rPr>
              <a:t>ik</a:t>
            </a:r>
            <a:r>
              <a:rPr lang="en-US" altLang="ja-JP" i="1" baseline="-25000" dirty="0" smtClean="0">
                <a:latin typeface="+mn-lt"/>
              </a:rPr>
              <a:t> </a:t>
            </a:r>
            <a:r>
              <a:rPr lang="ja-JP" altLang="ja-JP" dirty="0" smtClean="0">
                <a:latin typeface="+mn-lt"/>
              </a:rPr>
              <a:t>が</a:t>
            </a:r>
            <a:r>
              <a:rPr lang="ja-JP" altLang="ja-JP" dirty="0">
                <a:latin typeface="+mn-lt"/>
              </a:rPr>
              <a:t>高くなると</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ja-JP" altLang="ja-JP" dirty="0" smtClean="0">
                <a:latin typeface="+mn-lt"/>
              </a:rPr>
              <a:t>を</a:t>
            </a:r>
            <a:r>
              <a:rPr lang="ja-JP" altLang="ja-JP" dirty="0">
                <a:latin typeface="+mn-lt"/>
              </a:rPr>
              <a:t>引き下げ、</a:t>
            </a:r>
            <a:r>
              <a:rPr lang="en-US" altLang="ja-JP" i="1" dirty="0" err="1" smtClean="0">
                <a:latin typeface="+mn-lt"/>
              </a:rPr>
              <a:t>w</a:t>
            </a:r>
            <a:r>
              <a:rPr lang="en-US" altLang="ja-JP" i="1" baseline="-25000" dirty="0" err="1" smtClean="0">
                <a:latin typeface="+mn-lt"/>
              </a:rPr>
              <a:t>hj</a:t>
            </a:r>
            <a:r>
              <a:rPr lang="en-US" altLang="ja-JP" i="1" baseline="-25000" dirty="0" smtClean="0">
                <a:latin typeface="+mn-lt"/>
              </a:rPr>
              <a:t> </a:t>
            </a:r>
            <a:r>
              <a:rPr lang="ja-JP" altLang="ja-JP" dirty="0" smtClean="0">
                <a:latin typeface="+mn-lt"/>
              </a:rPr>
              <a:t>が</a:t>
            </a:r>
            <a:r>
              <a:rPr lang="ja-JP" altLang="ja-JP" dirty="0">
                <a:latin typeface="+mn-lt"/>
              </a:rPr>
              <a:t>高くなると</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ja-JP" altLang="ja-JP" dirty="0" smtClean="0">
                <a:latin typeface="+mn-lt"/>
              </a:rPr>
              <a:t>を</a:t>
            </a:r>
            <a:r>
              <a:rPr lang="ja-JP" altLang="ja-JP" dirty="0">
                <a:latin typeface="+mn-lt"/>
              </a:rPr>
              <a:t>引き上げ、</a:t>
            </a:r>
            <a:r>
              <a:rPr lang="en-US" altLang="ja-JP" i="1" dirty="0">
                <a:latin typeface="+mn-lt"/>
              </a:rPr>
              <a:t>b</a:t>
            </a:r>
            <a:r>
              <a:rPr lang="ja-JP" altLang="ja-JP" dirty="0">
                <a:latin typeface="+mn-lt"/>
              </a:rPr>
              <a:t>が上昇すると</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ja-JP" altLang="ja-JP" dirty="0" smtClean="0">
                <a:latin typeface="+mn-lt"/>
              </a:rPr>
              <a:t>を</a:t>
            </a:r>
            <a:r>
              <a:rPr lang="ja-JP" altLang="ja-JP" dirty="0">
                <a:latin typeface="+mn-lt"/>
              </a:rPr>
              <a:t>引き下げるように反応する（</a:t>
            </a:r>
            <a:r>
              <a:rPr lang="ja-JP" altLang="ja-JP" b="1" dirty="0">
                <a:latin typeface="+mn-lt"/>
              </a:rPr>
              <a:t>垂直的な戦略効果</a:t>
            </a:r>
            <a:r>
              <a:rPr lang="ja-JP" altLang="ja-JP" dirty="0">
                <a:latin typeface="+mn-lt"/>
              </a:rPr>
              <a:t>）。</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17</a:t>
            </a:fld>
            <a:endParaRPr lang="ja-JP" altLang="en-US"/>
          </a:p>
        </p:txBody>
      </p:sp>
    </p:spTree>
    <p:extLst>
      <p:ext uri="{BB962C8B-B14F-4D97-AF65-F5344CB8AC3E}">
        <p14:creationId xmlns:p14="http://schemas.microsoft.com/office/powerpoint/2010/main" val="250762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32311" y="1550141"/>
            <a:ext cx="11704320" cy="7091835"/>
          </a:xfrm>
        </p:spPr>
        <p:txBody>
          <a:bodyPr>
            <a:normAutofit lnSpcReduction="10000"/>
          </a:bodyPr>
          <a:lstStyle/>
          <a:p>
            <a:pPr marL="0" indent="0" hangingPunct="0">
              <a:buNone/>
            </a:pPr>
            <a:r>
              <a:rPr lang="ja-JP" altLang="ja-JP" sz="4000" b="1" dirty="0">
                <a:latin typeface="+mn-lt"/>
              </a:rPr>
              <a:t>限界利潤関数：</a:t>
            </a:r>
            <a:r>
              <a:rPr lang="en-US" altLang="ja-JP" sz="4000" i="1" dirty="0">
                <a:latin typeface="+mn-lt"/>
              </a:rPr>
              <a:t>f</a:t>
            </a:r>
            <a:r>
              <a:rPr lang="en-US" altLang="ja-JP" sz="4000" dirty="0">
                <a:latin typeface="+mn-lt"/>
              </a:rPr>
              <a:t>(</a:t>
            </a:r>
            <a:r>
              <a:rPr lang="en-US" altLang="ja-JP" sz="4000" i="1" dirty="0" err="1">
                <a:latin typeface="+mn-lt"/>
              </a:rPr>
              <a:t>w</a:t>
            </a:r>
            <a:r>
              <a:rPr lang="en-US" altLang="ja-JP" sz="4000" i="1" baseline="-25000" dirty="0" err="1">
                <a:latin typeface="+mn-lt"/>
              </a:rPr>
              <a:t>ij</a:t>
            </a:r>
            <a:r>
              <a:rPr lang="en-US" altLang="ja-JP" sz="4000" dirty="0">
                <a:latin typeface="+mn-lt"/>
              </a:rPr>
              <a:t>)</a:t>
            </a:r>
            <a:endParaRPr lang="ja-JP" altLang="ja-JP" sz="4000" dirty="0">
              <a:latin typeface="+mn-lt"/>
            </a:endParaRPr>
          </a:p>
          <a:p>
            <a:pPr marL="0" indent="0" hangingPunct="0">
              <a:buNone/>
            </a:pPr>
            <a:endParaRPr lang="en-US" altLang="ja-JP" i="1" dirty="0" smtClean="0">
              <a:latin typeface="+mn-lt"/>
            </a:endParaRPr>
          </a:p>
          <a:p>
            <a:pPr marL="0" indent="0" hangingPunct="0">
              <a:buNone/>
            </a:pPr>
            <a:r>
              <a:rPr lang="en-US" altLang="ja-JP" i="1" dirty="0" smtClean="0">
                <a:latin typeface="+mn-lt"/>
              </a:rPr>
              <a:t>f</a:t>
            </a:r>
            <a:r>
              <a:rPr lang="en-US" altLang="ja-JP" dirty="0" smtClean="0">
                <a:latin typeface="+mn-lt"/>
              </a:rPr>
              <a:t>(</a:t>
            </a:r>
            <a:r>
              <a:rPr lang="en-US" altLang="ja-JP" i="1" dirty="0" err="1" smtClean="0">
                <a:latin typeface="+mn-lt"/>
              </a:rPr>
              <a:t>w</a:t>
            </a:r>
            <a:r>
              <a:rPr lang="en-US" altLang="ja-JP" i="1" baseline="-25000" dirty="0" err="1" smtClean="0">
                <a:latin typeface="+mn-lt"/>
              </a:rPr>
              <a:t>ij</a:t>
            </a:r>
            <a:r>
              <a:rPr lang="en-US" altLang="ja-JP" dirty="0">
                <a:latin typeface="+mn-lt"/>
              </a:rPr>
              <a:t>)=</a:t>
            </a:r>
            <a:r>
              <a:rPr lang="ja-JP" altLang="ja-JP" dirty="0">
                <a:latin typeface="+mn-lt"/>
              </a:rPr>
              <a:t>∂</a:t>
            </a:r>
            <a:r>
              <a:rPr lang="en-US" altLang="ja-JP" i="1" dirty="0" err="1">
                <a:latin typeface="+mn-lt"/>
              </a:rPr>
              <a:t>z</a:t>
            </a:r>
            <a:r>
              <a:rPr lang="en-US" altLang="ja-JP" i="1" baseline="-25000" dirty="0" err="1">
                <a:latin typeface="+mn-lt"/>
              </a:rPr>
              <a:t>ij</a:t>
            </a:r>
            <a:r>
              <a:rPr lang="en-US" altLang="ja-JP" dirty="0">
                <a:latin typeface="+mn-lt"/>
              </a:rPr>
              <a:t>/</a:t>
            </a:r>
            <a:r>
              <a:rPr lang="ja-JP" altLang="ja-JP" dirty="0">
                <a:latin typeface="+mn-lt"/>
              </a:rPr>
              <a:t>∂</a:t>
            </a:r>
            <a:r>
              <a:rPr lang="en-US" altLang="ja-JP" i="1" dirty="0" err="1">
                <a:latin typeface="+mn-lt"/>
              </a:rPr>
              <a:t>w</a:t>
            </a:r>
            <a:r>
              <a:rPr lang="en-US" altLang="ja-JP" i="1" baseline="-25000" dirty="0" err="1">
                <a:latin typeface="+mn-lt"/>
              </a:rPr>
              <a:t>ij</a:t>
            </a:r>
            <a:r>
              <a:rPr lang="en-US" altLang="ja-JP" dirty="0">
                <a:latin typeface="+mn-lt"/>
              </a:rPr>
              <a:t> </a:t>
            </a:r>
            <a:endParaRPr lang="ja-JP" altLang="ja-JP" dirty="0">
              <a:latin typeface="+mn-lt"/>
            </a:endParaRPr>
          </a:p>
          <a:p>
            <a:pPr marL="0" indent="0" hangingPunct="0">
              <a:buNone/>
            </a:pPr>
            <a:r>
              <a:rPr lang="en-US" altLang="ja-JP" dirty="0">
                <a:latin typeface="+mn-lt"/>
              </a:rPr>
              <a:t>  </a:t>
            </a:r>
            <a:r>
              <a:rPr lang="en-US" altLang="ja-JP" dirty="0" smtClean="0">
                <a:latin typeface="+mn-lt"/>
              </a:rPr>
              <a:t>      </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2))(2</a:t>
            </a:r>
            <a:r>
              <a:rPr lang="en-US" altLang="ja-JP" i="1" dirty="0">
                <a:latin typeface="+mn-lt"/>
              </a:rPr>
              <a:t> </a:t>
            </a:r>
            <a:r>
              <a:rPr lang="en-US" altLang="ja-JP" i="1" dirty="0" err="1">
                <a:latin typeface="+mn-lt"/>
              </a:rPr>
              <a:t>w</a:t>
            </a:r>
            <a:r>
              <a:rPr lang="en-US" altLang="ja-JP" i="1" baseline="-25000" dirty="0" err="1">
                <a:latin typeface="+mn-lt"/>
              </a:rPr>
              <a:t>ij</a:t>
            </a:r>
            <a:r>
              <a:rPr lang="en-US" altLang="ja-JP" dirty="0">
                <a:latin typeface="+mn-lt"/>
              </a:rPr>
              <a:t>+</a:t>
            </a:r>
            <a:r>
              <a:rPr lang="ja-JP" altLang="ja-JP" dirty="0">
                <a:latin typeface="+mn-lt"/>
              </a:rPr>
              <a:t>∑</a:t>
            </a:r>
            <a:r>
              <a:rPr lang="en-US" altLang="ja-JP" i="1" baseline="-25000" dirty="0" err="1">
                <a:latin typeface="+mn-lt"/>
              </a:rPr>
              <a:t>h</a:t>
            </a:r>
            <a:r>
              <a:rPr lang="en-US" altLang="ja-JP" i="1" dirty="0" err="1">
                <a:latin typeface="+mn-lt"/>
              </a:rPr>
              <a:t>w</a:t>
            </a:r>
            <a:r>
              <a:rPr lang="en-US" altLang="ja-JP" i="1" baseline="-25000" dirty="0" err="1">
                <a:latin typeface="+mn-lt"/>
              </a:rPr>
              <a:t>ih</a:t>
            </a:r>
            <a:r>
              <a:rPr lang="en-US" altLang="ja-JP" dirty="0">
                <a:latin typeface="+mn-lt"/>
              </a:rPr>
              <a:t>)+</a:t>
            </a:r>
            <a:r>
              <a:rPr lang="en-US" altLang="ja-JP" i="1" dirty="0" smtClean="0">
                <a:latin typeface="+mn-lt"/>
              </a:rPr>
              <a:t>b</a:t>
            </a:r>
            <a:r>
              <a:rPr lang="ja-JP" altLang="ja-JP" dirty="0">
                <a:latin typeface="+mn-lt"/>
              </a:rPr>
              <a:t>∑</a:t>
            </a:r>
            <a:r>
              <a:rPr lang="en-US" altLang="ja-JP" i="1" baseline="-25000" dirty="0" smtClean="0">
                <a:latin typeface="+mn-lt"/>
              </a:rPr>
              <a:t>h</a:t>
            </a:r>
            <a:r>
              <a:rPr lang="ja-JP" altLang="ja-JP" dirty="0" smtClean="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hj</a:t>
            </a:r>
            <a:r>
              <a:rPr lang="en-US" altLang="ja-JP" dirty="0">
                <a:latin typeface="+mn-lt"/>
              </a:rPr>
              <a:t>}/</a:t>
            </a:r>
            <a:r>
              <a:rPr lang="en-US" altLang="ja-JP" i="1" dirty="0" err="1">
                <a:latin typeface="+mn-lt"/>
              </a:rPr>
              <a:t>D</a:t>
            </a:r>
            <a:r>
              <a:rPr lang="en-US" altLang="ja-JP" i="1" baseline="-25000" dirty="0" err="1">
                <a:latin typeface="+mn-lt"/>
              </a:rPr>
              <a:t>q</a:t>
            </a:r>
            <a:r>
              <a:rPr lang="en-US" altLang="ja-JP" dirty="0">
                <a:latin typeface="+mn-lt"/>
              </a:rPr>
              <a:t> </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勾配（</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ja-JP" altLang="ja-JP" dirty="0" smtClean="0">
                <a:latin typeface="+mn-lt"/>
              </a:rPr>
              <a:t>の</a:t>
            </a:r>
            <a:r>
              <a:rPr lang="ja-JP" altLang="ja-JP" dirty="0">
                <a:latin typeface="+mn-lt"/>
              </a:rPr>
              <a:t>係数）：</a:t>
            </a:r>
          </a:p>
          <a:p>
            <a:pPr marL="0" indent="0" hangingPunct="0">
              <a:buNone/>
            </a:pPr>
            <a:r>
              <a:rPr lang="en-US" altLang="ja-JP" i="1" dirty="0" smtClean="0">
                <a:latin typeface="+mn-lt"/>
              </a:rPr>
              <a:t>s</a:t>
            </a:r>
            <a:r>
              <a:rPr lang="en-US" altLang="ja-JP" dirty="0" smtClean="0">
                <a:latin typeface="+mn-lt"/>
              </a:rPr>
              <a:t>=</a:t>
            </a:r>
            <a:r>
              <a:rPr lang="en-US" altLang="ja-JP" i="1" dirty="0" err="1" smtClean="0">
                <a:latin typeface="+mn-lt"/>
              </a:rPr>
              <a:t>df</a:t>
            </a:r>
            <a:r>
              <a:rPr lang="en-US" altLang="ja-JP" dirty="0" smtClean="0">
                <a:latin typeface="+mn-lt"/>
              </a:rPr>
              <a:t>/</a:t>
            </a:r>
            <a:r>
              <a:rPr lang="en-US" altLang="ja-JP" i="1" dirty="0" err="1" smtClean="0">
                <a:latin typeface="+mn-lt"/>
              </a:rPr>
              <a:t>dw</a:t>
            </a:r>
            <a:r>
              <a:rPr lang="en-US" altLang="ja-JP" i="1" baseline="-25000" dirty="0" err="1" smtClean="0">
                <a:latin typeface="+mn-lt"/>
              </a:rPr>
              <a:t>ij</a:t>
            </a:r>
            <a:r>
              <a:rPr lang="en-US" altLang="ja-JP" i="1" baseline="-25000" dirty="0" smtClean="0">
                <a:latin typeface="+mn-lt"/>
              </a:rPr>
              <a:t> </a:t>
            </a:r>
            <a:r>
              <a:rPr lang="en-US" altLang="ja-JP" dirty="0" smtClean="0">
                <a:latin typeface="+mn-lt"/>
              </a:rPr>
              <a:t>=-(</a:t>
            </a:r>
            <a:r>
              <a:rPr lang="en-US" altLang="ja-JP" dirty="0">
                <a:latin typeface="+mn-lt"/>
              </a:rPr>
              <a:t>4+2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err="1">
                <a:latin typeface="+mn-lt"/>
              </a:rPr>
              <a:t>D</a:t>
            </a:r>
            <a:r>
              <a:rPr lang="en-US" altLang="ja-JP" i="1" baseline="-25000" dirty="0" err="1">
                <a:latin typeface="+mn-lt"/>
              </a:rPr>
              <a:t>q</a:t>
            </a:r>
            <a:r>
              <a:rPr lang="en-US" altLang="ja-JP" dirty="0">
                <a:latin typeface="+mn-lt"/>
              </a:rPr>
              <a:t>&lt;0     </a:t>
            </a:r>
            <a:r>
              <a:rPr lang="ja-JP" altLang="ja-JP" dirty="0">
                <a:latin typeface="+mn-lt"/>
              </a:rPr>
              <a:t>　　　　　　</a:t>
            </a:r>
            <a:r>
              <a:rPr lang="en-US" altLang="ja-JP" dirty="0" smtClean="0">
                <a:latin typeface="+mn-lt"/>
              </a:rPr>
              <a:t>      </a:t>
            </a:r>
            <a:r>
              <a:rPr lang="en-US" altLang="ja-JP" dirty="0">
                <a:latin typeface="+mn-lt"/>
              </a:rPr>
              <a:t>(8-1)</a:t>
            </a:r>
            <a:endParaRPr lang="ja-JP" altLang="ja-JP" dirty="0">
              <a:latin typeface="+mn-lt"/>
            </a:endParaRPr>
          </a:p>
          <a:p>
            <a:pPr marL="0" indent="0" hangingPunct="0">
              <a:buNone/>
            </a:pPr>
            <a:r>
              <a:rPr lang="ja-JP" altLang="ja-JP" dirty="0">
                <a:latin typeface="+mn-lt"/>
              </a:rPr>
              <a:t>∂</a:t>
            </a:r>
            <a:r>
              <a:rPr lang="en-US" altLang="ja-JP" i="1" dirty="0">
                <a:latin typeface="+mn-lt"/>
              </a:rPr>
              <a:t>s</a:t>
            </a:r>
            <a:r>
              <a:rPr lang="en-US" altLang="ja-JP" dirty="0">
                <a:latin typeface="+mn-lt"/>
              </a:rPr>
              <a:t>/</a:t>
            </a:r>
            <a:r>
              <a:rPr lang="ja-JP" altLang="ja-JP" dirty="0">
                <a:latin typeface="+mn-lt"/>
              </a:rPr>
              <a:t>∂</a:t>
            </a:r>
            <a:r>
              <a:rPr lang="en-US" altLang="ja-JP" i="1" dirty="0">
                <a:latin typeface="+mn-lt"/>
              </a:rPr>
              <a:t>b</a:t>
            </a:r>
            <a:r>
              <a:rPr lang="en-US" altLang="ja-JP" dirty="0">
                <a:latin typeface="+mn-lt"/>
              </a:rPr>
              <a:t> =-{2</a:t>
            </a:r>
            <a:r>
              <a:rPr lang="en-US" altLang="ja-JP" i="1" dirty="0">
                <a:latin typeface="+mn-lt"/>
              </a:rPr>
              <a:t>b</a:t>
            </a:r>
            <a:r>
              <a:rPr lang="en-US" altLang="ja-JP" dirty="0">
                <a:latin typeface="+mn-lt"/>
              </a:rPr>
              <a:t>(4+</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M-</a:t>
            </a:r>
            <a:r>
              <a:rPr lang="en-US" altLang="ja-JP" dirty="0">
                <a:latin typeface="+mn-lt"/>
              </a:rPr>
              <a:t>1)}/</a:t>
            </a:r>
            <a:r>
              <a:rPr lang="en-US" altLang="ja-JP" i="1" dirty="0">
                <a:latin typeface="+mn-lt"/>
              </a:rPr>
              <a:t>D</a:t>
            </a:r>
            <a:r>
              <a:rPr lang="en-US" altLang="ja-JP" i="1" baseline="-25000" dirty="0">
                <a:latin typeface="+mn-lt"/>
              </a:rPr>
              <a:t>q</a:t>
            </a:r>
            <a:r>
              <a:rPr lang="en-US" altLang="ja-JP" baseline="30000" dirty="0">
                <a:latin typeface="+mn-lt"/>
              </a:rPr>
              <a:t>2</a:t>
            </a:r>
            <a:r>
              <a:rPr lang="en-US" altLang="ja-JP" dirty="0">
                <a:latin typeface="+mn-lt"/>
              </a:rPr>
              <a:t>&lt;0   </a:t>
            </a:r>
            <a:r>
              <a:rPr lang="en-US" altLang="ja-JP" dirty="0" smtClean="0">
                <a:latin typeface="+mn-lt"/>
              </a:rPr>
              <a:t>             (</a:t>
            </a:r>
            <a:r>
              <a:rPr lang="en-US" altLang="ja-JP" dirty="0">
                <a:latin typeface="+mn-lt"/>
              </a:rPr>
              <a:t>8-2)</a:t>
            </a:r>
            <a:endParaRPr lang="ja-JP" altLang="ja-JP" dirty="0">
              <a:latin typeface="+mn-lt"/>
            </a:endParaRPr>
          </a:p>
          <a:p>
            <a:pPr marL="0" indent="0" hangingPunct="0">
              <a:buNone/>
            </a:pPr>
            <a:r>
              <a:rPr lang="ja-JP" altLang="ja-JP" dirty="0">
                <a:latin typeface="+mn-lt"/>
              </a:rPr>
              <a:t>∂</a:t>
            </a:r>
            <a:r>
              <a:rPr lang="en-US" altLang="ja-JP" i="1" dirty="0">
                <a:latin typeface="+mn-lt"/>
              </a:rPr>
              <a:t>s</a:t>
            </a:r>
            <a:r>
              <a:rPr lang="en-US" altLang="ja-JP" dirty="0">
                <a:latin typeface="+mn-lt"/>
              </a:rPr>
              <a:t>/</a:t>
            </a:r>
            <a:r>
              <a:rPr lang="ja-JP" altLang="ja-JP" dirty="0">
                <a:latin typeface="+mn-lt"/>
              </a:rPr>
              <a:t>∂</a:t>
            </a:r>
            <a:r>
              <a:rPr lang="en-US" altLang="ja-JP" i="1" dirty="0">
                <a:latin typeface="+mn-lt"/>
              </a:rPr>
              <a:t>M</a:t>
            </a:r>
            <a:r>
              <a:rPr lang="en-US" altLang="ja-JP" dirty="0">
                <a:latin typeface="+mn-lt"/>
              </a:rPr>
              <a:t> </a:t>
            </a:r>
            <a:r>
              <a:rPr lang="en-US" altLang="ja-JP" dirty="0" smtClean="0">
                <a:latin typeface="+mn-lt"/>
              </a:rPr>
              <a:t>=-2</a:t>
            </a:r>
            <a:r>
              <a:rPr lang="en-US" altLang="ja-JP" i="1" dirty="0" smtClean="0">
                <a:latin typeface="+mn-lt"/>
              </a:rPr>
              <a:t>b</a:t>
            </a:r>
            <a:r>
              <a:rPr lang="en-US" altLang="ja-JP" baseline="30000" dirty="0" smtClean="0">
                <a:latin typeface="+mn-lt"/>
              </a:rPr>
              <a:t>2</a:t>
            </a:r>
            <a:r>
              <a:rPr lang="en-US" altLang="ja-JP" dirty="0" smtClean="0">
                <a:latin typeface="+mn-lt"/>
              </a:rPr>
              <a:t>/{(2-</a:t>
            </a:r>
            <a:r>
              <a:rPr lang="en-US" altLang="ja-JP" i="1" dirty="0" smtClean="0">
                <a:latin typeface="+mn-lt"/>
              </a:rPr>
              <a:t>b</a:t>
            </a:r>
            <a:r>
              <a:rPr lang="en-US" altLang="ja-JP" dirty="0" smtClean="0">
                <a:latin typeface="+mn-lt"/>
              </a:rPr>
              <a:t>)</a:t>
            </a:r>
            <a:r>
              <a:rPr lang="en-US" altLang="ja-JP" i="1" dirty="0" smtClean="0">
                <a:latin typeface="+mn-lt"/>
              </a:rPr>
              <a:t>D</a:t>
            </a:r>
            <a:r>
              <a:rPr lang="en-US" altLang="ja-JP" i="1" baseline="-25000" dirty="0" smtClean="0">
                <a:latin typeface="+mn-lt"/>
              </a:rPr>
              <a:t>Q</a:t>
            </a:r>
            <a:r>
              <a:rPr lang="en-US" altLang="ja-JP" baseline="30000" dirty="0" smtClean="0">
                <a:latin typeface="+mn-lt"/>
              </a:rPr>
              <a:t>2</a:t>
            </a:r>
            <a:r>
              <a:rPr lang="en-US" altLang="ja-JP" dirty="0">
                <a:latin typeface="+mn-lt"/>
              </a:rPr>
              <a:t>}</a:t>
            </a:r>
            <a:r>
              <a:rPr lang="en-US" altLang="ja-JP" dirty="0" smtClean="0">
                <a:latin typeface="+mn-lt"/>
              </a:rPr>
              <a:t>&lt;0                                 </a:t>
            </a:r>
            <a:r>
              <a:rPr lang="en-US" altLang="ja-JP" dirty="0">
                <a:latin typeface="+mn-lt"/>
              </a:rPr>
              <a:t>(8-3)</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ja-JP" altLang="ja-JP" dirty="0">
                <a:latin typeface="+mn-lt"/>
              </a:rPr>
              <a:t>限界利潤関数の勾配は負で、企業数が増えて財が同質的になると急勾配になる</a:t>
            </a:r>
            <a:r>
              <a:rPr lang="ja-JP" altLang="ja-JP" dirty="0" smtClean="0">
                <a:latin typeface="+mn-lt"/>
              </a:rPr>
              <a:t>。</a:t>
            </a:r>
            <a:r>
              <a:rPr lang="en-US" altLang="ja-JP" dirty="0">
                <a:latin typeface="+mn-lt"/>
              </a:rPr>
              <a:t> </a:t>
            </a:r>
            <a:endParaRPr lang="ja-JP" altLang="ja-JP" dirty="0">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18</a:t>
            </a:fld>
            <a:endParaRPr lang="ja-JP" altLang="en-US"/>
          </a:p>
        </p:txBody>
      </p:sp>
    </p:spTree>
    <p:extLst>
      <p:ext uri="{BB962C8B-B14F-4D97-AF65-F5344CB8AC3E}">
        <p14:creationId xmlns:p14="http://schemas.microsoft.com/office/powerpoint/2010/main" val="7566866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lstStyle/>
          <a:p>
            <a:pPr marL="0" indent="0" hangingPunct="0">
              <a:buNone/>
            </a:pPr>
            <a:r>
              <a:rPr lang="ja-JP" altLang="ja-JP" sz="4000" dirty="0">
                <a:latin typeface="+mn-lt"/>
              </a:rPr>
              <a:t>シフト</a:t>
            </a:r>
            <a:r>
              <a:rPr lang="ja-JP" altLang="ja-JP" sz="4000" dirty="0" smtClean="0">
                <a:latin typeface="+mn-lt"/>
              </a:rPr>
              <a:t>：</a:t>
            </a:r>
            <a:endParaRPr lang="en-US" altLang="ja-JP" sz="4000" dirty="0" smtClean="0">
              <a:latin typeface="+mn-lt"/>
            </a:endParaRPr>
          </a:p>
          <a:p>
            <a:pPr marL="0" indent="0" hangingPunct="0">
              <a:buNone/>
            </a:pPr>
            <a:endParaRPr lang="ja-JP" altLang="ja-JP" sz="4000" dirty="0">
              <a:latin typeface="+mn-lt"/>
            </a:endParaRPr>
          </a:p>
          <a:p>
            <a:pPr marL="0" indent="0" hangingPunct="0">
              <a:buNone/>
            </a:pPr>
            <a:r>
              <a:rPr lang="en-US" altLang="ja-JP" i="1" dirty="0" err="1">
                <a:latin typeface="+mn-lt"/>
              </a:rPr>
              <a:t>df</a:t>
            </a:r>
            <a:r>
              <a:rPr lang="en-US" altLang="ja-JP" dirty="0">
                <a:latin typeface="+mn-lt"/>
              </a:rPr>
              <a:t>/</a:t>
            </a:r>
            <a:r>
              <a:rPr lang="en-US" altLang="ja-JP" i="1" dirty="0" err="1">
                <a:latin typeface="+mn-lt"/>
              </a:rPr>
              <a:t>db</a:t>
            </a:r>
            <a:r>
              <a:rPr lang="en-US" altLang="ja-JP" dirty="0">
                <a:latin typeface="+mn-lt"/>
              </a:rPr>
              <a:t>&lt;0, if </a:t>
            </a:r>
            <a:r>
              <a:rPr lang="en-US" altLang="ja-JP" i="1" dirty="0" smtClean="0">
                <a:latin typeface="+mn-lt"/>
              </a:rPr>
              <a:t>a-</a:t>
            </a:r>
            <a:r>
              <a:rPr lang="en-US" altLang="ja-JP" i="1" dirty="0" err="1" smtClean="0">
                <a:latin typeface="+mn-lt"/>
              </a:rPr>
              <a:t>c</a:t>
            </a:r>
            <a:r>
              <a:rPr lang="en-US" altLang="ja-JP" i="1" baseline="-25000" dirty="0" err="1" smtClean="0">
                <a:latin typeface="+mn-lt"/>
              </a:rPr>
              <a:t>H</a:t>
            </a:r>
            <a:r>
              <a:rPr lang="en-US" altLang="ja-JP" i="1" baseline="-25000" dirty="0" smtClean="0">
                <a:latin typeface="+mn-lt"/>
              </a:rPr>
              <a:t> </a:t>
            </a:r>
            <a:r>
              <a:rPr lang="en-US" altLang="ja-JP" i="1" dirty="0" smtClean="0">
                <a:latin typeface="+mn-lt"/>
              </a:rPr>
              <a:t>-</a:t>
            </a:r>
            <a:r>
              <a:rPr lang="en-US" altLang="ja-JP" i="1" dirty="0" err="1" smtClean="0">
                <a:latin typeface="+mn-lt"/>
              </a:rPr>
              <a:t>w</a:t>
            </a:r>
            <a:r>
              <a:rPr lang="en-US" altLang="ja-JP" i="1" baseline="-25000" dirty="0" err="1" smtClean="0">
                <a:latin typeface="+mn-lt"/>
              </a:rPr>
              <a:t>ij</a:t>
            </a:r>
            <a:r>
              <a:rPr lang="en-US" altLang="ja-JP" i="1" baseline="-25000" dirty="0" smtClean="0">
                <a:latin typeface="+mn-lt"/>
              </a:rPr>
              <a:t> </a:t>
            </a:r>
            <a:r>
              <a:rPr lang="en-US" altLang="ja-JP" dirty="0" smtClean="0">
                <a:latin typeface="+mn-lt"/>
              </a:rPr>
              <a:t>&gt;{(</a:t>
            </a:r>
            <a:r>
              <a:rPr lang="en-US" altLang="ja-JP" dirty="0">
                <a:latin typeface="+mn-lt"/>
              </a:rPr>
              <a:t>4+</a:t>
            </a:r>
            <a:r>
              <a:rPr lang="en-US" altLang="ja-JP" i="1" dirty="0">
                <a:latin typeface="+mn-lt"/>
              </a:rPr>
              <a:t>b</a:t>
            </a:r>
            <a:r>
              <a:rPr lang="en-US" altLang="ja-JP" baseline="30000" dirty="0">
                <a:latin typeface="+mn-lt"/>
              </a:rPr>
              <a:t>2</a:t>
            </a:r>
            <a:r>
              <a:rPr lang="en-US" altLang="ja-JP" dirty="0">
                <a:latin typeface="+mn-lt"/>
              </a:rPr>
              <a:t>(</a:t>
            </a:r>
            <a:r>
              <a:rPr lang="en-US" altLang="ja-JP" i="1" dirty="0">
                <a:latin typeface="+mn-lt"/>
              </a:rPr>
              <a:t>M-</a:t>
            </a:r>
            <a:r>
              <a:rPr lang="en-US" altLang="ja-JP" dirty="0">
                <a:latin typeface="+mn-lt"/>
              </a:rPr>
              <a:t>1))/(2-</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a:t>
            </a:r>
            <a:r>
              <a:rPr lang="en-US" altLang="ja-JP" i="1" dirty="0">
                <a:latin typeface="+mn-lt"/>
              </a:rPr>
              <a:t> </a:t>
            </a:r>
            <a:r>
              <a:rPr lang="en-US" altLang="ja-JP" i="1" dirty="0" err="1" smtClean="0">
                <a:latin typeface="+mn-lt"/>
              </a:rPr>
              <a:t>c</a:t>
            </a:r>
            <a:r>
              <a:rPr lang="en-US" altLang="ja-JP" i="1" baseline="-25000" dirty="0" err="1" smtClean="0">
                <a:latin typeface="+mn-lt"/>
              </a:rPr>
              <a:t>H</a:t>
            </a:r>
            <a:r>
              <a:rPr lang="en-US" altLang="ja-JP" i="1" baseline="-25000" dirty="0" smtClean="0">
                <a:latin typeface="+mn-lt"/>
              </a:rPr>
              <a:t> </a:t>
            </a:r>
            <a:r>
              <a:rPr lang="en-US" altLang="ja-JP" dirty="0" smtClean="0">
                <a:latin typeface="+mn-lt"/>
              </a:rPr>
              <a:t>-</a:t>
            </a:r>
            <a:r>
              <a:rPr lang="en-US" altLang="ja-JP" i="1" dirty="0">
                <a:latin typeface="+mn-lt"/>
              </a:rPr>
              <a:t>c</a:t>
            </a:r>
            <a:r>
              <a:rPr lang="en-US" altLang="ja-JP" i="1" baseline="-25000" dirty="0">
                <a:latin typeface="+mn-lt"/>
              </a:rPr>
              <a:t>i</a:t>
            </a:r>
            <a:r>
              <a:rPr lang="en-US" altLang="ja-JP" dirty="0">
                <a:latin typeface="+mn-lt"/>
              </a:rPr>
              <a:t>-</a:t>
            </a:r>
            <a:r>
              <a:rPr lang="en-US" altLang="ja-JP" i="1" dirty="0">
                <a:latin typeface="+mn-lt"/>
              </a:rPr>
              <a:t> </a:t>
            </a:r>
            <a:r>
              <a:rPr lang="en-US" altLang="ja-JP" i="1" dirty="0" err="1">
                <a:latin typeface="+mn-lt"/>
              </a:rPr>
              <a:t>w</a:t>
            </a:r>
            <a:r>
              <a:rPr lang="en-US" altLang="ja-JP" i="1" baseline="-25000" dirty="0" err="1">
                <a:latin typeface="+mn-lt"/>
              </a:rPr>
              <a:t>ij</a:t>
            </a:r>
            <a:r>
              <a:rPr lang="en-US" altLang="ja-JP" dirty="0">
                <a:latin typeface="+mn-lt"/>
              </a:rPr>
              <a:t>)    </a:t>
            </a:r>
            <a:r>
              <a:rPr lang="en-US" altLang="ja-JP" dirty="0" smtClean="0">
                <a:latin typeface="+mn-lt"/>
              </a:rPr>
              <a:t>(9-1)</a:t>
            </a:r>
            <a:endParaRPr lang="ja-JP" altLang="ja-JP" dirty="0">
              <a:latin typeface="+mn-lt"/>
            </a:endParaRPr>
          </a:p>
          <a:p>
            <a:pPr marL="0" indent="0" hangingPunct="0">
              <a:buNone/>
            </a:pPr>
            <a:r>
              <a:rPr lang="ja-JP" altLang="ja-JP" dirty="0">
                <a:latin typeface="+mn-lt"/>
              </a:rPr>
              <a:t>∂</a:t>
            </a:r>
            <a:r>
              <a:rPr lang="en-US" altLang="ja-JP" i="1" dirty="0">
                <a:latin typeface="+mn-lt"/>
              </a:rPr>
              <a:t>f</a:t>
            </a:r>
            <a:r>
              <a:rPr lang="en-US" altLang="ja-JP" i="1" baseline="-25000" dirty="0">
                <a:latin typeface="+mn-lt"/>
              </a:rPr>
              <a:t>i</a:t>
            </a:r>
            <a:r>
              <a:rPr lang="en-US" altLang="ja-JP" dirty="0">
                <a:latin typeface="+mn-lt"/>
              </a:rPr>
              <a:t>/</a:t>
            </a:r>
            <a:r>
              <a:rPr lang="ja-JP" altLang="ja-JP" dirty="0">
                <a:latin typeface="+mn-lt"/>
              </a:rPr>
              <a:t>∂</a:t>
            </a:r>
            <a:r>
              <a:rPr lang="en-US" altLang="ja-JP" i="1" dirty="0">
                <a:latin typeface="+mn-lt"/>
              </a:rPr>
              <a:t>M=-b</a:t>
            </a:r>
            <a:r>
              <a:rPr lang="en-US" altLang="ja-JP" dirty="0">
                <a:latin typeface="+mn-lt"/>
              </a:rPr>
              <a:t>{(2-</a:t>
            </a:r>
            <a:r>
              <a:rPr lang="en-US" altLang="ja-JP" i="1" dirty="0">
                <a:latin typeface="+mn-lt"/>
              </a:rPr>
              <a:t>b</a:t>
            </a:r>
            <a:r>
              <a:rPr lang="en-US" altLang="ja-JP" dirty="0">
                <a:latin typeface="+mn-lt"/>
              </a:rPr>
              <a:t>)</a:t>
            </a:r>
            <a:r>
              <a:rPr lang="en-US" altLang="ja-JP" i="1" dirty="0" err="1">
                <a:latin typeface="+mn-lt"/>
              </a:rPr>
              <a:t>a</a:t>
            </a:r>
            <a:r>
              <a:rPr lang="en-US" altLang="ja-JP" dirty="0" err="1">
                <a:latin typeface="+mn-lt"/>
              </a:rPr>
              <a:t>+</a:t>
            </a:r>
            <a:r>
              <a:rPr lang="en-US" altLang="ja-JP" i="1" dirty="0" err="1">
                <a:latin typeface="+mn-lt"/>
              </a:rPr>
              <a:t>b</a:t>
            </a:r>
            <a:r>
              <a:rPr lang="en-US" altLang="ja-JP" dirty="0">
                <a:latin typeface="+mn-lt"/>
              </a:rPr>
              <a:t>(∑</a:t>
            </a:r>
            <a:r>
              <a:rPr lang="en-US" altLang="ja-JP" i="1" dirty="0" err="1">
                <a:latin typeface="+mn-lt"/>
              </a:rPr>
              <a:t>c</a:t>
            </a:r>
            <a:r>
              <a:rPr lang="en-US" altLang="ja-JP" i="1" baseline="-25000" dirty="0" err="1">
                <a:latin typeface="+mn-lt"/>
              </a:rPr>
              <a:t>i</a:t>
            </a:r>
            <a:r>
              <a:rPr lang="en-US" altLang="ja-JP" i="1" dirty="0" err="1">
                <a:latin typeface="+mn-lt"/>
              </a:rPr>
              <a:t>+w</a:t>
            </a:r>
            <a:r>
              <a:rPr lang="en-US" altLang="ja-JP" i="1" baseline="-25000" dirty="0" err="1">
                <a:latin typeface="+mn-lt"/>
              </a:rPr>
              <a:t>ij</a:t>
            </a:r>
            <a:r>
              <a:rPr lang="en-US" altLang="ja-JP" dirty="0">
                <a:latin typeface="+mn-lt"/>
              </a:rPr>
              <a:t>)}/(</a:t>
            </a:r>
            <a:r>
              <a:rPr lang="en-US" altLang="ja-JP" dirty="0" smtClean="0">
                <a:latin typeface="+mn-lt"/>
              </a:rPr>
              <a:t>2-</a:t>
            </a:r>
            <a:r>
              <a:rPr lang="en-US" altLang="ja-JP" i="1" dirty="0" smtClean="0">
                <a:latin typeface="+mn-lt"/>
              </a:rPr>
              <a:t>b</a:t>
            </a:r>
            <a:r>
              <a:rPr lang="en-US" altLang="ja-JP" dirty="0" smtClean="0">
                <a:latin typeface="+mn-lt"/>
              </a:rPr>
              <a:t>)</a:t>
            </a:r>
            <a:r>
              <a:rPr lang="en-US" altLang="ja-JP" i="1" dirty="0" smtClean="0">
                <a:latin typeface="+mn-lt"/>
              </a:rPr>
              <a:t>D</a:t>
            </a:r>
            <a:r>
              <a:rPr lang="en-US" altLang="ja-JP" i="1" baseline="-25000" dirty="0" smtClean="0">
                <a:latin typeface="+mn-lt"/>
              </a:rPr>
              <a:t>Q</a:t>
            </a:r>
            <a:r>
              <a:rPr lang="en-US" altLang="ja-JP" baseline="30000" dirty="0" smtClean="0">
                <a:latin typeface="+mn-lt"/>
              </a:rPr>
              <a:t>2</a:t>
            </a:r>
            <a:r>
              <a:rPr lang="en-US" altLang="ja-JP" dirty="0" smtClean="0">
                <a:latin typeface="+mn-lt"/>
              </a:rPr>
              <a:t>&lt;0                      (9-2)</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・企業の限界費用の差が小さければ、企業数が増えて財が同質的になると限界利潤関数は下方にシフトする（</a:t>
            </a:r>
            <a:r>
              <a:rPr lang="en-US" altLang="ja-JP" dirty="0">
                <a:latin typeface="+mn-lt"/>
              </a:rPr>
              <a:t>(</a:t>
            </a:r>
            <a:r>
              <a:rPr lang="en-US" altLang="ja-JP" dirty="0" smtClean="0">
                <a:latin typeface="+mn-lt"/>
              </a:rPr>
              <a:t>5-1)</a:t>
            </a:r>
            <a:r>
              <a:rPr lang="ja-JP" altLang="ja-JP" dirty="0">
                <a:latin typeface="+mn-lt"/>
              </a:rPr>
              <a:t>式の条件式が成立すれば、</a:t>
            </a:r>
            <a:r>
              <a:rPr lang="en-US" altLang="ja-JP" dirty="0">
                <a:latin typeface="+mn-lt"/>
              </a:rPr>
              <a:t>(</a:t>
            </a:r>
            <a:r>
              <a:rPr lang="en-US" altLang="ja-JP" dirty="0" smtClean="0">
                <a:latin typeface="+mn-lt"/>
              </a:rPr>
              <a:t>9-1)</a:t>
            </a:r>
            <a:r>
              <a:rPr lang="ja-JP" altLang="ja-JP" dirty="0">
                <a:latin typeface="+mn-lt"/>
              </a:rPr>
              <a:t>式の条件式も成立する）</a:t>
            </a:r>
            <a:r>
              <a:rPr lang="ja-JP" altLang="ja-JP" dirty="0" smtClean="0">
                <a:latin typeface="+mn-lt"/>
              </a:rPr>
              <a:t>。</a:t>
            </a:r>
            <a:r>
              <a:rPr lang="en-US" altLang="ja-JP" dirty="0">
                <a:latin typeface="+mn-lt"/>
              </a:rPr>
              <a:t> </a:t>
            </a:r>
            <a:endParaRPr lang="ja-JP" altLang="ja-JP" dirty="0">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19</a:t>
            </a:fld>
            <a:endParaRPr lang="ja-JP" altLang="en-US"/>
          </a:p>
        </p:txBody>
      </p:sp>
    </p:spTree>
    <p:extLst>
      <p:ext uri="{BB962C8B-B14F-4D97-AF65-F5344CB8AC3E}">
        <p14:creationId xmlns:p14="http://schemas.microsoft.com/office/powerpoint/2010/main" val="39200646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434029"/>
            <a:ext cx="11704320" cy="6436925"/>
          </a:xfrm>
        </p:spPr>
        <p:txBody>
          <a:bodyPr/>
          <a:lstStyle/>
          <a:p>
            <a:pPr marL="0" indent="0" hangingPunct="0">
              <a:buNone/>
            </a:pPr>
            <a:r>
              <a:rPr lang="ja-JP" altLang="ja-JP" sz="4400" b="1" dirty="0"/>
              <a:t>主張</a:t>
            </a:r>
            <a:endParaRPr lang="ja-JP" altLang="ja-JP" sz="4400" dirty="0"/>
          </a:p>
          <a:p>
            <a:pPr marL="0" indent="0" hangingPunct="0">
              <a:buNone/>
            </a:pPr>
            <a:r>
              <a:rPr lang="en-US" altLang="ja-JP" dirty="0" smtClean="0"/>
              <a:t> </a:t>
            </a:r>
          </a:p>
          <a:p>
            <a:pPr marL="0" indent="0" hangingPunct="0">
              <a:buNone/>
            </a:pPr>
            <a:r>
              <a:rPr lang="en-US" altLang="ja-JP" dirty="0"/>
              <a:t> </a:t>
            </a:r>
            <a:r>
              <a:rPr lang="ja-JP" altLang="ja-JP" dirty="0"/>
              <a:t>　サプライヤ－から中間財を調達し、最終財を供給する寡占企業を想定する。この状況で、各企業に中間財を供給</a:t>
            </a:r>
            <a:r>
              <a:rPr lang="ja-JP" altLang="ja-JP" dirty="0" smtClean="0"/>
              <a:t>する</a:t>
            </a:r>
            <a:r>
              <a:rPr lang="ja-JP" altLang="en-US" dirty="0" smtClean="0"/>
              <a:t>系列</a:t>
            </a:r>
            <a:r>
              <a:rPr lang="ja-JP" altLang="ja-JP" dirty="0" smtClean="0"/>
              <a:t>サプライヤ</a:t>
            </a:r>
            <a:r>
              <a:rPr lang="ja-JP" altLang="ja-JP" dirty="0"/>
              <a:t>－の数が十分に多ければ、企業数が増えて最終財市場の競争が激しくなると</a:t>
            </a:r>
            <a:r>
              <a:rPr lang="ja-JP" altLang="ja-JP" b="1" dirty="0">
                <a:solidFill>
                  <a:srgbClr val="FF0000"/>
                </a:solidFill>
              </a:rPr>
              <a:t>すべての</a:t>
            </a:r>
            <a:r>
              <a:rPr lang="ja-JP" altLang="ja-JP" dirty="0"/>
              <a:t>企業およびサプライヤ－の利潤が増えることがある。また、供給される最終財</a:t>
            </a:r>
            <a:r>
              <a:rPr lang="ja-JP" altLang="ja-JP" dirty="0" smtClean="0"/>
              <a:t>が</a:t>
            </a:r>
            <a:r>
              <a:rPr lang="ja-JP" altLang="en-US" dirty="0" smtClean="0"/>
              <a:t>ある程度</a:t>
            </a:r>
            <a:r>
              <a:rPr lang="ja-JP" altLang="ja-JP" dirty="0" smtClean="0"/>
              <a:t>同質的</a:t>
            </a:r>
            <a:r>
              <a:rPr lang="ja-JP" altLang="en-US" dirty="0" smtClean="0"/>
              <a:t>な状況で、財が一層同質的に</a:t>
            </a:r>
            <a:r>
              <a:rPr lang="ja-JP" altLang="ja-JP" dirty="0" smtClean="0"/>
              <a:t>なる</a:t>
            </a:r>
            <a:r>
              <a:rPr lang="ja-JP" altLang="ja-JP" dirty="0"/>
              <a:t>と</a:t>
            </a:r>
            <a:r>
              <a:rPr lang="ja-JP" altLang="ja-JP" b="1" dirty="0">
                <a:solidFill>
                  <a:srgbClr val="FF0000"/>
                </a:solidFill>
              </a:rPr>
              <a:t>すべての</a:t>
            </a:r>
            <a:r>
              <a:rPr lang="ja-JP" altLang="ja-JP" dirty="0"/>
              <a:t>企業およびサプライヤ－の利潤が増えることがある。</a:t>
            </a:r>
          </a:p>
          <a:p>
            <a:endParaRPr kumimoji="1" lang="ja-JP" altLang="en-US" dirty="0"/>
          </a:p>
        </p:txBody>
      </p:sp>
      <p:sp>
        <p:nvSpPr>
          <p:cNvPr id="4" name="灯片编号占位符 3"/>
          <p:cNvSpPr>
            <a:spLocks noGrp="1"/>
          </p:cNvSpPr>
          <p:nvPr>
            <p:ph type="sldNum" sz="quarter" idx="2"/>
          </p:nvPr>
        </p:nvSpPr>
        <p:spPr/>
        <p:txBody>
          <a:bodyPr/>
          <a:lstStyle/>
          <a:p>
            <a:fld id="{86CB4B4D-7CA3-9044-876B-883B54F8677D}" type="slidenum">
              <a:rPr lang="en-US" altLang="ja-JP" smtClean="0"/>
              <a:t>2</a:t>
            </a:fld>
            <a:endParaRPr lang="ja-JP" altLang="en-US"/>
          </a:p>
        </p:txBody>
      </p:sp>
    </p:spTree>
    <p:extLst>
      <p:ext uri="{BB962C8B-B14F-4D97-AF65-F5344CB8AC3E}">
        <p14:creationId xmlns:p14="http://schemas.microsoft.com/office/powerpoint/2010/main" val="343973481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201271"/>
            <a:ext cx="11704320" cy="8114179"/>
          </a:xfrm>
        </p:spPr>
        <p:txBody>
          <a:bodyPr>
            <a:normAutofit/>
          </a:bodyPr>
          <a:lstStyle/>
          <a:p>
            <a:pPr marL="0" indent="0">
              <a:buNone/>
            </a:pPr>
            <a:r>
              <a:rPr lang="ja-JP" altLang="ja-JP" sz="4000" dirty="0"/>
              <a:t>限界利潤</a:t>
            </a:r>
            <a:r>
              <a:rPr lang="ja-JP" altLang="ja-JP" sz="4000" dirty="0" smtClean="0"/>
              <a:t>関数</a:t>
            </a:r>
            <a:r>
              <a:rPr lang="ja-JP" altLang="en-US" sz="4000" dirty="0" smtClean="0"/>
              <a:t>：</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利潤極大化条件：</a:t>
            </a:r>
            <a:r>
              <a:rPr lang="en-US" altLang="ja-JP" dirty="0" smtClean="0">
                <a:latin typeface="Times New Roman" panose="02020603050405020304" pitchFamily="18" charset="0"/>
                <a:cs typeface="Times New Roman" panose="02020603050405020304" pitchFamily="18" charset="0"/>
              </a:rPr>
              <a:t>f=0</a:t>
            </a:r>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smtClean="0"/>
          </a:p>
          <a:p>
            <a:pPr marL="0" indent="0">
              <a:buNone/>
            </a:pPr>
            <a:endParaRPr lang="en-US" altLang="ja-JP" dirty="0" smtClean="0"/>
          </a:p>
          <a:p>
            <a:pPr marL="0" indent="0">
              <a:buNone/>
            </a:pPr>
            <a:r>
              <a:rPr lang="ja-JP" altLang="ja-JP" dirty="0" smtClean="0"/>
              <a:t>企業数</a:t>
            </a:r>
            <a:r>
              <a:rPr lang="ja-JP" altLang="ja-JP" dirty="0"/>
              <a:t>が増えて財が同質的になると、サプライヤ－は出荷価格を引き下げる。</a:t>
            </a: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endParaRPr lang="en-US" altLang="ja-JP" dirty="0" smtClean="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endParaRPr lang="ja-JP" altLang="ja-JP"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3264785" y="7361656"/>
            <a:ext cx="623454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flipV="1">
            <a:off x="3271711" y="3911873"/>
            <a:ext cx="0" cy="3435927"/>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flipH="1" flipV="1">
            <a:off x="3237074" y="4639235"/>
            <a:ext cx="4495805" cy="2722421"/>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flipH="1" flipV="1">
            <a:off x="3237075" y="5041017"/>
            <a:ext cx="2479963" cy="2320639"/>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flipH="1">
            <a:off x="4650646" y="5842541"/>
            <a:ext cx="581892" cy="43642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78986" y="3662489"/>
            <a:ext cx="518981" cy="646331"/>
          </a:xfrm>
          <a:prstGeom prst="rect">
            <a:avLst/>
          </a:prstGeom>
          <a:noFill/>
        </p:spPr>
        <p:txBody>
          <a:bodyPr wrap="square" rtlCol="0">
            <a:spAutoFit/>
          </a:bodyPr>
          <a:lstStyle/>
          <a:p>
            <a:r>
              <a:rPr kumimoji="1" lang="en-US" altLang="ja-JP" i="1" dirty="0" smtClean="0"/>
              <a:t>f</a:t>
            </a:r>
            <a:endParaRPr kumimoji="1" lang="ja-JP" altLang="en-US" i="1" dirty="0"/>
          </a:p>
        </p:txBody>
      </p:sp>
      <p:sp>
        <p:nvSpPr>
          <p:cNvPr id="25" name="TextBox 24"/>
          <p:cNvSpPr txBox="1"/>
          <p:nvPr/>
        </p:nvSpPr>
        <p:spPr>
          <a:xfrm>
            <a:off x="9457759" y="6790152"/>
            <a:ext cx="1246909" cy="646331"/>
          </a:xfrm>
          <a:prstGeom prst="rect">
            <a:avLst/>
          </a:prstGeom>
          <a:noFill/>
        </p:spPr>
        <p:txBody>
          <a:bodyPr wrap="square" rtlCol="0">
            <a:spAutoFit/>
          </a:bodyPr>
          <a:lstStyle/>
          <a:p>
            <a:r>
              <a:rPr lang="en-US" altLang="ja-JP" i="1" dirty="0" err="1" smtClean="0">
                <a:latin typeface="Times New Roman" panose="02020603050405020304" pitchFamily="18" charset="0"/>
                <a:cs typeface="Times New Roman" panose="02020603050405020304" pitchFamily="18" charset="0"/>
              </a:rPr>
              <a:t>w</a:t>
            </a:r>
            <a:r>
              <a:rPr lang="en-US" altLang="ja-JP" i="1" baseline="-25000" dirty="0" err="1" smtClean="0">
                <a:latin typeface="Times New Roman" panose="02020603050405020304" pitchFamily="18" charset="0"/>
                <a:cs typeface="Times New Roman" panose="02020603050405020304" pitchFamily="18" charset="0"/>
              </a:rPr>
              <a:t>ij</a:t>
            </a:r>
            <a:endParaRPr kumimoji="1" lang="ja-JP" altLang="en-US" dirty="0"/>
          </a:p>
        </p:txBody>
      </p:sp>
      <p:sp>
        <p:nvSpPr>
          <p:cNvPr id="12" name="TextBox 24"/>
          <p:cNvSpPr txBox="1"/>
          <p:nvPr/>
        </p:nvSpPr>
        <p:spPr>
          <a:xfrm>
            <a:off x="5074018" y="7211489"/>
            <a:ext cx="1246909"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w</a:t>
            </a:r>
            <a:endParaRPr kumimoji="1" lang="ja-JP" altLang="en-US" dirty="0"/>
          </a:p>
        </p:txBody>
      </p:sp>
      <p:sp>
        <p:nvSpPr>
          <p:cNvPr id="14" name="TextBox 24"/>
          <p:cNvSpPr txBox="1"/>
          <p:nvPr/>
        </p:nvSpPr>
        <p:spPr>
          <a:xfrm>
            <a:off x="7046250" y="7193562"/>
            <a:ext cx="1246909"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w</a:t>
            </a:r>
            <a:r>
              <a:rPr lang="en-US" altLang="ja-JP" baseline="-25000" dirty="0" smtClean="0">
                <a:latin typeface="Times New Roman" panose="02020603050405020304" pitchFamily="18" charset="0"/>
                <a:cs typeface="Times New Roman" panose="02020603050405020304" pitchFamily="18" charset="0"/>
              </a:rPr>
              <a:t>0</a:t>
            </a:r>
            <a:endParaRPr kumimoji="1" lang="ja-JP" altLang="en-US" dirty="0"/>
          </a:p>
        </p:txBody>
      </p:sp>
      <p:cxnSp>
        <p:nvCxnSpPr>
          <p:cNvPr id="15" name="直接箭头连接符 19"/>
          <p:cNvCxnSpPr/>
          <p:nvPr/>
        </p:nvCxnSpPr>
        <p:spPr>
          <a:xfrm flipH="1">
            <a:off x="6162617" y="7623486"/>
            <a:ext cx="1041943" cy="87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5065053" y="5373730"/>
            <a:ext cx="1246909"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f</a:t>
            </a:r>
            <a:r>
              <a:rPr lang="en-US" altLang="ja-JP" baseline="-25000" dirty="0" smtClean="0">
                <a:latin typeface="Times New Roman" panose="02020603050405020304" pitchFamily="18" charset="0"/>
                <a:cs typeface="Times New Roman" panose="02020603050405020304" pitchFamily="18" charset="0"/>
              </a:rPr>
              <a:t>0</a:t>
            </a:r>
            <a:endParaRPr kumimoji="1" lang="ja-JP" altLang="en-US" dirty="0"/>
          </a:p>
        </p:txBody>
      </p:sp>
      <p:sp>
        <p:nvSpPr>
          <p:cNvPr id="17" name="TextBox 24"/>
          <p:cNvSpPr txBox="1"/>
          <p:nvPr/>
        </p:nvSpPr>
        <p:spPr>
          <a:xfrm>
            <a:off x="3711379" y="6135726"/>
            <a:ext cx="1246909"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f</a:t>
            </a:r>
            <a:endParaRPr kumimoji="1" lang="ja-JP" altLang="en-US" dirty="0"/>
          </a:p>
        </p:txBody>
      </p:sp>
      <p:sp>
        <p:nvSpPr>
          <p:cNvPr id="4" name="灯片编号占位符 3"/>
          <p:cNvSpPr>
            <a:spLocks noGrp="1"/>
          </p:cNvSpPr>
          <p:nvPr>
            <p:ph type="sldNum" sz="quarter" idx="2"/>
          </p:nvPr>
        </p:nvSpPr>
        <p:spPr/>
        <p:txBody>
          <a:bodyPr/>
          <a:lstStyle/>
          <a:p>
            <a:fld id="{86CB4B4D-7CA3-9044-876B-883B54F8677D}" type="slidenum">
              <a:rPr lang="en-US" altLang="ja-JP" smtClean="0"/>
              <a:t>20</a:t>
            </a:fld>
            <a:endParaRPr lang="ja-JP" altLang="en-US"/>
          </a:p>
        </p:txBody>
      </p:sp>
    </p:spTree>
    <p:extLst>
      <p:ext uri="{BB962C8B-B14F-4D97-AF65-F5344CB8AC3E}">
        <p14:creationId xmlns:p14="http://schemas.microsoft.com/office/powerpoint/2010/main" val="368062542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37225"/>
            <a:ext cx="11704320" cy="7402918"/>
          </a:xfrm>
        </p:spPr>
        <p:txBody>
          <a:bodyPr/>
          <a:lstStyle/>
          <a:p>
            <a:pPr marL="0" indent="0" hangingPunct="0">
              <a:buNone/>
            </a:pPr>
            <a:r>
              <a:rPr lang="ja-JP" altLang="ja-JP" sz="4000" b="1" dirty="0">
                <a:latin typeface="+mn-lt"/>
              </a:rPr>
              <a:t>部分ゲ－ム完全均衡</a:t>
            </a:r>
            <a:endParaRPr lang="ja-JP" altLang="ja-JP" sz="4000" dirty="0">
              <a:latin typeface="+mn-lt"/>
            </a:endParaRPr>
          </a:p>
          <a:p>
            <a:pPr marL="0" indent="0" hangingPunct="0">
              <a:buNone/>
            </a:pPr>
            <a:r>
              <a:rPr lang="en-US" altLang="ja-JP" i="1" dirty="0" smtClean="0">
                <a:latin typeface="+mn-lt"/>
              </a:rPr>
              <a:t>w</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a</a:t>
            </a:r>
            <a:r>
              <a:rPr lang="en-US" altLang="ja-JP" dirty="0">
                <a:latin typeface="+mn-lt"/>
              </a:rPr>
              <a:t>/</a:t>
            </a:r>
            <a:r>
              <a:rPr lang="en-US" altLang="ja-JP" i="1" dirty="0" err="1">
                <a:latin typeface="+mn-lt"/>
              </a:rPr>
              <a:t>Dw</a:t>
            </a:r>
            <a:r>
              <a:rPr lang="en-US" altLang="ja-JP" i="1" dirty="0">
                <a:latin typeface="+mn-lt"/>
              </a:rPr>
              <a:t>                                                     </a:t>
            </a:r>
            <a:r>
              <a:rPr lang="en-US" altLang="ja-JP" i="1" dirty="0" smtClean="0">
                <a:latin typeface="+mn-lt"/>
              </a:rPr>
              <a:t>    </a:t>
            </a:r>
            <a:r>
              <a:rPr lang="en-US" altLang="ja-JP" dirty="0">
                <a:latin typeface="+mn-lt"/>
              </a:rPr>
              <a:t>(10-1)</a:t>
            </a:r>
            <a:endParaRPr lang="ja-JP" altLang="ja-JP" dirty="0">
              <a:latin typeface="+mn-lt"/>
            </a:endParaRPr>
          </a:p>
          <a:p>
            <a:pPr marL="0" indent="0" hangingPunct="0">
              <a:buNone/>
            </a:pPr>
            <a:r>
              <a:rPr lang="en-US" altLang="ja-JP" i="1" dirty="0" smtClean="0">
                <a:latin typeface="+mn-lt"/>
              </a:rPr>
              <a:t>q</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err="1">
                <a:latin typeface="+mn-lt"/>
              </a:rPr>
              <a:t>a</a:t>
            </a:r>
            <a:r>
              <a:rPr lang="en-US" altLang="ja-JP" dirty="0" err="1">
                <a:latin typeface="+mn-lt"/>
              </a:rPr>
              <a:t>/</a:t>
            </a:r>
            <a:r>
              <a:rPr lang="en-US" altLang="ja-JP" i="1" dirty="0" err="1">
                <a:latin typeface="+mn-lt"/>
              </a:rPr>
              <a:t>D</a:t>
            </a:r>
            <a:r>
              <a:rPr lang="en-US" altLang="ja-JP" i="1" dirty="0">
                <a:latin typeface="+mn-lt"/>
              </a:rPr>
              <a:t>                </a:t>
            </a:r>
            <a:r>
              <a:rPr lang="en-US" altLang="ja-JP" i="1" dirty="0" smtClean="0">
                <a:latin typeface="+mn-lt"/>
              </a:rPr>
              <a:t>                                  </a:t>
            </a:r>
            <a:r>
              <a:rPr lang="en-US" altLang="ja-JP" dirty="0">
                <a:latin typeface="+mn-lt"/>
              </a:rPr>
              <a:t>(10-2)</a:t>
            </a:r>
            <a:endParaRPr lang="ja-JP" altLang="ja-JP" dirty="0">
              <a:latin typeface="+mn-lt"/>
            </a:endParaRPr>
          </a:p>
          <a:p>
            <a:pPr marL="0" indent="0" hangingPunct="0">
              <a:buNone/>
            </a:pPr>
            <a:r>
              <a:rPr lang="en-US" altLang="ja-JP" i="1" dirty="0" smtClean="0">
                <a:latin typeface="+mn-lt"/>
              </a:rPr>
              <a:t>p</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2))+(2-</a:t>
            </a:r>
            <a:r>
              <a:rPr lang="en-US" altLang="ja-JP" i="1" dirty="0">
                <a:latin typeface="+mn-lt"/>
              </a:rPr>
              <a:t>b</a:t>
            </a:r>
            <a:r>
              <a:rPr lang="en-US" altLang="ja-JP" dirty="0">
                <a:latin typeface="+mn-lt"/>
              </a:rPr>
              <a:t>)(2+</a:t>
            </a:r>
            <a:r>
              <a:rPr lang="en-US" altLang="ja-JP" i="1" dirty="0">
                <a:latin typeface="+mn-lt"/>
              </a:rPr>
              <a:t>bN</a:t>
            </a:r>
            <a:r>
              <a:rPr lang="en-US" altLang="ja-JP" dirty="0">
                <a:latin typeface="+mn-lt"/>
              </a:rPr>
              <a:t>(</a:t>
            </a:r>
            <a:r>
              <a:rPr lang="en-US" altLang="ja-JP" i="1" dirty="0">
                <a:latin typeface="+mn-lt"/>
              </a:rPr>
              <a:t>M-</a:t>
            </a:r>
            <a:r>
              <a:rPr lang="en-US" altLang="ja-JP" dirty="0">
                <a:latin typeface="+mn-lt"/>
              </a:rPr>
              <a:t>1))}</a:t>
            </a:r>
            <a:r>
              <a:rPr lang="en-US" altLang="ja-JP" i="1" dirty="0" err="1">
                <a:latin typeface="+mn-lt"/>
              </a:rPr>
              <a:t>a</a:t>
            </a:r>
            <a:r>
              <a:rPr lang="en-US" altLang="ja-JP" dirty="0" err="1">
                <a:latin typeface="+mn-lt"/>
              </a:rPr>
              <a:t>/</a:t>
            </a:r>
            <a:r>
              <a:rPr lang="en-US" altLang="ja-JP" i="1" dirty="0" err="1">
                <a:latin typeface="+mn-lt"/>
              </a:rPr>
              <a:t>D</a:t>
            </a:r>
            <a:r>
              <a:rPr lang="ja-JP" altLang="ja-JP" i="1" dirty="0">
                <a:latin typeface="+mn-lt"/>
              </a:rPr>
              <a:t>　</a:t>
            </a:r>
            <a:r>
              <a:rPr lang="en-US" altLang="ja-JP" i="1" dirty="0">
                <a:latin typeface="+mn-lt"/>
              </a:rPr>
              <a:t>  </a:t>
            </a:r>
            <a:r>
              <a:rPr lang="en-US" altLang="ja-JP" i="1" dirty="0" smtClean="0">
                <a:latin typeface="+mn-lt"/>
              </a:rPr>
              <a:t>          </a:t>
            </a:r>
            <a:r>
              <a:rPr lang="en-US" altLang="ja-JP" dirty="0" smtClean="0">
                <a:latin typeface="+mn-lt"/>
              </a:rPr>
              <a:t>(</a:t>
            </a:r>
            <a:r>
              <a:rPr lang="en-US" altLang="ja-JP" dirty="0">
                <a:latin typeface="+mn-lt"/>
              </a:rPr>
              <a:t>10-3)</a:t>
            </a:r>
            <a:endParaRPr lang="ja-JP" altLang="ja-JP" dirty="0">
              <a:latin typeface="+mn-lt"/>
            </a:endParaRPr>
          </a:p>
          <a:p>
            <a:pPr marL="0" indent="0" hangingPunct="0">
              <a:buNone/>
            </a:pPr>
            <a:r>
              <a:rPr lang="en-US" altLang="ja-JP" i="1" dirty="0" smtClean="0">
                <a:latin typeface="+mn-lt"/>
              </a:rPr>
              <a:t>c</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Na</a:t>
            </a:r>
            <a:r>
              <a:rPr lang="en-US" altLang="ja-JP" dirty="0" smtClean="0">
                <a:latin typeface="+mn-lt"/>
              </a:rPr>
              <a:t>/ </a:t>
            </a:r>
            <a:r>
              <a:rPr lang="en-US" altLang="ja-JP" i="1" dirty="0" err="1">
                <a:latin typeface="+mn-lt"/>
              </a:rPr>
              <a:t>D</a:t>
            </a:r>
            <a:r>
              <a:rPr lang="en-US" altLang="ja-JP" i="1" baseline="-25000" dirty="0" err="1">
                <a:latin typeface="+mn-lt"/>
              </a:rPr>
              <a:t>w</a:t>
            </a:r>
            <a:r>
              <a:rPr lang="en-US" altLang="ja-JP" i="1" baseline="-25000" dirty="0">
                <a:latin typeface="+mn-lt"/>
              </a:rPr>
              <a:t> </a:t>
            </a:r>
            <a:r>
              <a:rPr lang="en-US" altLang="ja-JP" i="1" baseline="-25000" dirty="0" smtClean="0">
                <a:latin typeface="+mn-lt"/>
              </a:rPr>
              <a:t>    </a:t>
            </a:r>
            <a:r>
              <a:rPr lang="en-US" altLang="ja-JP" i="1" dirty="0" smtClean="0">
                <a:latin typeface="+mn-lt"/>
              </a:rPr>
              <a:t>                                                    </a:t>
            </a:r>
            <a:r>
              <a:rPr lang="en-US" altLang="ja-JP" dirty="0" smtClean="0">
                <a:latin typeface="+mn-lt"/>
              </a:rPr>
              <a:t>(</a:t>
            </a:r>
            <a:r>
              <a:rPr lang="en-US" altLang="ja-JP" dirty="0">
                <a:latin typeface="+mn-lt"/>
              </a:rPr>
              <a:t>10-4)</a:t>
            </a:r>
            <a:endParaRPr lang="ja-JP" altLang="ja-JP" dirty="0">
              <a:latin typeface="+mn-lt"/>
            </a:endParaRPr>
          </a:p>
          <a:p>
            <a:pPr marL="0" indent="0" hangingPunct="0">
              <a:buNone/>
            </a:pPr>
            <a:r>
              <a:rPr lang="en-US" altLang="ja-JP" i="1" dirty="0" smtClean="0">
                <a:latin typeface="+mn-lt"/>
              </a:rPr>
              <a:t>m</a:t>
            </a:r>
            <a:r>
              <a:rPr lang="en-US" altLang="ja-JP" dirty="0">
                <a:latin typeface="+mn-lt"/>
              </a:rPr>
              <a:t>*=</a:t>
            </a:r>
            <a:r>
              <a:rPr lang="en-US" altLang="ja-JP" i="1" dirty="0">
                <a:latin typeface="+mn-lt"/>
              </a:rPr>
              <a:t>p</a:t>
            </a:r>
            <a:r>
              <a:rPr lang="en-US" altLang="ja-JP" dirty="0">
                <a:latin typeface="+mn-lt"/>
              </a:rPr>
              <a:t>*-</a:t>
            </a:r>
            <a:r>
              <a:rPr lang="en-US" altLang="ja-JP" i="1" dirty="0">
                <a:latin typeface="+mn-lt"/>
              </a:rPr>
              <a:t>c</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a/D</a:t>
            </a:r>
            <a:r>
              <a:rPr lang="en-US" altLang="ja-JP" dirty="0">
                <a:latin typeface="+mn-lt"/>
              </a:rPr>
              <a:t>=</a:t>
            </a:r>
            <a:r>
              <a:rPr lang="en-US" altLang="ja-JP" i="1" dirty="0">
                <a:latin typeface="+mn-lt"/>
              </a:rPr>
              <a:t>q</a:t>
            </a:r>
            <a:r>
              <a:rPr lang="en-US" altLang="ja-JP" dirty="0">
                <a:latin typeface="+mn-lt"/>
              </a:rPr>
              <a:t>*</a:t>
            </a:r>
            <a:r>
              <a:rPr lang="en-US" altLang="ja-JP" baseline="30000" dirty="0">
                <a:latin typeface="+mn-lt"/>
              </a:rPr>
              <a:t> </a:t>
            </a:r>
            <a:r>
              <a:rPr lang="en-US" altLang="ja-JP" i="1" dirty="0">
                <a:latin typeface="+mn-lt"/>
              </a:rPr>
              <a:t>               </a:t>
            </a:r>
            <a:r>
              <a:rPr lang="en-US" altLang="ja-JP" i="1" dirty="0" smtClean="0">
                <a:latin typeface="+mn-lt"/>
              </a:rPr>
              <a:t>                </a:t>
            </a:r>
            <a:r>
              <a:rPr lang="en-US" altLang="ja-JP" dirty="0" smtClean="0">
                <a:latin typeface="+mn-lt"/>
              </a:rPr>
              <a:t>(</a:t>
            </a:r>
            <a:r>
              <a:rPr lang="en-US" altLang="ja-JP" dirty="0">
                <a:latin typeface="+mn-lt"/>
              </a:rPr>
              <a:t>10-5)</a:t>
            </a:r>
            <a:endParaRPr lang="ja-JP" altLang="ja-JP" dirty="0">
              <a:latin typeface="+mn-lt"/>
            </a:endParaRPr>
          </a:p>
          <a:p>
            <a:pPr marL="0" indent="0" hangingPunct="0">
              <a:buNone/>
            </a:pPr>
            <a:r>
              <a:rPr lang="en-US" altLang="ja-JP" i="1" dirty="0" smtClean="0">
                <a:latin typeface="+mn-lt"/>
              </a:rPr>
              <a:t>y</a:t>
            </a:r>
            <a:r>
              <a:rPr lang="en-US" altLang="ja-JP" dirty="0" smtClean="0">
                <a:latin typeface="+mn-lt"/>
              </a:rPr>
              <a:t>*=(</a:t>
            </a:r>
            <a:r>
              <a:rPr lang="en-US" altLang="ja-JP" dirty="0">
                <a:latin typeface="+mn-lt"/>
              </a:rPr>
              <a:t>2+</a:t>
            </a:r>
            <a:r>
              <a:rPr lang="en-US" altLang="ja-JP" i="1" dirty="0">
                <a:latin typeface="+mn-lt"/>
              </a:rPr>
              <a:t>b</a:t>
            </a:r>
            <a:r>
              <a:rPr lang="en-US" altLang="ja-JP" dirty="0" smtClean="0">
                <a:latin typeface="+mn-lt"/>
              </a:rPr>
              <a:t>( </a:t>
            </a:r>
            <a:r>
              <a:rPr lang="en-US" altLang="ja-JP" i="1" dirty="0" smtClean="0">
                <a:latin typeface="+mn-lt"/>
              </a:rPr>
              <a:t>M </a:t>
            </a:r>
            <a:r>
              <a:rPr lang="en-US" altLang="ja-JP" dirty="0" smtClean="0">
                <a:latin typeface="+mn-lt"/>
              </a:rPr>
              <a:t>-2</a:t>
            </a:r>
            <a:r>
              <a:rPr lang="en-US" altLang="ja-JP" dirty="0">
                <a:latin typeface="+mn-lt"/>
              </a:rPr>
              <a:t>))</a:t>
            </a:r>
            <a:r>
              <a:rPr lang="en-US" altLang="ja-JP" baseline="30000" dirty="0">
                <a:latin typeface="+mn-lt"/>
              </a:rPr>
              <a:t>2</a:t>
            </a:r>
            <a:r>
              <a:rPr lang="en-US" altLang="ja-JP" i="1" dirty="0">
                <a:latin typeface="+mn-lt"/>
              </a:rPr>
              <a:t>a</a:t>
            </a:r>
            <a:r>
              <a:rPr lang="en-US" altLang="ja-JP" baseline="30000" dirty="0">
                <a:latin typeface="+mn-lt"/>
              </a:rPr>
              <a:t>2</a:t>
            </a:r>
            <a:r>
              <a:rPr lang="en-US" altLang="ja-JP" dirty="0">
                <a:latin typeface="+mn-lt"/>
              </a:rPr>
              <a:t>/D</a:t>
            </a:r>
            <a:r>
              <a:rPr lang="en-US" altLang="ja-JP" baseline="30000" dirty="0">
                <a:latin typeface="+mn-lt"/>
              </a:rPr>
              <a:t>2</a:t>
            </a:r>
            <a:r>
              <a:rPr lang="en-US" altLang="ja-JP" dirty="0">
                <a:latin typeface="+mn-lt"/>
              </a:rPr>
              <a:t>=</a:t>
            </a:r>
            <a:r>
              <a:rPr lang="en-US" altLang="ja-JP" i="1" dirty="0">
                <a:latin typeface="+mn-lt"/>
              </a:rPr>
              <a:t>q</a:t>
            </a:r>
            <a:r>
              <a:rPr lang="en-US" altLang="ja-JP" dirty="0">
                <a:latin typeface="+mn-lt"/>
              </a:rPr>
              <a:t>*</a:t>
            </a:r>
            <a:r>
              <a:rPr lang="en-US" altLang="ja-JP" baseline="30000" dirty="0">
                <a:latin typeface="+mn-lt"/>
              </a:rPr>
              <a:t>2                             </a:t>
            </a:r>
            <a:r>
              <a:rPr lang="en-US" altLang="ja-JP" baseline="30000" dirty="0" smtClean="0">
                <a:latin typeface="+mn-lt"/>
              </a:rPr>
              <a:t>                         </a:t>
            </a:r>
            <a:r>
              <a:rPr lang="en-US" altLang="ja-JP" i="1" dirty="0" smtClean="0">
                <a:latin typeface="+mn-lt"/>
              </a:rPr>
              <a:t>  </a:t>
            </a:r>
            <a:r>
              <a:rPr lang="en-US" altLang="ja-JP" dirty="0" smtClean="0">
                <a:latin typeface="+mn-lt"/>
              </a:rPr>
              <a:t>(</a:t>
            </a:r>
            <a:r>
              <a:rPr lang="en-US" altLang="ja-JP" dirty="0">
                <a:latin typeface="+mn-lt"/>
              </a:rPr>
              <a:t>10-6)</a:t>
            </a:r>
            <a:endParaRPr lang="ja-JP" altLang="ja-JP" dirty="0">
              <a:latin typeface="+mn-lt"/>
            </a:endParaRPr>
          </a:p>
          <a:p>
            <a:pPr marL="0" indent="0" hangingPunct="0">
              <a:buNone/>
            </a:pPr>
            <a:r>
              <a:rPr lang="en-US" altLang="ja-JP" i="1" dirty="0" smtClean="0">
                <a:latin typeface="+mn-lt"/>
              </a:rPr>
              <a:t>z</a:t>
            </a:r>
            <a:r>
              <a:rPr lang="en-US" altLang="ja-JP" dirty="0">
                <a:latin typeface="+mn-lt"/>
              </a:rPr>
              <a:t>*=(2-</a:t>
            </a:r>
            <a:r>
              <a:rPr lang="en-US" altLang="ja-JP" i="1" dirty="0">
                <a:latin typeface="+mn-lt"/>
              </a:rPr>
              <a:t>b</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a</a:t>
            </a:r>
            <a:r>
              <a:rPr lang="en-US" altLang="ja-JP" baseline="30000" dirty="0">
                <a:latin typeface="+mn-lt"/>
              </a:rPr>
              <a:t>2</a:t>
            </a:r>
            <a:r>
              <a:rPr lang="en-US" altLang="ja-JP" dirty="0">
                <a:latin typeface="+mn-lt"/>
              </a:rPr>
              <a:t>/</a:t>
            </a:r>
            <a:r>
              <a:rPr lang="en-US" altLang="ja-JP" i="1" dirty="0">
                <a:latin typeface="+mn-lt"/>
              </a:rPr>
              <a:t>D</a:t>
            </a:r>
            <a:r>
              <a:rPr lang="en-US" altLang="ja-JP" baseline="30000" dirty="0">
                <a:latin typeface="+mn-lt"/>
              </a:rPr>
              <a:t>2</a:t>
            </a:r>
            <a:r>
              <a:rPr lang="en-US" altLang="ja-JP" i="1" dirty="0">
                <a:latin typeface="+mn-lt"/>
              </a:rPr>
              <a:t>                 </a:t>
            </a:r>
            <a:r>
              <a:rPr lang="en-US" altLang="ja-JP" i="1" dirty="0" smtClean="0">
                <a:latin typeface="+mn-lt"/>
              </a:rPr>
              <a:t>                        </a:t>
            </a:r>
            <a:r>
              <a:rPr lang="en-US" altLang="ja-JP" dirty="0">
                <a:latin typeface="+mn-lt"/>
              </a:rPr>
              <a:t>(10-7)</a:t>
            </a:r>
            <a:endParaRPr lang="ja-JP" altLang="ja-JP" dirty="0">
              <a:latin typeface="+mn-lt"/>
            </a:endParaRPr>
          </a:p>
          <a:p>
            <a:pPr marL="0" indent="0" hangingPunct="0">
              <a:buNone/>
            </a:pPr>
            <a:r>
              <a:rPr lang="en-US" altLang="ja-JP" i="1" dirty="0" smtClean="0">
                <a:solidFill>
                  <a:schemeClr val="tx2"/>
                </a:solidFill>
                <a:latin typeface="+mn-lt"/>
              </a:rPr>
              <a:t>  </a:t>
            </a:r>
            <a:r>
              <a:rPr lang="en-US" altLang="ja-JP" i="1" dirty="0" err="1" smtClean="0">
                <a:solidFill>
                  <a:srgbClr val="0070C0"/>
                </a:solidFill>
                <a:latin typeface="+mn-lt"/>
              </a:rPr>
              <a:t>D</a:t>
            </a:r>
            <a:r>
              <a:rPr lang="en-US" altLang="ja-JP" i="1" baseline="-25000" dirty="0" err="1" smtClean="0">
                <a:solidFill>
                  <a:srgbClr val="0070C0"/>
                </a:solidFill>
                <a:latin typeface="+mn-lt"/>
              </a:rPr>
              <a:t>w</a:t>
            </a:r>
            <a:r>
              <a:rPr lang="en-US" altLang="ja-JP" dirty="0" smtClean="0">
                <a:solidFill>
                  <a:srgbClr val="0070C0"/>
                </a:solidFill>
                <a:latin typeface="+mn-lt"/>
              </a:rPr>
              <a:t>=</a:t>
            </a:r>
            <a:r>
              <a:rPr lang="en-US" altLang="ja-JP" i="1" dirty="0" smtClean="0">
                <a:solidFill>
                  <a:srgbClr val="0070C0"/>
                </a:solidFill>
                <a:latin typeface="+mn-lt"/>
              </a:rPr>
              <a:t>b</a:t>
            </a:r>
            <a:r>
              <a:rPr lang="en-US" altLang="ja-JP" dirty="0" smtClean="0">
                <a:solidFill>
                  <a:srgbClr val="0070C0"/>
                </a:solidFill>
                <a:latin typeface="+mn-lt"/>
              </a:rPr>
              <a:t>(</a:t>
            </a:r>
            <a:r>
              <a:rPr lang="en-US" altLang="ja-JP" i="1" dirty="0" smtClean="0">
                <a:solidFill>
                  <a:srgbClr val="0070C0"/>
                </a:solidFill>
                <a:latin typeface="+mn-lt"/>
              </a:rPr>
              <a:t>M-</a:t>
            </a:r>
            <a:r>
              <a:rPr lang="en-US" altLang="ja-JP" dirty="0" smtClean="0">
                <a:solidFill>
                  <a:srgbClr val="0070C0"/>
                </a:solidFill>
                <a:latin typeface="+mn-lt"/>
              </a:rPr>
              <a:t>1</a:t>
            </a:r>
            <a:r>
              <a:rPr lang="en-US" altLang="ja-JP" dirty="0">
                <a:solidFill>
                  <a:srgbClr val="0070C0"/>
                </a:solidFill>
                <a:latin typeface="+mn-lt"/>
              </a:rPr>
              <a:t>)+(2-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N</a:t>
            </a:r>
            <a:r>
              <a:rPr lang="en-US" altLang="ja-JP" dirty="0">
                <a:solidFill>
                  <a:srgbClr val="0070C0"/>
                </a:solidFill>
                <a:latin typeface="+mn-lt"/>
              </a:rPr>
              <a:t>+1)&gt;0</a:t>
            </a:r>
            <a:endParaRPr lang="ja-JP" altLang="ja-JP" dirty="0">
              <a:solidFill>
                <a:srgbClr val="0070C0"/>
              </a:solidFill>
              <a:latin typeface="+mn-lt"/>
            </a:endParaRPr>
          </a:p>
          <a:p>
            <a:pPr marL="0" indent="0" hangingPunct="0">
              <a:buNone/>
            </a:pPr>
            <a:r>
              <a:rPr lang="en-US" altLang="ja-JP" i="1" dirty="0">
                <a:solidFill>
                  <a:srgbClr val="0070C0"/>
                </a:solidFill>
                <a:latin typeface="+mn-lt"/>
              </a:rPr>
              <a:t> </a:t>
            </a:r>
            <a:r>
              <a:rPr lang="en-US" altLang="ja-JP" i="1" dirty="0" smtClean="0">
                <a:solidFill>
                  <a:srgbClr val="0070C0"/>
                </a:solidFill>
                <a:latin typeface="+mn-lt"/>
              </a:rPr>
              <a:t> D</a:t>
            </a:r>
            <a:r>
              <a:rPr lang="en-US" altLang="ja-JP" dirty="0" smtClean="0">
                <a:solidFill>
                  <a:srgbClr val="0070C0"/>
                </a:solidFill>
                <a:latin typeface="+mn-lt"/>
              </a:rPr>
              <a:t>= </a:t>
            </a:r>
            <a:r>
              <a:rPr lang="en-US" altLang="ja-JP" i="1" dirty="0" smtClean="0">
                <a:solidFill>
                  <a:srgbClr val="0070C0"/>
                </a:solidFill>
                <a:latin typeface="+mn-lt"/>
              </a:rPr>
              <a:t>D</a:t>
            </a:r>
            <a:r>
              <a:rPr lang="en-US" altLang="ja-JP" i="1" baseline="-25000" dirty="0" smtClean="0">
                <a:solidFill>
                  <a:srgbClr val="0070C0"/>
                </a:solidFill>
                <a:latin typeface="+mn-lt"/>
              </a:rPr>
              <a:t>Q </a:t>
            </a:r>
            <a:r>
              <a:rPr lang="en-US" altLang="ja-JP" i="1" dirty="0" err="1" smtClean="0">
                <a:solidFill>
                  <a:srgbClr val="0070C0"/>
                </a:solidFill>
                <a:latin typeface="+mn-lt"/>
              </a:rPr>
              <a:t>D</a:t>
            </a:r>
            <a:r>
              <a:rPr lang="en-US" altLang="ja-JP" i="1" baseline="-25000" dirty="0" err="1" smtClean="0">
                <a:solidFill>
                  <a:srgbClr val="0070C0"/>
                </a:solidFill>
                <a:latin typeface="+mn-lt"/>
              </a:rPr>
              <a:t>w</a:t>
            </a:r>
            <a:r>
              <a:rPr lang="en-US" altLang="ja-JP" dirty="0">
                <a:solidFill>
                  <a:srgbClr val="0070C0"/>
                </a:solidFill>
                <a:latin typeface="+mn-lt"/>
              </a:rPr>
              <a:t>=(2+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M-</a:t>
            </a:r>
            <a:r>
              <a:rPr lang="en-US" altLang="ja-JP" dirty="0">
                <a:solidFill>
                  <a:srgbClr val="0070C0"/>
                </a:solidFill>
                <a:latin typeface="+mn-lt"/>
              </a:rPr>
              <a:t>1))(</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M-</a:t>
            </a:r>
            <a:r>
              <a:rPr lang="en-US" altLang="ja-JP" dirty="0">
                <a:solidFill>
                  <a:srgbClr val="0070C0"/>
                </a:solidFill>
                <a:latin typeface="+mn-lt"/>
              </a:rPr>
              <a:t>1)+(2-</a:t>
            </a:r>
            <a:r>
              <a:rPr lang="en-US" altLang="ja-JP" i="1" dirty="0">
                <a:solidFill>
                  <a:srgbClr val="0070C0"/>
                </a:solidFill>
                <a:latin typeface="+mn-lt"/>
              </a:rPr>
              <a:t>b</a:t>
            </a:r>
            <a:r>
              <a:rPr lang="en-US" altLang="ja-JP" dirty="0">
                <a:solidFill>
                  <a:srgbClr val="0070C0"/>
                </a:solidFill>
                <a:latin typeface="+mn-lt"/>
              </a:rPr>
              <a:t>)(</a:t>
            </a:r>
            <a:r>
              <a:rPr lang="en-US" altLang="ja-JP" i="1" dirty="0">
                <a:solidFill>
                  <a:srgbClr val="0070C0"/>
                </a:solidFill>
                <a:latin typeface="+mn-lt"/>
              </a:rPr>
              <a:t>N</a:t>
            </a:r>
            <a:r>
              <a:rPr lang="en-US" altLang="ja-JP" dirty="0">
                <a:solidFill>
                  <a:srgbClr val="0070C0"/>
                </a:solidFill>
                <a:latin typeface="+mn-lt"/>
              </a:rPr>
              <a:t>+1))&gt;0</a:t>
            </a:r>
            <a:endParaRPr lang="ja-JP" altLang="ja-JP" dirty="0">
              <a:solidFill>
                <a:srgbClr val="0070C0"/>
              </a:solidFill>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21</a:t>
            </a:fld>
            <a:endParaRPr lang="ja-JP" altLang="en-US"/>
          </a:p>
        </p:txBody>
      </p:sp>
    </p:spTree>
    <p:extLst>
      <p:ext uri="{BB962C8B-B14F-4D97-AF65-F5344CB8AC3E}">
        <p14:creationId xmlns:p14="http://schemas.microsoft.com/office/powerpoint/2010/main" val="557484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ja-JP" sz="6000" b="1" dirty="0">
                <a:effectLst/>
                <a:latin typeface="+mn-ea"/>
                <a:ea typeface="+mn-ea"/>
              </a:rPr>
              <a:t>４　比較靜学分析（</a:t>
            </a:r>
            <a:r>
              <a:rPr lang="en-US" altLang="ja-JP" sz="6000" b="1" i="1" dirty="0">
                <a:effectLst/>
                <a:ea typeface="+mn-ea"/>
              </a:rPr>
              <a:t>a</a:t>
            </a:r>
            <a:r>
              <a:rPr lang="en-US" altLang="ja-JP" sz="6000" b="1" dirty="0">
                <a:effectLst/>
                <a:latin typeface="+mn-ea"/>
                <a:ea typeface="+mn-ea"/>
              </a:rPr>
              <a:t>=1</a:t>
            </a:r>
            <a:r>
              <a:rPr lang="ja-JP" altLang="ja-JP" sz="6000" b="1" dirty="0">
                <a:effectLst/>
                <a:latin typeface="+mn-ea"/>
                <a:ea typeface="+mn-ea"/>
              </a:rPr>
              <a:t>と基準化</a:t>
            </a:r>
            <a:r>
              <a:rPr lang="ja-JP" altLang="ja-JP" sz="6000" b="1" dirty="0" smtClean="0">
                <a:effectLst/>
                <a:latin typeface="+mn-ea"/>
                <a:ea typeface="+mn-ea"/>
              </a:rPr>
              <a:t>）</a:t>
            </a:r>
            <a:endParaRPr kumimoji="1" lang="ja-JP" altLang="en-US" sz="6000" dirty="0">
              <a:latin typeface="+mn-ea"/>
              <a:ea typeface="+mn-ea"/>
            </a:endParaRPr>
          </a:p>
        </p:txBody>
      </p:sp>
      <p:sp>
        <p:nvSpPr>
          <p:cNvPr id="3" name="文本占位符 2"/>
          <p:cNvSpPr>
            <a:spLocks noGrp="1"/>
          </p:cNvSpPr>
          <p:nvPr>
            <p:ph type="body"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hangingPunct="0">
              <a:buNone/>
            </a:pPr>
            <a:r>
              <a:rPr lang="ja-JP" altLang="ja-JP" b="1" dirty="0">
                <a:latin typeface="+mn-lt"/>
              </a:rPr>
              <a:t>サプライヤ－数：</a:t>
            </a:r>
            <a:r>
              <a:rPr lang="en-US" altLang="ja-JP" b="1" i="1" dirty="0">
                <a:latin typeface="+mn-lt"/>
              </a:rPr>
              <a:t>N</a:t>
            </a:r>
            <a:endParaRPr lang="ja-JP" altLang="ja-JP" dirty="0">
              <a:latin typeface="+mn-lt"/>
            </a:endParaRPr>
          </a:p>
          <a:p>
            <a:pPr marL="0" indent="0" hangingPunct="0">
              <a:buNone/>
            </a:pPr>
            <a:r>
              <a:rPr lang="en-US" altLang="ja-JP" i="1" dirty="0">
                <a:latin typeface="+mn-lt"/>
              </a:rPr>
              <a:t>N</a:t>
            </a:r>
            <a:r>
              <a:rPr lang="ja-JP" altLang="ja-JP" dirty="0" smtClean="0">
                <a:latin typeface="+mn-lt"/>
              </a:rPr>
              <a:t>↑</a:t>
            </a:r>
            <a:r>
              <a:rPr lang="en-US" altLang="ja-JP" dirty="0" smtClean="0">
                <a:latin typeface="+mn-lt"/>
              </a:rPr>
              <a:t> </a:t>
            </a:r>
            <a:r>
              <a:rPr lang="ja-JP" altLang="ja-JP" dirty="0">
                <a:latin typeface="+mn-lt"/>
              </a:rPr>
              <a:t>　</a:t>
            </a:r>
            <a:r>
              <a:rPr lang="en-US" altLang="ja-JP" i="1" dirty="0">
                <a:latin typeface="+mn-lt"/>
              </a:rPr>
              <a:t>w*</a:t>
            </a:r>
            <a:r>
              <a:rPr lang="ja-JP" altLang="ja-JP" dirty="0" smtClean="0">
                <a:latin typeface="+mn-lt"/>
              </a:rPr>
              <a:t>↓</a:t>
            </a:r>
            <a:r>
              <a:rPr lang="en-US" altLang="ja-JP" dirty="0" smtClean="0">
                <a:latin typeface="+mn-lt"/>
              </a:rPr>
              <a:t> </a:t>
            </a:r>
            <a:r>
              <a:rPr lang="ja-JP" altLang="ja-JP" dirty="0">
                <a:latin typeface="+mn-lt"/>
              </a:rPr>
              <a:t>　</a:t>
            </a:r>
            <a:r>
              <a:rPr lang="en-US" altLang="ja-JP" i="1" dirty="0">
                <a:latin typeface="+mn-lt"/>
              </a:rPr>
              <a:t>c*</a:t>
            </a:r>
            <a:r>
              <a:rPr lang="ja-JP" altLang="ja-JP" dirty="0">
                <a:latin typeface="+mn-lt"/>
              </a:rPr>
              <a:t>↑（</a:t>
            </a:r>
            <a:r>
              <a:rPr lang="en-US" altLang="ja-JP" dirty="0" err="1">
                <a:latin typeface="+mn-lt"/>
              </a:rPr>
              <a:t>Cournot</a:t>
            </a:r>
            <a:r>
              <a:rPr lang="en-US" altLang="ja-JP" dirty="0">
                <a:latin typeface="+mn-lt"/>
              </a:rPr>
              <a:t> (1838)</a:t>
            </a:r>
            <a:r>
              <a:rPr lang="ja-JP" altLang="ja-JP" dirty="0" smtClean="0">
                <a:latin typeface="+mn-lt"/>
              </a:rPr>
              <a:t>）</a:t>
            </a:r>
            <a:endParaRPr lang="ja-JP" altLang="ja-JP" dirty="0">
              <a:latin typeface="+mn-lt"/>
            </a:endParaRPr>
          </a:p>
          <a:p>
            <a:pPr marL="0" indent="0" hangingPunct="0">
              <a:buNone/>
            </a:pPr>
            <a:r>
              <a:rPr lang="ja-JP" altLang="ja-JP" dirty="0">
                <a:latin typeface="+mn-lt"/>
              </a:rPr>
              <a:t>　　　</a:t>
            </a:r>
            <a:r>
              <a:rPr lang="en-US" altLang="ja-JP" dirty="0" smtClean="0">
                <a:latin typeface="+mn-lt"/>
              </a:rPr>
              <a:t> </a:t>
            </a:r>
            <a:r>
              <a:rPr lang="en-US" altLang="ja-JP" i="1" dirty="0" smtClean="0">
                <a:latin typeface="+mn-lt"/>
              </a:rPr>
              <a:t>p</a:t>
            </a:r>
            <a:r>
              <a:rPr lang="en-US" altLang="ja-JP" dirty="0">
                <a:latin typeface="+mn-lt"/>
              </a:rPr>
              <a:t>*</a:t>
            </a:r>
            <a:r>
              <a:rPr lang="ja-JP" altLang="ja-JP" dirty="0">
                <a:latin typeface="+mn-lt"/>
              </a:rPr>
              <a:t>↑　</a:t>
            </a:r>
            <a:r>
              <a:rPr lang="en-US" altLang="ja-JP" dirty="0" smtClean="0">
                <a:latin typeface="+mn-lt"/>
              </a:rPr>
              <a:t> </a:t>
            </a:r>
            <a:r>
              <a:rPr lang="en-US" altLang="ja-JP" i="1" dirty="0" smtClean="0">
                <a:latin typeface="+mn-lt"/>
              </a:rPr>
              <a:t>q</a:t>
            </a:r>
            <a:r>
              <a:rPr lang="en-US" altLang="ja-JP" dirty="0">
                <a:latin typeface="+mn-lt"/>
              </a:rPr>
              <a:t>*</a:t>
            </a:r>
            <a:r>
              <a:rPr lang="ja-JP" altLang="ja-JP" dirty="0">
                <a:latin typeface="+mn-lt"/>
              </a:rPr>
              <a:t>↓　</a:t>
            </a:r>
            <a:r>
              <a:rPr lang="en-US" altLang="ja-JP" dirty="0" smtClean="0">
                <a:latin typeface="+mn-lt"/>
              </a:rPr>
              <a:t> </a:t>
            </a:r>
            <a:r>
              <a:rPr lang="en-US" altLang="ja-JP" i="1" dirty="0" smtClean="0">
                <a:latin typeface="+mn-lt"/>
              </a:rPr>
              <a:t>z</a:t>
            </a:r>
            <a:r>
              <a:rPr lang="en-US" altLang="ja-JP" dirty="0">
                <a:latin typeface="+mn-lt"/>
              </a:rPr>
              <a:t>*=</a:t>
            </a:r>
            <a:r>
              <a:rPr lang="en-US" altLang="ja-JP" i="1" dirty="0">
                <a:latin typeface="+mn-lt"/>
              </a:rPr>
              <a:t>w</a:t>
            </a:r>
            <a:r>
              <a:rPr lang="en-US" altLang="ja-JP" dirty="0">
                <a:latin typeface="+mn-lt"/>
              </a:rPr>
              <a:t>*</a:t>
            </a:r>
            <a:r>
              <a:rPr lang="en-US" altLang="ja-JP" i="1" dirty="0">
                <a:latin typeface="+mn-lt"/>
              </a:rPr>
              <a:t>q</a:t>
            </a:r>
            <a:r>
              <a:rPr lang="en-US" altLang="ja-JP" dirty="0">
                <a:latin typeface="+mn-lt"/>
              </a:rPr>
              <a:t>*</a:t>
            </a:r>
            <a:r>
              <a:rPr lang="ja-JP" altLang="ja-JP" dirty="0">
                <a:latin typeface="+mn-lt"/>
              </a:rPr>
              <a:t>↓</a:t>
            </a:r>
          </a:p>
          <a:p>
            <a:pPr marL="0" indent="0" hangingPunct="0">
              <a:buNone/>
            </a:pPr>
            <a:r>
              <a:rPr lang="ja-JP" altLang="ja-JP" dirty="0">
                <a:latin typeface="+mn-lt"/>
              </a:rPr>
              <a:t>　　　</a:t>
            </a:r>
            <a:r>
              <a:rPr lang="en-US" altLang="ja-JP" dirty="0" smtClean="0">
                <a:latin typeface="+mn-lt"/>
              </a:rPr>
              <a:t> </a:t>
            </a:r>
            <a:r>
              <a:rPr lang="en-US" altLang="ja-JP" i="1" dirty="0" smtClean="0">
                <a:latin typeface="+mn-lt"/>
              </a:rPr>
              <a:t>m</a:t>
            </a:r>
            <a:r>
              <a:rPr lang="en-US" altLang="ja-JP" dirty="0">
                <a:latin typeface="+mn-lt"/>
              </a:rPr>
              <a:t>*=</a:t>
            </a:r>
            <a:r>
              <a:rPr lang="en-US" altLang="ja-JP" i="1" dirty="0">
                <a:latin typeface="+mn-lt"/>
              </a:rPr>
              <a:t>p</a:t>
            </a:r>
            <a:r>
              <a:rPr lang="en-US" altLang="ja-JP" dirty="0">
                <a:latin typeface="+mn-lt"/>
              </a:rPr>
              <a:t>*-</a:t>
            </a:r>
            <a:r>
              <a:rPr lang="en-US" altLang="ja-JP" i="1" dirty="0">
                <a:latin typeface="+mn-lt"/>
              </a:rPr>
              <a:t>c</a:t>
            </a:r>
            <a:r>
              <a:rPr lang="en-US" altLang="ja-JP" dirty="0">
                <a:latin typeface="+mn-lt"/>
              </a:rPr>
              <a:t>*</a:t>
            </a:r>
            <a:r>
              <a:rPr lang="ja-JP" altLang="ja-JP" dirty="0">
                <a:latin typeface="+mn-lt"/>
              </a:rPr>
              <a:t>↓　</a:t>
            </a:r>
            <a:r>
              <a:rPr lang="en-US" altLang="ja-JP" dirty="0" smtClean="0">
                <a:latin typeface="+mn-lt"/>
              </a:rPr>
              <a:t>   </a:t>
            </a:r>
            <a:r>
              <a:rPr lang="en-US" altLang="ja-JP" i="1" dirty="0" smtClean="0">
                <a:latin typeface="+mn-lt"/>
              </a:rPr>
              <a:t>y</a:t>
            </a:r>
            <a:r>
              <a:rPr lang="en-US" altLang="ja-JP" dirty="0">
                <a:latin typeface="+mn-lt"/>
              </a:rPr>
              <a:t>*</a:t>
            </a:r>
            <a:r>
              <a:rPr lang="ja-JP" altLang="ja-JP" dirty="0">
                <a:latin typeface="+mn-lt"/>
              </a:rPr>
              <a:t>↓</a:t>
            </a:r>
          </a:p>
          <a:p>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2973401987"/>
              </p:ext>
            </p:extLst>
          </p:nvPr>
        </p:nvGraphicFramePr>
        <p:xfrm>
          <a:off x="1819123" y="2355669"/>
          <a:ext cx="8669864" cy="2346960"/>
        </p:xfrm>
        <a:graphic>
          <a:graphicData uri="http://schemas.openxmlformats.org/drawingml/2006/table">
            <a:tbl>
              <a:tblPr firstRow="1" bandRow="1">
                <a:tableStyleId>{B301B821-A1FF-4177-AEE7-76D212191A09}</a:tableStyleId>
              </a:tblPr>
              <a:tblGrid>
                <a:gridCol w="1083733">
                  <a:extLst>
                    <a:ext uri="{9D8B030D-6E8A-4147-A177-3AD203B41FA5}">
                      <a16:colId xmlns:a16="http://schemas.microsoft.com/office/drawing/2014/main" val="20000"/>
                    </a:ext>
                  </a:extLst>
                </a:gridCol>
                <a:gridCol w="1083733">
                  <a:extLst>
                    <a:ext uri="{9D8B030D-6E8A-4147-A177-3AD203B41FA5}">
                      <a16:colId xmlns:a16="http://schemas.microsoft.com/office/drawing/2014/main" val="20001"/>
                    </a:ext>
                  </a:extLst>
                </a:gridCol>
                <a:gridCol w="1083733">
                  <a:extLst>
                    <a:ext uri="{9D8B030D-6E8A-4147-A177-3AD203B41FA5}">
                      <a16:colId xmlns:a16="http://schemas.microsoft.com/office/drawing/2014/main" val="20002"/>
                    </a:ext>
                  </a:extLst>
                </a:gridCol>
                <a:gridCol w="1083733">
                  <a:extLst>
                    <a:ext uri="{9D8B030D-6E8A-4147-A177-3AD203B41FA5}">
                      <a16:colId xmlns:a16="http://schemas.microsoft.com/office/drawing/2014/main" val="20003"/>
                    </a:ext>
                  </a:extLst>
                </a:gridCol>
                <a:gridCol w="1083733">
                  <a:extLst>
                    <a:ext uri="{9D8B030D-6E8A-4147-A177-3AD203B41FA5}">
                      <a16:colId xmlns:a16="http://schemas.microsoft.com/office/drawing/2014/main" val="20004"/>
                    </a:ext>
                  </a:extLst>
                </a:gridCol>
                <a:gridCol w="1083733">
                  <a:extLst>
                    <a:ext uri="{9D8B030D-6E8A-4147-A177-3AD203B41FA5}">
                      <a16:colId xmlns:a16="http://schemas.microsoft.com/office/drawing/2014/main" val="20005"/>
                    </a:ext>
                  </a:extLst>
                </a:gridCol>
                <a:gridCol w="1083733">
                  <a:extLst>
                    <a:ext uri="{9D8B030D-6E8A-4147-A177-3AD203B41FA5}">
                      <a16:colId xmlns:a16="http://schemas.microsoft.com/office/drawing/2014/main" val="20006"/>
                    </a:ext>
                  </a:extLst>
                </a:gridCol>
                <a:gridCol w="1083733">
                  <a:extLst>
                    <a:ext uri="{9D8B030D-6E8A-4147-A177-3AD203B41FA5}">
                      <a16:colId xmlns:a16="http://schemas.microsoft.com/office/drawing/2014/main" val="20007"/>
                    </a:ext>
                  </a:extLst>
                </a:gridCol>
              </a:tblGrid>
              <a:tr h="841829">
                <a:tc>
                  <a:txBody>
                    <a:bodyPr/>
                    <a:lstStyle/>
                    <a:p>
                      <a:pPr marL="0" marR="0" indent="0" algn="ctr" defTabSz="1300460" rtl="0" eaLnBrk="1" fontAlgn="auto" latinLnBrk="0" hangingPunct="1">
                        <a:lnSpc>
                          <a:spcPct val="100000"/>
                        </a:lnSpc>
                        <a:spcBef>
                          <a:spcPts val="0"/>
                        </a:spcBef>
                        <a:spcAft>
                          <a:spcPts val="0"/>
                        </a:spcAft>
                        <a:buClrTx/>
                        <a:buSzTx/>
                        <a:buFontTx/>
                        <a:buNone/>
                        <a:tabLst/>
                        <a:defRPr/>
                      </a:pPr>
                      <a:r>
                        <a:rPr kumimoji="1" lang="ja-JP" altLang="ja-JP" sz="2600" b="1" i="0" kern="1200" dirty="0" smtClean="0">
                          <a:solidFill>
                            <a:srgbClr val="002060"/>
                          </a:solidFill>
                          <a:effectLst/>
                          <a:latin typeface="+mn-lt"/>
                          <a:ea typeface="+mn-ea"/>
                          <a:cs typeface="+mn-cs"/>
                        </a:rPr>
                        <a:t>変数</a:t>
                      </a:r>
                      <a:endParaRPr kumimoji="1" lang="ja-JP" altLang="en-US" i="0" dirty="0">
                        <a:solidFill>
                          <a:srgbClr val="002060"/>
                        </a:solidFill>
                      </a:endParaRPr>
                    </a:p>
                  </a:txBody>
                  <a:tcPr/>
                </a:tc>
                <a:tc>
                  <a:txBody>
                    <a:bodyPr/>
                    <a:lstStyle/>
                    <a:p>
                      <a:pPr algn="ctr"/>
                      <a:r>
                        <a:rPr kumimoji="1" lang="en-US" altLang="ja-JP" i="1" dirty="0" smtClean="0">
                          <a:solidFill>
                            <a:srgbClr val="002060"/>
                          </a:solidFill>
                        </a:rPr>
                        <a:t>W</a:t>
                      </a:r>
                      <a:endParaRPr kumimoji="1" lang="ja-JP" altLang="en-US" i="1" dirty="0">
                        <a:solidFill>
                          <a:srgbClr val="002060"/>
                        </a:solidFill>
                      </a:endParaRPr>
                    </a:p>
                  </a:txBody>
                  <a:tcPr/>
                </a:tc>
                <a:tc>
                  <a:txBody>
                    <a:bodyPr/>
                    <a:lstStyle/>
                    <a:p>
                      <a:pPr algn="ctr"/>
                      <a:r>
                        <a:rPr kumimoji="1" lang="en-US" altLang="ja-JP" i="1" dirty="0" smtClean="0">
                          <a:solidFill>
                            <a:srgbClr val="002060"/>
                          </a:solidFill>
                        </a:rPr>
                        <a:t>q</a:t>
                      </a:r>
                      <a:endParaRPr kumimoji="1" lang="ja-JP" altLang="en-US" i="1" dirty="0">
                        <a:solidFill>
                          <a:srgbClr val="002060"/>
                        </a:solidFill>
                      </a:endParaRPr>
                    </a:p>
                  </a:txBody>
                  <a:tcPr/>
                </a:tc>
                <a:tc>
                  <a:txBody>
                    <a:bodyPr/>
                    <a:lstStyle/>
                    <a:p>
                      <a:pPr algn="ctr"/>
                      <a:r>
                        <a:rPr kumimoji="1" lang="en-US" altLang="ja-JP" i="1" dirty="0" smtClean="0">
                          <a:solidFill>
                            <a:srgbClr val="002060"/>
                          </a:solidFill>
                        </a:rPr>
                        <a:t>p</a:t>
                      </a:r>
                      <a:endParaRPr kumimoji="1" lang="ja-JP" altLang="en-US" i="1" dirty="0">
                        <a:solidFill>
                          <a:srgbClr val="002060"/>
                        </a:solidFill>
                      </a:endParaRPr>
                    </a:p>
                  </a:txBody>
                  <a:tcPr/>
                </a:tc>
                <a:tc>
                  <a:txBody>
                    <a:bodyPr/>
                    <a:lstStyle/>
                    <a:p>
                      <a:pPr algn="ctr"/>
                      <a:r>
                        <a:rPr kumimoji="1" lang="en-US" altLang="ja-JP" i="1" dirty="0" smtClean="0">
                          <a:solidFill>
                            <a:srgbClr val="002060"/>
                          </a:solidFill>
                        </a:rPr>
                        <a:t>c</a:t>
                      </a:r>
                      <a:endParaRPr kumimoji="1" lang="ja-JP" altLang="en-US" i="1" dirty="0">
                        <a:solidFill>
                          <a:srgbClr val="002060"/>
                        </a:solidFill>
                      </a:endParaRPr>
                    </a:p>
                  </a:txBody>
                  <a:tcPr/>
                </a:tc>
                <a:tc>
                  <a:txBody>
                    <a:bodyPr/>
                    <a:lstStyle/>
                    <a:p>
                      <a:pPr algn="ctr"/>
                      <a:r>
                        <a:rPr kumimoji="1" lang="en-US" altLang="ja-JP" i="1" dirty="0" smtClean="0">
                          <a:solidFill>
                            <a:srgbClr val="002060"/>
                          </a:solidFill>
                        </a:rPr>
                        <a:t>m</a:t>
                      </a:r>
                      <a:endParaRPr kumimoji="1" lang="ja-JP" altLang="en-US" i="1" dirty="0">
                        <a:solidFill>
                          <a:srgbClr val="002060"/>
                        </a:solidFill>
                      </a:endParaRPr>
                    </a:p>
                  </a:txBody>
                  <a:tcPr/>
                </a:tc>
                <a:tc>
                  <a:txBody>
                    <a:bodyPr/>
                    <a:lstStyle/>
                    <a:p>
                      <a:pPr algn="ctr"/>
                      <a:r>
                        <a:rPr kumimoji="1" lang="en-US" altLang="ja-JP" i="1" dirty="0" smtClean="0">
                          <a:solidFill>
                            <a:srgbClr val="002060"/>
                          </a:solidFill>
                        </a:rPr>
                        <a:t>y</a:t>
                      </a:r>
                      <a:endParaRPr kumimoji="1" lang="ja-JP" altLang="en-US" i="1" dirty="0">
                        <a:solidFill>
                          <a:srgbClr val="002060"/>
                        </a:solidFill>
                      </a:endParaRPr>
                    </a:p>
                  </a:txBody>
                  <a:tcPr/>
                </a:tc>
                <a:tc>
                  <a:txBody>
                    <a:bodyPr/>
                    <a:lstStyle/>
                    <a:p>
                      <a:pPr marL="0" marR="0" indent="0" algn="ctr" defTabSz="1300460" rtl="0" eaLnBrk="1" fontAlgn="auto" latinLnBrk="0" hangingPunct="1">
                        <a:lnSpc>
                          <a:spcPct val="100000"/>
                        </a:lnSpc>
                        <a:spcBef>
                          <a:spcPts val="0"/>
                        </a:spcBef>
                        <a:spcAft>
                          <a:spcPts val="0"/>
                        </a:spcAft>
                        <a:buClrTx/>
                        <a:buSzTx/>
                        <a:buFontTx/>
                        <a:buNone/>
                        <a:tabLst/>
                        <a:defRPr/>
                      </a:pPr>
                      <a:r>
                        <a:rPr kumimoji="1" lang="en-US" altLang="ja-JP" sz="2600" b="1" i="1" kern="1200" dirty="0" smtClean="0">
                          <a:solidFill>
                            <a:srgbClr val="002060"/>
                          </a:solidFill>
                          <a:effectLst/>
                          <a:latin typeface="+mn-lt"/>
                          <a:ea typeface="+mn-ea"/>
                          <a:cs typeface="+mn-cs"/>
                        </a:rPr>
                        <a:t>z</a:t>
                      </a:r>
                      <a:endParaRPr kumimoji="1" lang="ja-JP" altLang="ja-JP" sz="2600" b="1" i="1" kern="1200" dirty="0" smtClean="0">
                        <a:solidFill>
                          <a:srgbClr val="002060"/>
                        </a:solidFill>
                        <a:effectLst/>
                        <a:latin typeface="+mn-lt"/>
                        <a:ea typeface="+mn-ea"/>
                        <a:cs typeface="+mn-cs"/>
                      </a:endParaRPr>
                    </a:p>
                    <a:p>
                      <a:pPr algn="ctr"/>
                      <a:endParaRPr kumimoji="1" lang="ja-JP" altLang="en-US" i="1" dirty="0">
                        <a:solidFill>
                          <a:srgbClr val="002060"/>
                        </a:solidFill>
                      </a:endParaRPr>
                    </a:p>
                  </a:txBody>
                  <a:tcPr/>
                </a:tc>
                <a:extLst>
                  <a:ext uri="{0D108BD9-81ED-4DB2-BD59-A6C34878D82A}">
                    <a16:rowId xmlns:a16="http://schemas.microsoft.com/office/drawing/2014/main" val="10000"/>
                  </a:ext>
                </a:extLst>
              </a:tr>
              <a:tr h="464457">
                <a:tc>
                  <a:txBody>
                    <a:bodyPr/>
                    <a:lstStyle/>
                    <a:p>
                      <a:pPr algn="ctr"/>
                      <a:r>
                        <a:rPr kumimoji="1" lang="en-US" altLang="ja-JP" i="1" dirty="0" smtClean="0"/>
                        <a:t>b</a:t>
                      </a:r>
                      <a:endParaRPr kumimoji="1" lang="ja-JP" altLang="en-US" i="1"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val="10001"/>
                  </a:ext>
                </a:extLst>
              </a:tr>
              <a:tr h="464457">
                <a:tc>
                  <a:txBody>
                    <a:bodyPr/>
                    <a:lstStyle/>
                    <a:p>
                      <a:pPr algn="ctr"/>
                      <a:r>
                        <a:rPr kumimoji="1" lang="en-US" altLang="ja-JP" i="1" dirty="0" smtClean="0"/>
                        <a:t>M</a:t>
                      </a:r>
                      <a:endParaRPr kumimoji="1" lang="ja-JP" altLang="en-US" i="1"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val="10002"/>
                  </a:ext>
                </a:extLst>
              </a:tr>
              <a:tr h="464457">
                <a:tc>
                  <a:txBody>
                    <a:bodyPr/>
                    <a:lstStyle/>
                    <a:p>
                      <a:pPr algn="ctr"/>
                      <a:r>
                        <a:rPr kumimoji="1" lang="en-US" altLang="ja-JP" i="1" dirty="0" smtClean="0"/>
                        <a:t>N</a:t>
                      </a:r>
                      <a:endParaRPr kumimoji="1" lang="ja-JP" altLang="en-US" i="1"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tc>
                  <a:txBody>
                    <a:bodyPr/>
                    <a:lstStyle/>
                    <a:p>
                      <a:pPr algn="ctr"/>
                      <a:r>
                        <a:rPr kumimoji="1" lang="en-US" altLang="ja-JP" dirty="0" smtClean="0"/>
                        <a:t>-</a:t>
                      </a:r>
                      <a:endParaRPr kumimoji="1" lang="ja-JP" altLang="en-US" dirty="0"/>
                    </a:p>
                  </a:txBody>
                  <a:tcPr/>
                </a:tc>
                <a:extLst>
                  <a:ext uri="{0D108BD9-81ED-4DB2-BD59-A6C34878D82A}">
                    <a16:rowId xmlns:a16="http://schemas.microsoft.com/office/drawing/2014/main" val="10003"/>
                  </a:ext>
                </a:extLst>
              </a:tr>
            </a:tbl>
          </a:graphicData>
        </a:graphic>
      </p:graphicFrame>
      <p:sp>
        <p:nvSpPr>
          <p:cNvPr id="5" name="灯片编号占位符 4"/>
          <p:cNvSpPr>
            <a:spLocks noGrp="1"/>
          </p:cNvSpPr>
          <p:nvPr>
            <p:ph type="sldNum" sz="quarter" idx="2"/>
          </p:nvPr>
        </p:nvSpPr>
        <p:spPr/>
        <p:txBody>
          <a:bodyPr/>
          <a:lstStyle/>
          <a:p>
            <a:fld id="{86CB4B4D-7CA3-9044-876B-883B54F8677D}" type="slidenum">
              <a:rPr lang="en-US" altLang="ja-JP" smtClean="0"/>
              <a:t>22</a:t>
            </a:fld>
            <a:endParaRPr lang="ja-JP" altLang="en-US"/>
          </a:p>
        </p:txBody>
      </p:sp>
    </p:spTree>
    <p:extLst>
      <p:ext uri="{BB962C8B-B14F-4D97-AF65-F5344CB8AC3E}">
        <p14:creationId xmlns:p14="http://schemas.microsoft.com/office/powerpoint/2010/main" val="17988455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35627"/>
            <a:ext cx="11704320" cy="6436925"/>
          </a:xfrm>
        </p:spPr>
        <p:txBody>
          <a:bodyPr/>
          <a:lstStyle/>
          <a:p>
            <a:pPr marL="0" indent="0" hangingPunct="0">
              <a:buNone/>
            </a:pPr>
            <a:r>
              <a:rPr lang="ja-JP" altLang="ja-JP" sz="4000" b="1" dirty="0">
                <a:latin typeface="+mn-lt"/>
              </a:rPr>
              <a:t>企業数：</a:t>
            </a:r>
            <a:r>
              <a:rPr lang="en-US" altLang="ja-JP" sz="4000" b="1" i="1" dirty="0" smtClean="0">
                <a:latin typeface="+mn-lt"/>
              </a:rPr>
              <a:t>M</a:t>
            </a:r>
          </a:p>
          <a:p>
            <a:pPr marL="0" indent="0" hangingPunct="0">
              <a:buNone/>
            </a:pPr>
            <a:endParaRPr lang="ja-JP" altLang="ja-JP" sz="4000" dirty="0">
              <a:latin typeface="+mn-lt"/>
            </a:endParaRPr>
          </a:p>
          <a:p>
            <a:pPr marL="0" indent="0" hangingPunct="0">
              <a:buNone/>
            </a:pPr>
            <a:r>
              <a:rPr lang="ja-JP" altLang="ja-JP" dirty="0">
                <a:latin typeface="+mn-lt"/>
              </a:rPr>
              <a:t>・</a:t>
            </a:r>
            <a:r>
              <a:rPr lang="en-US" altLang="ja-JP" i="1" dirty="0">
                <a:latin typeface="+mn-lt"/>
              </a:rPr>
              <a:t>M</a:t>
            </a:r>
            <a:r>
              <a:rPr lang="ja-JP" altLang="ja-JP" dirty="0">
                <a:latin typeface="+mn-lt"/>
              </a:rPr>
              <a:t>↑　（他の条件を一定とすれば）</a:t>
            </a:r>
            <a:r>
              <a:rPr lang="en-US" altLang="ja-JP" i="1" dirty="0">
                <a:latin typeface="+mn-lt"/>
              </a:rPr>
              <a:t>p</a:t>
            </a:r>
            <a:r>
              <a:rPr lang="en-US" altLang="ja-JP" dirty="0">
                <a:latin typeface="+mn-lt"/>
              </a:rPr>
              <a:t>*</a:t>
            </a:r>
            <a:r>
              <a:rPr lang="ja-JP" altLang="ja-JP" dirty="0">
                <a:latin typeface="+mn-lt"/>
              </a:rPr>
              <a:t>↓</a:t>
            </a:r>
            <a:r>
              <a:rPr lang="en-US" altLang="ja-JP" dirty="0">
                <a:latin typeface="+mn-lt"/>
              </a:rPr>
              <a:t> &amp;  </a:t>
            </a:r>
            <a:r>
              <a:rPr lang="en-US" altLang="ja-JP" i="1" dirty="0">
                <a:latin typeface="+mn-lt"/>
              </a:rPr>
              <a:t>q</a:t>
            </a:r>
            <a:r>
              <a:rPr lang="en-US" altLang="ja-JP" dirty="0">
                <a:latin typeface="+mn-lt"/>
              </a:rPr>
              <a:t>*</a:t>
            </a:r>
            <a:r>
              <a:rPr lang="ja-JP" altLang="ja-JP" dirty="0">
                <a:latin typeface="+mn-lt"/>
              </a:rPr>
              <a:t>↓</a:t>
            </a:r>
          </a:p>
          <a:p>
            <a:pPr marL="0" indent="0" hangingPunct="0">
              <a:buNone/>
            </a:pPr>
            <a:r>
              <a:rPr lang="ja-JP" altLang="en-US" dirty="0" smtClean="0">
                <a:latin typeface="+mn-lt"/>
              </a:rPr>
              <a:t>・各企業の残余需要が下方にシフト</a:t>
            </a:r>
            <a:endParaRPr lang="en-US" altLang="ja-JP" dirty="0" smtClean="0">
              <a:latin typeface="+mn-lt"/>
            </a:endParaRPr>
          </a:p>
          <a:p>
            <a:pPr marL="0" indent="0" hangingPunct="0">
              <a:buNone/>
            </a:pPr>
            <a:r>
              <a:rPr lang="ja-JP" altLang="ja-JP" dirty="0" smtClean="0">
                <a:latin typeface="+mn-lt"/>
              </a:rPr>
              <a:t>・</a:t>
            </a:r>
            <a:r>
              <a:rPr lang="ja-JP" altLang="ja-JP" dirty="0">
                <a:latin typeface="+mn-lt"/>
              </a:rPr>
              <a:t>各サプライヤ－への派生需要が下方にシフト</a:t>
            </a:r>
          </a:p>
          <a:p>
            <a:pPr marL="0" indent="0" hangingPunct="0">
              <a:buNone/>
            </a:pPr>
            <a:r>
              <a:rPr lang="ja-JP" altLang="ja-JP" dirty="0">
                <a:latin typeface="+mn-lt"/>
              </a:rPr>
              <a:t>・各サプライヤ－の限界利潤が下方にシフト</a:t>
            </a:r>
          </a:p>
          <a:p>
            <a:pPr marL="0" indent="0" hangingPunct="0">
              <a:buNone/>
            </a:pPr>
            <a:r>
              <a:rPr lang="ja-JP" altLang="ja-JP" dirty="0">
                <a:latin typeface="+mn-lt"/>
              </a:rPr>
              <a:t>・各サプライヤ－は出荷価</a:t>
            </a:r>
            <a:r>
              <a:rPr lang="ja-JP" altLang="ja-JP" dirty="0" smtClean="0">
                <a:latin typeface="+mn-lt"/>
              </a:rPr>
              <a:t>格</a:t>
            </a:r>
            <a:r>
              <a:rPr lang="en-US" altLang="ja-JP" dirty="0" smtClean="0">
                <a:latin typeface="+mn-lt"/>
              </a:rPr>
              <a:t> </a:t>
            </a:r>
            <a:r>
              <a:rPr lang="en-US" altLang="ja-JP" i="1" dirty="0" smtClean="0">
                <a:latin typeface="+mn-lt"/>
              </a:rPr>
              <a:t>w</a:t>
            </a:r>
            <a:r>
              <a:rPr lang="en-US" altLang="ja-JP" dirty="0" smtClean="0">
                <a:latin typeface="+mn-lt"/>
              </a:rPr>
              <a:t>* </a:t>
            </a:r>
            <a:r>
              <a:rPr lang="ja-JP" altLang="ja-JP" dirty="0" smtClean="0">
                <a:latin typeface="+mn-lt"/>
              </a:rPr>
              <a:t>を</a:t>
            </a:r>
            <a:r>
              <a:rPr lang="ja-JP" altLang="ja-JP" dirty="0">
                <a:latin typeface="+mn-lt"/>
              </a:rPr>
              <a:t>引き下げる</a:t>
            </a:r>
          </a:p>
          <a:p>
            <a:pPr marL="0" indent="0" hangingPunct="0">
              <a:buNone/>
            </a:pPr>
            <a:r>
              <a:rPr lang="ja-JP" altLang="ja-JP" dirty="0">
                <a:latin typeface="+mn-lt"/>
              </a:rPr>
              <a:t>・各企業の限界費</a:t>
            </a:r>
            <a:r>
              <a:rPr lang="ja-JP" altLang="ja-JP" dirty="0" smtClean="0">
                <a:latin typeface="+mn-lt"/>
              </a:rPr>
              <a:t>用</a:t>
            </a:r>
            <a:r>
              <a:rPr lang="en-US" altLang="ja-JP" dirty="0" smtClean="0">
                <a:latin typeface="+mn-lt"/>
              </a:rPr>
              <a:t> </a:t>
            </a:r>
            <a:r>
              <a:rPr lang="en-US" altLang="ja-JP" i="1" dirty="0" smtClean="0">
                <a:latin typeface="+mn-lt"/>
              </a:rPr>
              <a:t>c</a:t>
            </a:r>
            <a:r>
              <a:rPr lang="en-US" altLang="ja-JP" dirty="0" smtClean="0">
                <a:latin typeface="+mn-lt"/>
              </a:rPr>
              <a:t>*= </a:t>
            </a:r>
            <a:r>
              <a:rPr lang="en-US" altLang="ja-JP" i="1" dirty="0" err="1" smtClean="0">
                <a:latin typeface="+mn-lt"/>
              </a:rPr>
              <a:t>Nw</a:t>
            </a:r>
            <a:r>
              <a:rPr lang="en-US" altLang="ja-JP" dirty="0" smtClean="0">
                <a:latin typeface="+mn-lt"/>
              </a:rPr>
              <a:t>* </a:t>
            </a:r>
            <a:r>
              <a:rPr lang="ja-JP" altLang="ja-JP" dirty="0" smtClean="0">
                <a:latin typeface="+mn-lt"/>
              </a:rPr>
              <a:t>が</a:t>
            </a:r>
            <a:r>
              <a:rPr lang="ja-JP" altLang="ja-JP" dirty="0">
                <a:latin typeface="+mn-lt"/>
              </a:rPr>
              <a:t>低下</a:t>
            </a:r>
            <a:r>
              <a:rPr lang="ja-JP" altLang="ja-JP" dirty="0" smtClean="0">
                <a:latin typeface="+mn-lt"/>
              </a:rPr>
              <a:t>する</a:t>
            </a:r>
            <a:endParaRPr lang="ja-JP" altLang="ja-JP"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23</a:t>
            </a:fld>
            <a:endParaRPr lang="ja-JP" altLang="en-US"/>
          </a:p>
        </p:txBody>
      </p:sp>
    </p:spTree>
    <p:extLst>
      <p:ext uri="{BB962C8B-B14F-4D97-AF65-F5344CB8AC3E}">
        <p14:creationId xmlns:p14="http://schemas.microsoft.com/office/powerpoint/2010/main" val="37431377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09795"/>
            <a:ext cx="11704320" cy="6436925"/>
          </a:xfrm>
        </p:spPr>
        <p:txBody>
          <a:bodyPr>
            <a:normAutofit lnSpcReduction="10000"/>
          </a:bodyPr>
          <a:lstStyle/>
          <a:p>
            <a:pPr marL="0" indent="0" hangingPunct="0">
              <a:buNone/>
            </a:pPr>
            <a:r>
              <a:rPr lang="ja-JP" altLang="en-US" dirty="0">
                <a:latin typeface="+mn-lt"/>
              </a:rPr>
              <a:t>マー</a:t>
            </a:r>
            <a:r>
              <a:rPr lang="ja-JP" altLang="en-US" dirty="0" smtClean="0">
                <a:latin typeface="+mn-lt"/>
              </a:rPr>
              <a:t>ジン</a:t>
            </a:r>
            <a:endParaRPr lang="en-US" altLang="ja-JP" dirty="0" smtClean="0">
              <a:latin typeface="+mn-lt"/>
            </a:endParaRPr>
          </a:p>
          <a:p>
            <a:pPr marL="0" indent="0" hangingPunct="0">
              <a:buNone/>
            </a:pPr>
            <a:r>
              <a:rPr lang="ja-JP" altLang="ja-JP" dirty="0" smtClean="0">
                <a:latin typeface="+mn-lt"/>
              </a:rPr>
              <a:t>・</a:t>
            </a:r>
            <a:r>
              <a:rPr lang="ja-JP" altLang="ja-JP" dirty="0">
                <a:latin typeface="+mn-lt"/>
              </a:rPr>
              <a:t>最終財価格と比べて限界費用の低下が大きければ、企業のマ－ジン</a:t>
            </a:r>
            <a:r>
              <a:rPr lang="en-US" altLang="ja-JP" i="1" dirty="0">
                <a:latin typeface="+mn-lt"/>
              </a:rPr>
              <a:t>m</a:t>
            </a:r>
            <a:r>
              <a:rPr lang="en-US" altLang="ja-JP" dirty="0">
                <a:latin typeface="+mn-lt"/>
              </a:rPr>
              <a:t>*</a:t>
            </a:r>
            <a:r>
              <a:rPr lang="ja-JP" altLang="ja-JP" dirty="0">
                <a:latin typeface="+mn-lt"/>
              </a:rPr>
              <a:t>は高くなる。</a:t>
            </a:r>
          </a:p>
          <a:p>
            <a:pPr marL="0" indent="0" hangingPunct="0">
              <a:buNone/>
            </a:pPr>
            <a:r>
              <a:rPr lang="ja-JP" altLang="ja-JP" i="1" dirty="0">
                <a:latin typeface="+mn-lt"/>
              </a:rPr>
              <a:t>　</a:t>
            </a:r>
            <a:r>
              <a:rPr lang="en-US" altLang="ja-JP" i="1" dirty="0">
                <a:latin typeface="+mn-lt"/>
              </a:rPr>
              <a:t>m</a:t>
            </a:r>
            <a:r>
              <a:rPr lang="en-US" altLang="ja-JP" dirty="0">
                <a:latin typeface="+mn-lt"/>
              </a:rPr>
              <a:t>*</a:t>
            </a:r>
            <a:r>
              <a:rPr lang="en-US" altLang="ja-JP" i="1" baseline="-25000" dirty="0">
                <a:latin typeface="+mn-lt"/>
              </a:rPr>
              <a:t>M</a:t>
            </a:r>
            <a:r>
              <a:rPr lang="en-US" altLang="ja-JP" dirty="0">
                <a:latin typeface="+mn-lt"/>
              </a:rPr>
              <a:t>=𝑏{(2-𝑏)𝑏</a:t>
            </a:r>
            <a:r>
              <a:rPr lang="en-US" altLang="ja-JP" i="1" dirty="0">
                <a:latin typeface="+mn-lt"/>
              </a:rPr>
              <a:t>N</a:t>
            </a:r>
            <a:r>
              <a:rPr lang="en-US" altLang="ja-JP" dirty="0">
                <a:latin typeface="+mn-lt"/>
              </a:rPr>
              <a:t>-(2+𝑏(</a:t>
            </a:r>
            <a:r>
              <a:rPr lang="en-US" altLang="ja-JP" i="1" dirty="0">
                <a:latin typeface="+mn-lt"/>
              </a:rPr>
              <a:t>M</a:t>
            </a:r>
            <a:r>
              <a:rPr lang="en-US" altLang="ja-JP" dirty="0">
                <a:latin typeface="+mn-lt"/>
              </a:rPr>
              <a:t>-2))</a:t>
            </a:r>
            <a:r>
              <a:rPr lang="en-US" altLang="ja-JP" baseline="30000" dirty="0">
                <a:latin typeface="+mn-lt"/>
              </a:rPr>
              <a:t>2</a:t>
            </a:r>
            <a:r>
              <a:rPr lang="en-US" altLang="ja-JP" dirty="0">
                <a:latin typeface="+mn-lt"/>
              </a:rPr>
              <a:t>}/</a:t>
            </a:r>
            <a:r>
              <a:rPr lang="en-US" altLang="ja-JP" i="1" dirty="0" smtClean="0">
                <a:latin typeface="+mn-lt"/>
              </a:rPr>
              <a:t>D</a:t>
            </a:r>
            <a:r>
              <a:rPr lang="en-US" altLang="ja-JP" i="1" baseline="-25000" dirty="0" smtClean="0">
                <a:latin typeface="+mn-lt"/>
              </a:rPr>
              <a:t>Q</a:t>
            </a:r>
            <a:r>
              <a:rPr lang="en-US" altLang="ja-JP" baseline="30000" dirty="0" smtClean="0">
                <a:latin typeface="+mn-lt"/>
              </a:rPr>
              <a:t>2</a:t>
            </a:r>
            <a:r>
              <a:rPr lang="en-US" altLang="ja-JP" i="1" dirty="0" smtClean="0">
                <a:latin typeface="+mn-lt"/>
              </a:rPr>
              <a:t>D</a:t>
            </a:r>
            <a:r>
              <a:rPr lang="en-US" altLang="ja-JP" i="1" baseline="-25000" dirty="0" smtClean="0">
                <a:latin typeface="+mn-lt"/>
              </a:rPr>
              <a:t>w</a:t>
            </a:r>
            <a:r>
              <a:rPr lang="en-US" altLang="ja-JP" baseline="30000" dirty="0" smtClean="0">
                <a:latin typeface="+mn-lt"/>
              </a:rPr>
              <a:t>2</a:t>
            </a:r>
          </a:p>
          <a:p>
            <a:pPr marL="0" indent="0" hangingPunct="0">
              <a:buNone/>
            </a:pPr>
            <a:endParaRPr lang="ja-JP" altLang="ja-JP" dirty="0">
              <a:latin typeface="+mn-lt"/>
            </a:endParaRPr>
          </a:p>
          <a:p>
            <a:pPr marL="0" indent="0" hangingPunct="0">
              <a:buNone/>
            </a:pPr>
            <a:r>
              <a:rPr lang="ja-JP" altLang="ja-JP" dirty="0">
                <a:latin typeface="+mn-lt"/>
              </a:rPr>
              <a:t>・上式の分母は正で、分子は</a:t>
            </a:r>
            <a:r>
              <a:rPr lang="en-US" altLang="ja-JP" dirty="0">
                <a:latin typeface="+mn-lt"/>
              </a:rPr>
              <a:t>N</a:t>
            </a:r>
            <a:r>
              <a:rPr lang="ja-JP" altLang="ja-JP" dirty="0">
                <a:latin typeface="+mn-lt"/>
              </a:rPr>
              <a:t>の</a:t>
            </a:r>
            <a:r>
              <a:rPr lang="en-US" altLang="ja-JP" dirty="0">
                <a:latin typeface="+mn-lt"/>
              </a:rPr>
              <a:t>1</a:t>
            </a:r>
            <a:r>
              <a:rPr lang="ja-JP" altLang="ja-JP" dirty="0">
                <a:latin typeface="+mn-lt"/>
              </a:rPr>
              <a:t>次式で係数は正</a:t>
            </a:r>
          </a:p>
          <a:p>
            <a:pPr marL="0" indent="0" hangingPunct="0">
              <a:buNone/>
            </a:pPr>
            <a:r>
              <a:rPr lang="ja-JP" altLang="ja-JP" i="1" dirty="0">
                <a:latin typeface="+mn-lt"/>
              </a:rPr>
              <a:t>　</a:t>
            </a:r>
            <a:r>
              <a:rPr lang="en-US" altLang="ja-JP" i="1" dirty="0">
                <a:latin typeface="+mn-lt"/>
              </a:rPr>
              <a:t>m</a:t>
            </a:r>
            <a:r>
              <a:rPr lang="en-US" altLang="ja-JP" dirty="0">
                <a:latin typeface="+mn-lt"/>
              </a:rPr>
              <a:t>*</a:t>
            </a:r>
            <a:r>
              <a:rPr lang="en-US" altLang="ja-JP" i="1" baseline="-25000" dirty="0">
                <a:latin typeface="+mn-lt"/>
              </a:rPr>
              <a:t>M</a:t>
            </a:r>
            <a:r>
              <a:rPr lang="en-US" altLang="ja-JP" dirty="0">
                <a:latin typeface="+mn-lt"/>
              </a:rPr>
              <a:t>&gt;0, if </a:t>
            </a:r>
            <a:r>
              <a:rPr lang="en-US" altLang="ja-JP" i="1" dirty="0">
                <a:latin typeface="+mn-lt"/>
              </a:rPr>
              <a:t>N</a:t>
            </a:r>
            <a:r>
              <a:rPr lang="en-US" altLang="ja-JP" dirty="0">
                <a:latin typeface="+mn-lt"/>
              </a:rPr>
              <a:t>&gt;(2+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baseline="30000" dirty="0">
                <a:latin typeface="+mn-lt"/>
              </a:rPr>
              <a:t>2</a:t>
            </a:r>
            <a:r>
              <a:rPr lang="en-US" altLang="ja-JP" dirty="0">
                <a:latin typeface="+mn-lt"/>
              </a:rPr>
              <a:t>/</a:t>
            </a:r>
            <a:r>
              <a:rPr lang="en-US" altLang="ja-JP" i="1" dirty="0">
                <a:latin typeface="+mn-lt"/>
              </a:rPr>
              <a:t>b</a:t>
            </a:r>
            <a:r>
              <a:rPr lang="en-US" altLang="ja-JP" dirty="0">
                <a:latin typeface="+mn-lt"/>
              </a:rPr>
              <a:t>(2-</a:t>
            </a:r>
            <a:r>
              <a:rPr lang="en-US" altLang="ja-JP" i="1" dirty="0">
                <a:latin typeface="+mn-lt"/>
              </a:rPr>
              <a:t>b</a:t>
            </a:r>
            <a:r>
              <a:rPr lang="en-US" altLang="ja-JP" dirty="0">
                <a:latin typeface="+mn-lt"/>
              </a:rPr>
              <a:t>)=</a:t>
            </a:r>
            <a:r>
              <a:rPr lang="en-US" altLang="ja-JP" i="1" dirty="0" err="1">
                <a:latin typeface="+mn-lt"/>
              </a:rPr>
              <a:t>N</a:t>
            </a:r>
            <a:r>
              <a:rPr lang="en-US" altLang="ja-JP" i="1" baseline="-25000" dirty="0" err="1">
                <a:latin typeface="+mn-lt"/>
              </a:rPr>
              <a:t>mM</a:t>
            </a:r>
            <a:r>
              <a:rPr lang="en-US" altLang="ja-JP" i="1" dirty="0">
                <a:latin typeface="+mn-lt"/>
              </a:rPr>
              <a:t>      </a:t>
            </a:r>
            <a:r>
              <a:rPr lang="en-US" altLang="ja-JP" i="1" dirty="0" smtClean="0">
                <a:latin typeface="+mn-lt"/>
              </a:rPr>
              <a:t>                </a:t>
            </a:r>
            <a:r>
              <a:rPr lang="en-US" altLang="ja-JP" dirty="0">
                <a:latin typeface="+mn-lt"/>
              </a:rPr>
              <a:t>(11</a:t>
            </a:r>
            <a:r>
              <a:rPr lang="en-US" altLang="ja-JP" dirty="0" smtClean="0">
                <a:latin typeface="+mn-lt"/>
              </a:rPr>
              <a:t>)</a:t>
            </a:r>
          </a:p>
          <a:p>
            <a:pPr marL="0" indent="0" hangingPunct="0">
              <a:buNone/>
            </a:pPr>
            <a:endParaRPr lang="en-US" altLang="ja-JP" dirty="0" smtClean="0">
              <a:latin typeface="+mn-lt"/>
            </a:endParaRPr>
          </a:p>
          <a:p>
            <a:pPr marL="0" indent="0" hangingPunct="0">
              <a:buNone/>
            </a:pPr>
            <a:r>
              <a:rPr lang="ja-JP" altLang="en-US" dirty="0" smtClean="0">
                <a:latin typeface="+mn-lt"/>
              </a:rPr>
              <a:t>企</a:t>
            </a:r>
            <a:r>
              <a:rPr lang="ja-JP" altLang="en-US" dirty="0">
                <a:latin typeface="+mn-lt"/>
              </a:rPr>
              <a:t>業利潤</a:t>
            </a:r>
            <a:endParaRPr lang="ja-JP" altLang="ja-JP" dirty="0">
              <a:latin typeface="+mn-lt"/>
            </a:endParaRPr>
          </a:p>
          <a:p>
            <a:pPr marL="0" indent="0" hangingPunct="0">
              <a:buNone/>
            </a:pPr>
            <a:r>
              <a:rPr lang="ja-JP" altLang="ja-JP" dirty="0">
                <a:latin typeface="+mn-lt"/>
              </a:rPr>
              <a:t>・</a:t>
            </a:r>
            <a:r>
              <a:rPr lang="en-US" altLang="ja-JP" i="1" dirty="0">
                <a:latin typeface="+mn-lt"/>
              </a:rPr>
              <a:t>q</a:t>
            </a:r>
            <a:r>
              <a:rPr lang="en-US" altLang="ja-JP" dirty="0">
                <a:latin typeface="+mn-lt"/>
              </a:rPr>
              <a:t>*</a:t>
            </a:r>
            <a:r>
              <a:rPr lang="ja-JP" altLang="ja-JP" dirty="0">
                <a:latin typeface="+mn-lt"/>
              </a:rPr>
              <a:t>や</a:t>
            </a:r>
            <a:r>
              <a:rPr lang="en-US" altLang="ja-JP" i="1" dirty="0">
                <a:latin typeface="+mn-lt"/>
              </a:rPr>
              <a:t>y</a:t>
            </a:r>
            <a:r>
              <a:rPr lang="en-US" altLang="ja-JP" dirty="0" smtClean="0">
                <a:latin typeface="+mn-lt"/>
              </a:rPr>
              <a:t>* </a:t>
            </a:r>
            <a:r>
              <a:rPr lang="ja-JP" altLang="ja-JP" dirty="0" smtClean="0">
                <a:latin typeface="+mn-lt"/>
              </a:rPr>
              <a:t>についても</a:t>
            </a:r>
            <a:r>
              <a:rPr lang="ja-JP" altLang="ja-JP" dirty="0">
                <a:latin typeface="+mn-lt"/>
              </a:rPr>
              <a:t>同様</a:t>
            </a:r>
          </a:p>
          <a:p>
            <a:pPr marL="0" indent="0" hangingPunct="0">
              <a:buNone/>
            </a:pPr>
            <a:r>
              <a:rPr lang="ja-JP" altLang="ja-JP" i="1" dirty="0">
                <a:latin typeface="+mn-lt"/>
              </a:rPr>
              <a:t>　</a:t>
            </a:r>
            <a:r>
              <a:rPr lang="en-US" altLang="ja-JP" i="1" dirty="0" smtClean="0">
                <a:latin typeface="+mn-lt"/>
              </a:rPr>
              <a:t>q</a:t>
            </a:r>
            <a:r>
              <a:rPr lang="en-US" altLang="ja-JP" dirty="0" smtClean="0">
                <a:latin typeface="+mn-lt"/>
              </a:rPr>
              <a:t>*</a:t>
            </a:r>
            <a:r>
              <a:rPr lang="en-US" altLang="ja-JP" i="1" baseline="-25000" dirty="0" smtClean="0">
                <a:latin typeface="+mn-lt"/>
              </a:rPr>
              <a:t>M </a:t>
            </a:r>
            <a:r>
              <a:rPr lang="en-US" altLang="ja-JP" dirty="0" smtClean="0">
                <a:latin typeface="+mn-lt"/>
              </a:rPr>
              <a:t>&gt;</a:t>
            </a:r>
            <a:r>
              <a:rPr lang="en-US" altLang="ja-JP" dirty="0">
                <a:latin typeface="+mn-lt"/>
              </a:rPr>
              <a:t>0 and </a:t>
            </a:r>
            <a:r>
              <a:rPr lang="en-US" altLang="ja-JP" i="1" dirty="0" smtClean="0">
                <a:latin typeface="+mn-lt"/>
              </a:rPr>
              <a:t>y</a:t>
            </a:r>
            <a:r>
              <a:rPr lang="en-US" altLang="ja-JP" dirty="0" smtClean="0">
                <a:latin typeface="+mn-lt"/>
              </a:rPr>
              <a:t>*</a:t>
            </a:r>
            <a:r>
              <a:rPr lang="en-US" altLang="ja-JP" i="1" baseline="-25000" dirty="0" smtClean="0">
                <a:latin typeface="+mn-lt"/>
              </a:rPr>
              <a:t>M </a:t>
            </a:r>
            <a:r>
              <a:rPr lang="en-US" altLang="ja-JP" dirty="0" smtClean="0">
                <a:latin typeface="+mn-lt"/>
              </a:rPr>
              <a:t>&gt;</a:t>
            </a:r>
            <a:r>
              <a:rPr lang="en-US" altLang="ja-JP" dirty="0">
                <a:latin typeface="+mn-lt"/>
              </a:rPr>
              <a:t>0, if </a:t>
            </a:r>
            <a:r>
              <a:rPr lang="en-US" altLang="ja-JP" i="1" dirty="0" smtClean="0">
                <a:latin typeface="+mn-lt"/>
              </a:rPr>
              <a:t>N </a:t>
            </a:r>
            <a:r>
              <a:rPr lang="en-US" altLang="ja-JP" dirty="0" smtClean="0">
                <a:latin typeface="+mn-lt"/>
              </a:rPr>
              <a:t>&gt;(</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baseline="30000" dirty="0">
                <a:latin typeface="+mn-lt"/>
              </a:rPr>
              <a:t>2</a:t>
            </a:r>
            <a:r>
              <a:rPr lang="en-US" altLang="ja-JP" dirty="0">
                <a:latin typeface="+mn-lt"/>
              </a:rPr>
              <a:t>/</a:t>
            </a:r>
            <a:r>
              <a:rPr lang="en-US" altLang="ja-JP" i="1" dirty="0">
                <a:latin typeface="+mn-lt"/>
              </a:rPr>
              <a:t>b</a:t>
            </a:r>
            <a:r>
              <a:rPr lang="en-US" altLang="ja-JP" dirty="0">
                <a:latin typeface="+mn-lt"/>
              </a:rPr>
              <a:t>(2-</a:t>
            </a:r>
            <a:r>
              <a:rPr lang="en-US" altLang="ja-JP" i="1" dirty="0">
                <a:latin typeface="+mn-lt"/>
              </a:rPr>
              <a:t>b</a:t>
            </a:r>
            <a:r>
              <a:rPr lang="en-US" altLang="ja-JP" dirty="0">
                <a:latin typeface="+mn-lt"/>
              </a:rPr>
              <a:t>)=</a:t>
            </a:r>
            <a:r>
              <a:rPr lang="en-US" altLang="ja-JP" i="1" dirty="0" err="1" smtClean="0">
                <a:latin typeface="+mn-lt"/>
              </a:rPr>
              <a:t>N</a:t>
            </a:r>
            <a:r>
              <a:rPr lang="en-US" altLang="ja-JP" i="1" baseline="-25000" dirty="0" err="1" smtClean="0">
                <a:latin typeface="+mn-lt"/>
              </a:rPr>
              <a:t>qM</a:t>
            </a:r>
            <a:r>
              <a:rPr lang="en-US" altLang="ja-JP" i="1" baseline="-25000" dirty="0" smtClean="0">
                <a:latin typeface="+mn-lt"/>
              </a:rPr>
              <a:t> </a:t>
            </a:r>
            <a:r>
              <a:rPr lang="en-US" altLang="ja-JP" dirty="0" smtClean="0">
                <a:latin typeface="+mn-lt"/>
              </a:rPr>
              <a:t>= </a:t>
            </a:r>
            <a:r>
              <a:rPr lang="en-US" altLang="ja-JP" i="1" dirty="0" err="1" smtClean="0">
                <a:latin typeface="+mn-lt"/>
              </a:rPr>
              <a:t>N</a:t>
            </a:r>
            <a:r>
              <a:rPr lang="en-US" altLang="ja-JP" i="1" baseline="-25000" dirty="0" err="1" smtClean="0">
                <a:latin typeface="+mn-lt"/>
              </a:rPr>
              <a:t>yM</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24</a:t>
            </a:fld>
            <a:endParaRPr lang="ja-JP" altLang="en-US"/>
          </a:p>
        </p:txBody>
      </p:sp>
    </p:spTree>
    <p:extLst>
      <p:ext uri="{BB962C8B-B14F-4D97-AF65-F5344CB8AC3E}">
        <p14:creationId xmlns:p14="http://schemas.microsoft.com/office/powerpoint/2010/main" val="26053753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7808160"/>
          </a:xfrm>
        </p:spPr>
        <p:txBody>
          <a:bodyPr>
            <a:normAutofit/>
          </a:bodyPr>
          <a:lstStyle/>
          <a:p>
            <a:pPr marL="0" indent="0" hangingPunct="0">
              <a:buNone/>
            </a:pPr>
            <a:r>
              <a:rPr lang="ja-JP" altLang="en-US" sz="4000" dirty="0" smtClean="0">
                <a:latin typeface="+mn-lt"/>
              </a:rPr>
              <a:t>サプライヤーの利潤</a:t>
            </a:r>
            <a:endParaRPr lang="en-US" altLang="ja-JP" sz="3200" dirty="0" smtClean="0">
              <a:latin typeface="+mn-lt"/>
            </a:endParaRPr>
          </a:p>
          <a:p>
            <a:pPr marL="0" indent="0" hangingPunct="0">
              <a:buNone/>
            </a:pPr>
            <a:r>
              <a:rPr lang="ja-JP" altLang="ja-JP" sz="3200" dirty="0" smtClean="0">
                <a:latin typeface="+mn-lt"/>
              </a:rPr>
              <a:t>・</a:t>
            </a:r>
            <a:r>
              <a:rPr lang="ja-JP" altLang="ja-JP" sz="3200" dirty="0">
                <a:latin typeface="+mn-lt"/>
              </a:rPr>
              <a:t>企業数</a:t>
            </a:r>
            <a:r>
              <a:rPr lang="en-US" altLang="ja-JP" sz="3200" i="1" dirty="0">
                <a:latin typeface="+mn-lt"/>
              </a:rPr>
              <a:t>M</a:t>
            </a:r>
            <a:r>
              <a:rPr lang="ja-JP" altLang="ja-JP" sz="3200" dirty="0">
                <a:latin typeface="+mn-lt"/>
              </a:rPr>
              <a:t>が増えると</a:t>
            </a:r>
            <a:r>
              <a:rPr lang="en-US" altLang="ja-JP" sz="3200" i="1" dirty="0">
                <a:latin typeface="+mn-lt"/>
              </a:rPr>
              <a:t>w</a:t>
            </a:r>
            <a:r>
              <a:rPr lang="en-US" altLang="ja-JP" sz="3200" dirty="0">
                <a:latin typeface="+mn-lt"/>
              </a:rPr>
              <a:t>*</a:t>
            </a:r>
            <a:r>
              <a:rPr lang="ja-JP" altLang="ja-JP" sz="3200" dirty="0">
                <a:latin typeface="+mn-lt"/>
              </a:rPr>
              <a:t>は下がるが、</a:t>
            </a:r>
            <a:r>
              <a:rPr lang="en-US" altLang="ja-JP" sz="3200" i="1" dirty="0">
                <a:latin typeface="+mn-lt"/>
              </a:rPr>
              <a:t>q</a:t>
            </a:r>
            <a:r>
              <a:rPr lang="en-US" altLang="ja-JP" sz="3200" dirty="0">
                <a:latin typeface="+mn-lt"/>
              </a:rPr>
              <a:t>*</a:t>
            </a:r>
            <a:r>
              <a:rPr lang="ja-JP" altLang="ja-JP" sz="3200" dirty="0">
                <a:latin typeface="+mn-lt"/>
              </a:rPr>
              <a:t>が大きく増えるのであれば、サプライヤ－の利潤</a:t>
            </a:r>
            <a:r>
              <a:rPr lang="en-US" altLang="ja-JP" sz="3200" i="1" dirty="0">
                <a:latin typeface="+mn-lt"/>
              </a:rPr>
              <a:t>z</a:t>
            </a:r>
            <a:r>
              <a:rPr lang="en-US" altLang="ja-JP" sz="3200" dirty="0">
                <a:latin typeface="+mn-lt"/>
              </a:rPr>
              <a:t>*=</a:t>
            </a:r>
            <a:r>
              <a:rPr lang="en-US" altLang="ja-JP" sz="3200" i="1" dirty="0">
                <a:latin typeface="+mn-lt"/>
              </a:rPr>
              <a:t>w</a:t>
            </a:r>
            <a:r>
              <a:rPr lang="en-US" altLang="ja-JP" sz="3200" dirty="0">
                <a:latin typeface="+mn-lt"/>
              </a:rPr>
              <a:t>*</a:t>
            </a:r>
            <a:r>
              <a:rPr lang="en-US" altLang="ja-JP" sz="3200" i="1" dirty="0">
                <a:latin typeface="+mn-lt"/>
              </a:rPr>
              <a:t>q</a:t>
            </a:r>
            <a:r>
              <a:rPr lang="en-US" altLang="ja-JP" sz="3200" dirty="0">
                <a:latin typeface="+mn-lt"/>
              </a:rPr>
              <a:t>*</a:t>
            </a:r>
            <a:r>
              <a:rPr lang="ja-JP" altLang="ja-JP" sz="3200" dirty="0">
                <a:latin typeface="+mn-lt"/>
              </a:rPr>
              <a:t>が増える可能性がある。</a:t>
            </a:r>
          </a:p>
          <a:p>
            <a:pPr marL="0" indent="0" hangingPunct="0">
              <a:buNone/>
            </a:pPr>
            <a:r>
              <a:rPr lang="ja-JP" altLang="ja-JP" sz="3200" i="1" dirty="0">
                <a:latin typeface="+mn-lt"/>
              </a:rPr>
              <a:t>　</a:t>
            </a:r>
            <a:r>
              <a:rPr lang="en-US" altLang="ja-JP" sz="3200" i="1" dirty="0">
                <a:latin typeface="+mn-lt"/>
              </a:rPr>
              <a:t>z</a:t>
            </a:r>
            <a:r>
              <a:rPr lang="en-US" altLang="ja-JP" sz="3200" dirty="0">
                <a:latin typeface="+mn-lt"/>
              </a:rPr>
              <a:t>*</a:t>
            </a:r>
            <a:r>
              <a:rPr lang="en-US" altLang="ja-JP" sz="3200" i="1" baseline="-25000" dirty="0">
                <a:latin typeface="+mn-lt"/>
              </a:rPr>
              <a:t>M</a:t>
            </a:r>
            <a:r>
              <a:rPr lang="en-US" altLang="ja-JP" sz="3200" dirty="0">
                <a:latin typeface="+mn-lt"/>
              </a:rPr>
              <a:t>=(2-</a:t>
            </a:r>
            <a:r>
              <a:rPr lang="en-US" altLang="ja-JP" sz="3200" i="1" dirty="0">
                <a:latin typeface="+mn-lt"/>
              </a:rPr>
              <a:t>b</a:t>
            </a:r>
            <a:r>
              <a:rPr lang="en-US" altLang="ja-JP" sz="3200" dirty="0">
                <a:latin typeface="+mn-lt"/>
              </a:rPr>
              <a:t>)</a:t>
            </a:r>
            <a:r>
              <a:rPr lang="en-US" altLang="ja-JP" sz="3200" i="1" dirty="0">
                <a:latin typeface="+mn-lt"/>
              </a:rPr>
              <a:t>b</a:t>
            </a:r>
            <a:r>
              <a:rPr lang="en-US" altLang="ja-JP" sz="3200" dirty="0">
                <a:latin typeface="+mn-lt"/>
              </a:rPr>
              <a:t>{(2-𝑏)𝑏</a:t>
            </a:r>
            <a:r>
              <a:rPr lang="en-US" altLang="ja-JP" sz="3200" i="1" dirty="0">
                <a:latin typeface="+mn-lt"/>
              </a:rPr>
              <a:t>N-</a:t>
            </a:r>
            <a:r>
              <a:rPr lang="en-US" altLang="ja-JP" sz="3200" dirty="0">
                <a:latin typeface="+mn-lt"/>
              </a:rPr>
              <a:t>(2+𝑏(</a:t>
            </a:r>
            <a:r>
              <a:rPr lang="en-US" altLang="ja-JP" sz="3200" i="1" dirty="0">
                <a:latin typeface="+mn-lt"/>
              </a:rPr>
              <a:t>M-</a:t>
            </a:r>
            <a:r>
              <a:rPr lang="en-US" altLang="ja-JP" sz="3200" dirty="0">
                <a:latin typeface="+mn-lt"/>
              </a:rPr>
              <a:t>2))(4+𝑏(2</a:t>
            </a:r>
            <a:r>
              <a:rPr lang="en-US" altLang="ja-JP" sz="3200" i="1" dirty="0">
                <a:latin typeface="+mn-lt"/>
              </a:rPr>
              <a:t>M-</a:t>
            </a:r>
            <a:r>
              <a:rPr lang="en-US" altLang="ja-JP" sz="3200" dirty="0">
                <a:latin typeface="+mn-lt"/>
              </a:rPr>
              <a:t>3))}/</a:t>
            </a:r>
            <a:r>
              <a:rPr lang="en-US" altLang="ja-JP" sz="3200" i="1" dirty="0">
                <a:latin typeface="+mn-lt"/>
              </a:rPr>
              <a:t> D</a:t>
            </a:r>
            <a:r>
              <a:rPr lang="en-US" altLang="ja-JP" sz="3200" i="1" baseline="-25000" dirty="0">
                <a:latin typeface="+mn-lt"/>
              </a:rPr>
              <a:t>Q</a:t>
            </a:r>
            <a:r>
              <a:rPr lang="en-US" altLang="ja-JP" sz="3200" baseline="30000" dirty="0">
                <a:latin typeface="+mn-lt"/>
              </a:rPr>
              <a:t>2</a:t>
            </a:r>
            <a:r>
              <a:rPr lang="en-US" altLang="ja-JP" sz="3200" i="1" dirty="0">
                <a:latin typeface="+mn-lt"/>
              </a:rPr>
              <a:t>D</a:t>
            </a:r>
            <a:r>
              <a:rPr lang="en-US" altLang="ja-JP" sz="3200" i="1" baseline="-25000" dirty="0">
                <a:latin typeface="+mn-lt"/>
              </a:rPr>
              <a:t>w</a:t>
            </a:r>
            <a:r>
              <a:rPr lang="en-US" altLang="ja-JP" sz="3200" baseline="30000" dirty="0">
                <a:latin typeface="+mn-lt"/>
              </a:rPr>
              <a:t>3</a:t>
            </a:r>
            <a:endParaRPr lang="ja-JP" altLang="ja-JP" sz="3200" dirty="0">
              <a:latin typeface="+mn-lt"/>
            </a:endParaRPr>
          </a:p>
          <a:p>
            <a:pPr marL="0" indent="0" hangingPunct="0">
              <a:buNone/>
            </a:pPr>
            <a:endParaRPr lang="en-US" altLang="ja-JP" sz="3200" dirty="0" smtClean="0">
              <a:latin typeface="+mn-lt"/>
            </a:endParaRPr>
          </a:p>
          <a:p>
            <a:pPr marL="0" indent="0" hangingPunct="0">
              <a:buNone/>
            </a:pPr>
            <a:r>
              <a:rPr lang="ja-JP" altLang="ja-JP" sz="3200" dirty="0" smtClean="0">
                <a:latin typeface="+mn-lt"/>
              </a:rPr>
              <a:t>・</a:t>
            </a:r>
            <a:r>
              <a:rPr lang="ja-JP" altLang="ja-JP" sz="3200" dirty="0">
                <a:latin typeface="+mn-lt"/>
              </a:rPr>
              <a:t>上式の分母は正で、分子は</a:t>
            </a:r>
            <a:r>
              <a:rPr lang="en-US" altLang="ja-JP" sz="3200" i="1" dirty="0">
                <a:latin typeface="+mn-lt"/>
              </a:rPr>
              <a:t>N</a:t>
            </a:r>
            <a:r>
              <a:rPr lang="ja-JP" altLang="ja-JP" sz="3200" dirty="0">
                <a:latin typeface="+mn-lt"/>
              </a:rPr>
              <a:t>の</a:t>
            </a:r>
            <a:r>
              <a:rPr lang="en-US" altLang="ja-JP" sz="3200" dirty="0">
                <a:latin typeface="+mn-lt"/>
              </a:rPr>
              <a:t>1</a:t>
            </a:r>
            <a:r>
              <a:rPr lang="ja-JP" altLang="ja-JP" sz="3200" dirty="0">
                <a:latin typeface="+mn-lt"/>
              </a:rPr>
              <a:t>次式で係数は正</a:t>
            </a:r>
          </a:p>
          <a:p>
            <a:pPr marL="0" indent="0" hangingPunct="0">
              <a:buNone/>
            </a:pPr>
            <a:r>
              <a:rPr lang="ja-JP" altLang="ja-JP" sz="3200" dirty="0">
                <a:latin typeface="+mn-lt"/>
              </a:rPr>
              <a:t>　</a:t>
            </a:r>
            <a:r>
              <a:rPr lang="en-US" altLang="ja-JP" sz="3200" i="1" dirty="0">
                <a:latin typeface="+mn-lt"/>
              </a:rPr>
              <a:t>z</a:t>
            </a:r>
            <a:r>
              <a:rPr lang="en-US" altLang="ja-JP" sz="3200" dirty="0">
                <a:latin typeface="+mn-lt"/>
              </a:rPr>
              <a:t>*</a:t>
            </a:r>
            <a:r>
              <a:rPr lang="en-US" altLang="ja-JP" sz="3200" i="1" baseline="-25000" dirty="0">
                <a:latin typeface="+mn-lt"/>
              </a:rPr>
              <a:t>M</a:t>
            </a:r>
            <a:r>
              <a:rPr lang="en-US" altLang="ja-JP" sz="3200" dirty="0">
                <a:latin typeface="+mn-lt"/>
              </a:rPr>
              <a:t>&gt;0, if </a:t>
            </a:r>
            <a:r>
              <a:rPr lang="en-US" altLang="ja-JP" sz="3200" i="1" dirty="0">
                <a:latin typeface="+mn-lt"/>
              </a:rPr>
              <a:t>N</a:t>
            </a:r>
            <a:r>
              <a:rPr lang="en-US" altLang="ja-JP" sz="3200" dirty="0">
                <a:latin typeface="+mn-lt"/>
              </a:rPr>
              <a:t>&gt;(2+</a:t>
            </a:r>
            <a:r>
              <a:rPr lang="en-US" altLang="ja-JP" sz="3200" i="1" dirty="0">
                <a:latin typeface="+mn-lt"/>
              </a:rPr>
              <a:t>b</a:t>
            </a:r>
            <a:r>
              <a:rPr lang="en-US" altLang="ja-JP" sz="3200" dirty="0">
                <a:latin typeface="+mn-lt"/>
              </a:rPr>
              <a:t>(</a:t>
            </a:r>
            <a:r>
              <a:rPr lang="en-US" altLang="ja-JP" sz="3200" i="1" dirty="0">
                <a:latin typeface="+mn-lt"/>
              </a:rPr>
              <a:t>M-</a:t>
            </a:r>
            <a:r>
              <a:rPr lang="en-US" altLang="ja-JP" sz="3200" dirty="0">
                <a:latin typeface="+mn-lt"/>
              </a:rPr>
              <a:t>2))(4+</a:t>
            </a:r>
            <a:r>
              <a:rPr lang="en-US" altLang="ja-JP" sz="3200" i="1" dirty="0">
                <a:latin typeface="+mn-lt"/>
              </a:rPr>
              <a:t>b</a:t>
            </a:r>
            <a:r>
              <a:rPr lang="en-US" altLang="ja-JP" sz="3200" dirty="0">
                <a:latin typeface="+mn-lt"/>
              </a:rPr>
              <a:t>(2</a:t>
            </a:r>
            <a:r>
              <a:rPr lang="en-US" altLang="ja-JP" sz="3200" i="1" dirty="0">
                <a:latin typeface="+mn-lt"/>
              </a:rPr>
              <a:t>M-</a:t>
            </a:r>
            <a:r>
              <a:rPr lang="en-US" altLang="ja-JP" sz="3200" dirty="0">
                <a:latin typeface="+mn-lt"/>
              </a:rPr>
              <a:t>3))/</a:t>
            </a:r>
            <a:r>
              <a:rPr lang="en-US" altLang="ja-JP" sz="3200" i="1" dirty="0">
                <a:latin typeface="+mn-lt"/>
              </a:rPr>
              <a:t>b</a:t>
            </a:r>
            <a:r>
              <a:rPr lang="en-US" altLang="ja-JP" sz="3200" dirty="0">
                <a:latin typeface="+mn-lt"/>
              </a:rPr>
              <a:t>(2-</a:t>
            </a:r>
            <a:r>
              <a:rPr lang="en-US" altLang="ja-JP" sz="3200" i="1" dirty="0">
                <a:latin typeface="+mn-lt"/>
              </a:rPr>
              <a:t>b</a:t>
            </a:r>
            <a:r>
              <a:rPr lang="en-US" altLang="ja-JP" sz="3200" dirty="0">
                <a:latin typeface="+mn-lt"/>
              </a:rPr>
              <a:t>)=</a:t>
            </a:r>
            <a:r>
              <a:rPr lang="en-US" altLang="ja-JP" sz="3200" i="1" dirty="0" err="1">
                <a:latin typeface="+mn-lt"/>
              </a:rPr>
              <a:t>N</a:t>
            </a:r>
            <a:r>
              <a:rPr lang="en-US" altLang="ja-JP" sz="3200" i="1" baseline="-25000" dirty="0" err="1">
                <a:latin typeface="+mn-lt"/>
              </a:rPr>
              <a:t>zM</a:t>
            </a:r>
            <a:r>
              <a:rPr lang="en-US" altLang="ja-JP" sz="3200" dirty="0">
                <a:latin typeface="+mn-lt"/>
              </a:rPr>
              <a:t>     </a:t>
            </a:r>
            <a:r>
              <a:rPr lang="en-US" altLang="ja-JP" sz="3200" dirty="0" smtClean="0">
                <a:latin typeface="+mn-lt"/>
              </a:rPr>
              <a:t>  </a:t>
            </a:r>
            <a:r>
              <a:rPr lang="ja-JP" altLang="ja-JP" sz="3200" dirty="0">
                <a:latin typeface="+mn-lt"/>
              </a:rPr>
              <a:t>　</a:t>
            </a:r>
            <a:r>
              <a:rPr lang="en-US" altLang="ja-JP" sz="3200" dirty="0">
                <a:latin typeface="+mn-lt"/>
              </a:rPr>
              <a:t>  (12</a:t>
            </a:r>
            <a:r>
              <a:rPr lang="en-US" altLang="ja-JP" sz="3200" dirty="0" smtClean="0">
                <a:latin typeface="+mn-lt"/>
              </a:rPr>
              <a:t>)</a:t>
            </a:r>
          </a:p>
          <a:p>
            <a:pPr marL="0" indent="0" hangingPunct="0">
              <a:buNone/>
            </a:pPr>
            <a:endParaRPr lang="en-US" altLang="ja-JP" sz="3200" dirty="0" smtClean="0">
              <a:latin typeface="+mn-lt"/>
            </a:endParaRPr>
          </a:p>
          <a:p>
            <a:pPr hangingPunct="0"/>
            <a:r>
              <a:rPr lang="en-US" altLang="ja-JP" sz="3200" i="1" dirty="0">
                <a:latin typeface="+mn-lt"/>
              </a:rPr>
              <a:t>b</a:t>
            </a:r>
            <a:r>
              <a:rPr lang="en-US" altLang="ja-JP" sz="3200" dirty="0">
                <a:latin typeface="+mn-lt"/>
              </a:rPr>
              <a:t>=0.5</a:t>
            </a:r>
            <a:r>
              <a:rPr lang="ja-JP" altLang="ja-JP" sz="3200" dirty="0">
                <a:latin typeface="+mn-lt"/>
              </a:rPr>
              <a:t>のときの</a:t>
            </a:r>
            <a:r>
              <a:rPr lang="en-US" altLang="ja-JP" sz="3200" i="1" dirty="0" err="1">
                <a:latin typeface="+mn-lt"/>
              </a:rPr>
              <a:t>N</a:t>
            </a:r>
            <a:r>
              <a:rPr lang="en-US" altLang="ja-JP" sz="3200" i="1" baseline="-25000" dirty="0" err="1">
                <a:latin typeface="+mn-lt"/>
              </a:rPr>
              <a:t>yM</a:t>
            </a:r>
            <a:r>
              <a:rPr lang="ja-JP" altLang="ja-JP" sz="3200" dirty="0">
                <a:latin typeface="+mn-lt"/>
              </a:rPr>
              <a:t>および</a:t>
            </a:r>
            <a:r>
              <a:rPr lang="en-US" altLang="ja-JP" sz="3200" i="1" dirty="0" err="1">
                <a:latin typeface="+mn-lt"/>
              </a:rPr>
              <a:t>N</a:t>
            </a:r>
            <a:r>
              <a:rPr lang="en-US" altLang="ja-JP" sz="3200" i="1" baseline="-25000" dirty="0" err="1">
                <a:latin typeface="+mn-lt"/>
              </a:rPr>
              <a:t>zM</a:t>
            </a:r>
            <a:r>
              <a:rPr lang="en-US" altLang="ja-JP" sz="3200" dirty="0">
                <a:latin typeface="+mn-lt"/>
              </a:rPr>
              <a:t> </a:t>
            </a:r>
            <a:r>
              <a:rPr lang="ja-JP" altLang="ja-JP" sz="3200" dirty="0">
                <a:latin typeface="+mn-lt"/>
              </a:rPr>
              <a:t>の値</a:t>
            </a:r>
          </a:p>
          <a:p>
            <a:pPr marL="0" indent="0" hangingPunct="0">
              <a:buNone/>
            </a:pPr>
            <a:endParaRPr lang="ja-JP" altLang="ja-JP" sz="3200" dirty="0">
              <a:latin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2852038008"/>
              </p:ext>
            </p:extLst>
          </p:nvPr>
        </p:nvGraphicFramePr>
        <p:xfrm>
          <a:off x="2820602" y="7207625"/>
          <a:ext cx="7615164" cy="1613647"/>
        </p:xfrm>
        <a:graphic>
          <a:graphicData uri="http://schemas.openxmlformats.org/drawingml/2006/table">
            <a:tbl>
              <a:tblPr firstRow="1" bandRow="1">
                <a:tableStyleId>{5940675A-B579-460E-94D1-54222C63F5DA}</a:tableStyleId>
              </a:tblPr>
              <a:tblGrid>
                <a:gridCol w="1194120">
                  <a:extLst>
                    <a:ext uri="{9D8B030D-6E8A-4147-A177-3AD203B41FA5}">
                      <a16:colId xmlns:a16="http://schemas.microsoft.com/office/drawing/2014/main" val="20000"/>
                    </a:ext>
                  </a:extLst>
                </a:gridCol>
                <a:gridCol w="2110300">
                  <a:extLst>
                    <a:ext uri="{9D8B030D-6E8A-4147-A177-3AD203B41FA5}">
                      <a16:colId xmlns:a16="http://schemas.microsoft.com/office/drawing/2014/main" val="20001"/>
                    </a:ext>
                  </a:extLst>
                </a:gridCol>
                <a:gridCol w="2046515">
                  <a:extLst>
                    <a:ext uri="{9D8B030D-6E8A-4147-A177-3AD203B41FA5}">
                      <a16:colId xmlns:a16="http://schemas.microsoft.com/office/drawing/2014/main" val="20002"/>
                    </a:ext>
                  </a:extLst>
                </a:gridCol>
                <a:gridCol w="2264229">
                  <a:extLst>
                    <a:ext uri="{9D8B030D-6E8A-4147-A177-3AD203B41FA5}">
                      <a16:colId xmlns:a16="http://schemas.microsoft.com/office/drawing/2014/main" val="20003"/>
                    </a:ext>
                  </a:extLst>
                </a:gridCol>
              </a:tblGrid>
              <a:tr h="516367">
                <a:tc>
                  <a:txBody>
                    <a:bodyPr/>
                    <a:lstStyle/>
                    <a:p>
                      <a:pPr algn="ctr"/>
                      <a:r>
                        <a:rPr kumimoji="1" lang="en-US" altLang="ja-JP" dirty="0" smtClean="0"/>
                        <a:t>M</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8</a:t>
                      </a:r>
                      <a:endParaRPr kumimoji="1" lang="ja-JP" altLang="en-US" dirty="0"/>
                    </a:p>
                  </a:txBody>
                  <a:tcPr/>
                </a:tc>
                <a:extLst>
                  <a:ext uri="{0D108BD9-81ED-4DB2-BD59-A6C34878D82A}">
                    <a16:rowId xmlns:a16="http://schemas.microsoft.com/office/drawing/2014/main" val="10000"/>
                  </a:ext>
                </a:extLst>
              </a:tr>
              <a:tr h="548640">
                <a:tc>
                  <a:txBody>
                    <a:bodyPr/>
                    <a:lstStyle/>
                    <a:p>
                      <a:pPr algn="ctr"/>
                      <a:r>
                        <a:rPr lang="en-US" altLang="ja-JP" sz="2800" i="1" dirty="0" err="1" smtClean="0">
                          <a:latin typeface="+mn-lt"/>
                        </a:rPr>
                        <a:t>N</a:t>
                      </a:r>
                      <a:r>
                        <a:rPr lang="en-US" altLang="ja-JP" sz="2800" i="1" baseline="-25000" dirty="0" err="1" smtClean="0">
                          <a:latin typeface="+mn-lt"/>
                        </a:rPr>
                        <a:t>yM</a:t>
                      </a:r>
                      <a:endParaRPr kumimoji="1" lang="ja-JP" altLang="en-US" dirty="0"/>
                    </a:p>
                  </a:txBody>
                  <a:tcPr/>
                </a:tc>
                <a:tc>
                  <a:txBody>
                    <a:bodyPr/>
                    <a:lstStyle/>
                    <a:p>
                      <a:pPr algn="ctr"/>
                      <a:r>
                        <a:rPr kumimoji="1" lang="en-US" altLang="ja-JP" dirty="0" smtClean="0"/>
                        <a:t>16/3</a:t>
                      </a:r>
                      <a:endParaRPr kumimoji="1" lang="ja-JP" altLang="en-US" dirty="0"/>
                    </a:p>
                  </a:txBody>
                  <a:tcPr/>
                </a:tc>
                <a:tc>
                  <a:txBody>
                    <a:bodyPr/>
                    <a:lstStyle/>
                    <a:p>
                      <a:pPr algn="ctr"/>
                      <a:r>
                        <a:rPr kumimoji="1" lang="en-US" altLang="ja-JP" dirty="0" smtClean="0"/>
                        <a:t>12</a:t>
                      </a:r>
                      <a:endParaRPr kumimoji="1" lang="ja-JP" altLang="en-US" dirty="0"/>
                    </a:p>
                  </a:txBody>
                  <a:tcPr/>
                </a:tc>
                <a:tc>
                  <a:txBody>
                    <a:bodyPr/>
                    <a:lstStyle/>
                    <a:p>
                      <a:pPr algn="ctr"/>
                      <a:r>
                        <a:rPr kumimoji="1" lang="en-US" altLang="ja-JP" dirty="0" smtClean="0"/>
                        <a:t>100/3</a:t>
                      </a:r>
                      <a:endParaRPr kumimoji="1" lang="ja-JP" altLang="en-US" dirty="0"/>
                    </a:p>
                  </a:txBody>
                  <a:tcPr/>
                </a:tc>
                <a:extLst>
                  <a:ext uri="{0D108BD9-81ED-4DB2-BD59-A6C34878D82A}">
                    <a16:rowId xmlns:a16="http://schemas.microsoft.com/office/drawing/2014/main" val="10001"/>
                  </a:ext>
                </a:extLst>
              </a:tr>
              <a:tr h="548640">
                <a:tc>
                  <a:txBody>
                    <a:bodyPr/>
                    <a:lstStyle/>
                    <a:p>
                      <a:pPr algn="ctr"/>
                      <a:r>
                        <a:rPr lang="en-US" altLang="ja-JP" sz="2800" i="1" dirty="0" err="1" smtClean="0">
                          <a:latin typeface="+mn-lt"/>
                        </a:rPr>
                        <a:t>N</a:t>
                      </a:r>
                      <a:r>
                        <a:rPr lang="en-US" altLang="ja-JP" sz="2800" i="1" baseline="-25000" dirty="0" err="1" smtClean="0">
                          <a:latin typeface="+mn-lt"/>
                        </a:rPr>
                        <a:t>zM</a:t>
                      </a:r>
                      <a:endParaRPr kumimoji="1" lang="ja-JP" altLang="en-US" dirty="0"/>
                    </a:p>
                  </a:txBody>
                  <a:tcPr/>
                </a:tc>
                <a:tc>
                  <a:txBody>
                    <a:bodyPr/>
                    <a:lstStyle/>
                    <a:p>
                      <a:pPr algn="ctr"/>
                      <a:r>
                        <a:rPr kumimoji="1" lang="en-US" altLang="ja-JP" dirty="0" smtClean="0"/>
                        <a:t>12</a:t>
                      </a:r>
                      <a:endParaRPr kumimoji="1" lang="ja-JP" altLang="en-US" dirty="0"/>
                    </a:p>
                  </a:txBody>
                  <a:tcPr/>
                </a:tc>
                <a:tc>
                  <a:txBody>
                    <a:bodyPr/>
                    <a:lstStyle/>
                    <a:p>
                      <a:pPr algn="ctr"/>
                      <a:r>
                        <a:rPr kumimoji="1" lang="en-US" altLang="ja-JP" dirty="0" smtClean="0"/>
                        <a:t>26</a:t>
                      </a:r>
                      <a:endParaRPr kumimoji="1" lang="ja-JP" altLang="en-US" dirty="0"/>
                    </a:p>
                  </a:txBody>
                  <a:tcPr/>
                </a:tc>
                <a:tc>
                  <a:txBody>
                    <a:bodyPr/>
                    <a:lstStyle/>
                    <a:p>
                      <a:pPr algn="ctr"/>
                      <a:r>
                        <a:rPr kumimoji="1" lang="en-US" altLang="ja-JP" dirty="0" smtClean="0"/>
                        <a:t>70</a:t>
                      </a:r>
                      <a:endParaRPr kumimoji="1" lang="ja-JP" altLang="en-US" dirty="0"/>
                    </a:p>
                  </a:txBody>
                  <a:tcPr/>
                </a:tc>
                <a:extLst>
                  <a:ext uri="{0D108BD9-81ED-4DB2-BD59-A6C34878D82A}">
                    <a16:rowId xmlns:a16="http://schemas.microsoft.com/office/drawing/2014/main" val="10002"/>
                  </a:ext>
                </a:extLst>
              </a:tr>
            </a:tbl>
          </a:graphicData>
        </a:graphic>
      </p:graphicFrame>
      <p:sp>
        <p:nvSpPr>
          <p:cNvPr id="5" name="灯片编号占位符 4"/>
          <p:cNvSpPr>
            <a:spLocks noGrp="1"/>
          </p:cNvSpPr>
          <p:nvPr>
            <p:ph type="sldNum" sz="quarter" idx="2"/>
          </p:nvPr>
        </p:nvSpPr>
        <p:spPr/>
        <p:txBody>
          <a:bodyPr/>
          <a:lstStyle/>
          <a:p>
            <a:fld id="{86CB4B4D-7CA3-9044-876B-883B54F8677D}" type="slidenum">
              <a:rPr lang="en-US" altLang="ja-JP" smtClean="0"/>
              <a:t>25</a:t>
            </a:fld>
            <a:endParaRPr lang="ja-JP" altLang="en-US"/>
          </a:p>
        </p:txBody>
      </p:sp>
    </p:spTree>
    <p:extLst>
      <p:ext uri="{BB962C8B-B14F-4D97-AF65-F5344CB8AC3E}">
        <p14:creationId xmlns:p14="http://schemas.microsoft.com/office/powerpoint/2010/main" val="2713607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21113"/>
            <a:ext cx="11704320" cy="6436925"/>
          </a:xfrm>
        </p:spPr>
        <p:txBody>
          <a:bodyPr>
            <a:normAutofit/>
          </a:bodyPr>
          <a:lstStyle/>
          <a:p>
            <a:pPr marL="0" indent="0">
              <a:buNone/>
            </a:pPr>
            <a:r>
              <a:rPr lang="ja-JP" altLang="ja-JP" sz="4000" b="1" dirty="0">
                <a:latin typeface="+mn-lt"/>
              </a:rPr>
              <a:t>図１：</a:t>
            </a:r>
            <a:r>
              <a:rPr lang="en-US" altLang="ja-JP" sz="4000" b="1" i="1" dirty="0" err="1">
                <a:latin typeface="+mn-lt"/>
              </a:rPr>
              <a:t>N</a:t>
            </a:r>
            <a:r>
              <a:rPr lang="en-US" altLang="ja-JP" sz="4000" b="1" i="1" baseline="-25000" dirty="0" err="1">
                <a:latin typeface="+mn-lt"/>
              </a:rPr>
              <a:t>yM</a:t>
            </a:r>
            <a:r>
              <a:rPr lang="ja-JP" altLang="ja-JP" sz="4000" b="1" dirty="0">
                <a:latin typeface="+mn-lt"/>
              </a:rPr>
              <a:t>と</a:t>
            </a:r>
            <a:r>
              <a:rPr lang="en-US" altLang="ja-JP" sz="4000" b="1" i="1" dirty="0" err="1" smtClean="0">
                <a:latin typeface="+mn-lt"/>
              </a:rPr>
              <a:t>N</a:t>
            </a:r>
            <a:r>
              <a:rPr lang="en-US" altLang="ja-JP" sz="4000" b="1" i="1" baseline="-25000" dirty="0" err="1" smtClean="0">
                <a:latin typeface="+mn-lt"/>
              </a:rPr>
              <a:t>zM</a:t>
            </a:r>
            <a:endParaRPr lang="en-US" altLang="ja-JP" sz="4000" b="1" i="1" baseline="-25000" dirty="0" smtClean="0">
              <a:latin typeface="+mn-lt"/>
            </a:endParaRPr>
          </a:p>
          <a:p>
            <a:pPr marL="0" indent="0">
              <a:buNone/>
            </a:pPr>
            <a:endParaRPr lang="en-US" altLang="ja-JP" sz="4000" dirty="0" smtClean="0">
              <a:latin typeface="+mn-lt"/>
            </a:endParaRPr>
          </a:p>
          <a:p>
            <a:pPr marL="0" indent="0">
              <a:buNone/>
            </a:pPr>
            <a:r>
              <a:rPr lang="en-US" altLang="ja-JP" sz="3200" dirty="0" smtClean="0">
                <a:latin typeface="+mn-lt"/>
              </a:rPr>
              <a:t>Plot3D[</a:t>
            </a:r>
            <a:r>
              <a:rPr lang="en-US" altLang="ja-JP" sz="3200" i="1" dirty="0" err="1" smtClean="0">
                <a:latin typeface="+mn-lt"/>
              </a:rPr>
              <a:t>N</a:t>
            </a:r>
            <a:r>
              <a:rPr lang="en-US" altLang="ja-JP" sz="3200" i="1" baseline="-25000" dirty="0" err="1" smtClean="0">
                <a:latin typeface="+mn-lt"/>
              </a:rPr>
              <a:t>yM</a:t>
            </a:r>
            <a:r>
              <a:rPr lang="en-US" altLang="ja-JP" sz="3200" dirty="0">
                <a:latin typeface="+mn-lt"/>
              </a:rPr>
              <a:t>,{</a:t>
            </a:r>
            <a:r>
              <a:rPr lang="en-US" altLang="ja-JP" sz="3200" i="1" dirty="0">
                <a:latin typeface="+mn-lt"/>
              </a:rPr>
              <a:t>b</a:t>
            </a:r>
            <a:r>
              <a:rPr lang="en-US" altLang="ja-JP" sz="3200" dirty="0">
                <a:latin typeface="+mn-lt"/>
              </a:rPr>
              <a:t>,0,1},{</a:t>
            </a:r>
            <a:r>
              <a:rPr lang="en-US" altLang="ja-JP" sz="3200" i="1" dirty="0">
                <a:latin typeface="+mn-lt"/>
              </a:rPr>
              <a:t>M</a:t>
            </a:r>
            <a:r>
              <a:rPr lang="en-US" altLang="ja-JP" sz="3200" dirty="0">
                <a:latin typeface="+mn-lt"/>
              </a:rPr>
              <a:t>,2,10</a:t>
            </a:r>
            <a:r>
              <a:rPr lang="en-US" altLang="ja-JP" sz="3200" dirty="0" smtClean="0">
                <a:latin typeface="+mn-lt"/>
              </a:rPr>
              <a:t>}]</a:t>
            </a:r>
            <a:r>
              <a:rPr lang="ja-JP" altLang="en-US" sz="3200" dirty="0" smtClean="0">
                <a:latin typeface="+mn-lt"/>
              </a:rPr>
              <a:t>         </a:t>
            </a:r>
            <a:r>
              <a:rPr lang="en-US" altLang="ja-JP" sz="3200" dirty="0" smtClean="0">
                <a:latin typeface="+mn-lt"/>
              </a:rPr>
              <a:t>Plot3D[</a:t>
            </a:r>
            <a:r>
              <a:rPr lang="en-US" altLang="ja-JP" sz="3200" i="1" dirty="0" err="1" smtClean="0">
                <a:latin typeface="+mn-lt"/>
              </a:rPr>
              <a:t>N</a:t>
            </a:r>
            <a:r>
              <a:rPr lang="en-US" altLang="ja-JP" sz="3200" i="1" baseline="-25000" dirty="0" err="1" smtClean="0">
                <a:latin typeface="+mn-lt"/>
              </a:rPr>
              <a:t>zM</a:t>
            </a:r>
            <a:r>
              <a:rPr lang="en-US" altLang="ja-JP" sz="3200" dirty="0">
                <a:latin typeface="+mn-lt"/>
              </a:rPr>
              <a:t>,{</a:t>
            </a:r>
            <a:r>
              <a:rPr lang="en-US" altLang="ja-JP" sz="3200" i="1" dirty="0">
                <a:latin typeface="+mn-lt"/>
              </a:rPr>
              <a:t>b</a:t>
            </a:r>
            <a:r>
              <a:rPr lang="en-US" altLang="ja-JP" sz="3200" dirty="0">
                <a:latin typeface="+mn-lt"/>
              </a:rPr>
              <a:t>,0,1},{</a:t>
            </a:r>
            <a:r>
              <a:rPr lang="en-US" altLang="ja-JP" sz="3200" i="1" dirty="0">
                <a:latin typeface="+mn-lt"/>
              </a:rPr>
              <a:t>M</a:t>
            </a:r>
            <a:r>
              <a:rPr lang="en-US" altLang="ja-JP" sz="3200" dirty="0">
                <a:latin typeface="+mn-lt"/>
              </a:rPr>
              <a:t>,2,10}]</a:t>
            </a:r>
            <a:endParaRPr lang="ja-JP" altLang="ja-JP" sz="3200" dirty="0">
              <a:latin typeface="+mn-lt"/>
            </a:endParaRPr>
          </a:p>
          <a:p>
            <a:pPr marL="0" indent="0">
              <a:buNone/>
            </a:pPr>
            <a:endParaRPr lang="ja-JP" altLang="ja-JP" sz="3200" dirty="0">
              <a:latin typeface="+mn-lt"/>
            </a:endParaRPr>
          </a:p>
        </p:txBody>
      </p:sp>
      <p:pic>
        <p:nvPicPr>
          <p:cNvPr id="4" name="図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03" y="4180095"/>
            <a:ext cx="4833266" cy="3741965"/>
          </a:xfrm>
          <a:prstGeom prst="rect">
            <a:avLst/>
          </a:prstGeom>
          <a:noFill/>
          <a:ln>
            <a:noFill/>
          </a:ln>
        </p:spPr>
      </p:pic>
      <p:pic>
        <p:nvPicPr>
          <p:cNvPr id="5" name="図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7729" y="4180095"/>
            <a:ext cx="4782387" cy="3741965"/>
          </a:xfrm>
          <a:prstGeom prst="rect">
            <a:avLst/>
          </a:prstGeom>
          <a:noFill/>
          <a:ln>
            <a:noFill/>
          </a:ln>
        </p:spPr>
      </p:pic>
      <p:sp>
        <p:nvSpPr>
          <p:cNvPr id="6" name="灯片编号占位符 5"/>
          <p:cNvSpPr>
            <a:spLocks noGrp="1"/>
          </p:cNvSpPr>
          <p:nvPr>
            <p:ph type="sldNum" sz="quarter" idx="2"/>
          </p:nvPr>
        </p:nvSpPr>
        <p:spPr/>
        <p:txBody>
          <a:bodyPr/>
          <a:lstStyle/>
          <a:p>
            <a:fld id="{86CB4B4D-7CA3-9044-876B-883B54F8677D}" type="slidenum">
              <a:rPr lang="en-US" altLang="ja-JP" smtClean="0"/>
              <a:t>26</a:t>
            </a:fld>
            <a:endParaRPr lang="ja-JP" altLang="en-US"/>
          </a:p>
        </p:txBody>
      </p:sp>
    </p:spTree>
    <p:extLst>
      <p:ext uri="{BB962C8B-B14F-4D97-AF65-F5344CB8AC3E}">
        <p14:creationId xmlns:p14="http://schemas.microsoft.com/office/powerpoint/2010/main" val="350732617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66253"/>
            <a:ext cx="11704320" cy="6436925"/>
          </a:xfrm>
        </p:spPr>
        <p:txBody>
          <a:bodyPr/>
          <a:lstStyle/>
          <a:p>
            <a:pPr marL="0" indent="0" hangingPunct="0">
              <a:buNone/>
            </a:pPr>
            <a:r>
              <a:rPr lang="en-US" altLang="ja-JP" b="1" i="1" dirty="0" err="1">
                <a:latin typeface="+mn-lt"/>
              </a:rPr>
              <a:t>N</a:t>
            </a:r>
            <a:r>
              <a:rPr lang="en-US" altLang="ja-JP" b="1" i="1" baseline="-25000" dirty="0" err="1">
                <a:latin typeface="+mn-lt"/>
              </a:rPr>
              <a:t>zM</a:t>
            </a:r>
            <a:r>
              <a:rPr lang="en-US" altLang="ja-JP" dirty="0">
                <a:latin typeface="+mn-lt"/>
              </a:rPr>
              <a:t> &gt;</a:t>
            </a:r>
            <a:r>
              <a:rPr lang="en-US" altLang="ja-JP" b="1" i="1" dirty="0">
                <a:latin typeface="+mn-lt"/>
              </a:rPr>
              <a:t> </a:t>
            </a:r>
            <a:r>
              <a:rPr lang="en-US" altLang="ja-JP" b="1" i="1" dirty="0" err="1">
                <a:latin typeface="+mn-lt"/>
              </a:rPr>
              <a:t>N</a:t>
            </a:r>
            <a:r>
              <a:rPr lang="en-US" altLang="ja-JP" b="1" i="1" baseline="-25000" dirty="0" err="1">
                <a:latin typeface="+mn-lt"/>
              </a:rPr>
              <a:t>yM</a:t>
            </a:r>
            <a:r>
              <a:rPr lang="ja-JP" altLang="ja-JP" dirty="0">
                <a:latin typeface="+mn-lt"/>
              </a:rPr>
              <a:t>に留意すれば、次の命題が導かれる。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b="1" dirty="0">
                <a:latin typeface="+mn-lt"/>
              </a:rPr>
              <a:t>命題１</a:t>
            </a:r>
            <a:endParaRPr lang="ja-JP" altLang="ja-JP" dirty="0">
              <a:latin typeface="+mn-lt"/>
            </a:endParaRPr>
          </a:p>
          <a:p>
            <a:pPr marL="0" indent="0" hangingPunct="0">
              <a:buNone/>
            </a:pPr>
            <a:r>
              <a:rPr lang="ja-JP" altLang="ja-JP" b="1" dirty="0">
                <a:latin typeface="+mn-lt"/>
              </a:rPr>
              <a:t>企業数が多くなって最終財市場の競争が激しくなると、</a:t>
            </a:r>
            <a:r>
              <a:rPr lang="en-US" altLang="ja-JP" b="1" i="1" dirty="0">
                <a:latin typeface="+mn-lt"/>
              </a:rPr>
              <a:t>w</a:t>
            </a:r>
            <a:r>
              <a:rPr lang="en-US" altLang="ja-JP" b="1" dirty="0">
                <a:latin typeface="+mn-lt"/>
              </a:rPr>
              <a:t>*</a:t>
            </a:r>
            <a:r>
              <a:rPr lang="ja-JP" altLang="ja-JP" b="1" dirty="0">
                <a:latin typeface="+mn-lt"/>
              </a:rPr>
              <a:t>、</a:t>
            </a:r>
            <a:r>
              <a:rPr lang="en-US" altLang="ja-JP" b="1" i="1" dirty="0">
                <a:latin typeface="+mn-lt"/>
              </a:rPr>
              <a:t>c</a:t>
            </a:r>
            <a:r>
              <a:rPr lang="en-US" altLang="ja-JP" b="1" dirty="0">
                <a:latin typeface="+mn-lt"/>
              </a:rPr>
              <a:t>*</a:t>
            </a:r>
            <a:r>
              <a:rPr lang="ja-JP" altLang="ja-JP" b="1" dirty="0">
                <a:latin typeface="+mn-lt"/>
              </a:rPr>
              <a:t>および</a:t>
            </a:r>
            <a:r>
              <a:rPr lang="en-US" altLang="ja-JP" b="1" i="1" dirty="0">
                <a:latin typeface="+mn-lt"/>
              </a:rPr>
              <a:t>p</a:t>
            </a:r>
            <a:r>
              <a:rPr lang="en-US" altLang="ja-JP" b="1" dirty="0">
                <a:latin typeface="+mn-lt"/>
              </a:rPr>
              <a:t>*</a:t>
            </a:r>
            <a:r>
              <a:rPr lang="ja-JP" altLang="ja-JP" b="1" dirty="0">
                <a:latin typeface="+mn-lt"/>
              </a:rPr>
              <a:t>は低くなる。この際、</a:t>
            </a:r>
            <a:r>
              <a:rPr lang="en-US" altLang="ja-JP" b="1" i="1" dirty="0">
                <a:latin typeface="+mn-lt"/>
              </a:rPr>
              <a:t>N </a:t>
            </a:r>
            <a:r>
              <a:rPr lang="en-US" altLang="ja-JP" b="1" dirty="0">
                <a:latin typeface="+mn-lt"/>
              </a:rPr>
              <a:t>&lt;</a:t>
            </a:r>
            <a:r>
              <a:rPr lang="en-US" altLang="ja-JP" b="1" i="1" dirty="0">
                <a:latin typeface="+mn-lt"/>
              </a:rPr>
              <a:t> </a:t>
            </a:r>
            <a:r>
              <a:rPr lang="en-US" altLang="ja-JP" b="1" i="1" dirty="0" err="1">
                <a:latin typeface="+mn-lt"/>
              </a:rPr>
              <a:t>N</a:t>
            </a:r>
            <a:r>
              <a:rPr lang="en-US" altLang="ja-JP" b="1" i="1" baseline="-25000" dirty="0" err="1">
                <a:latin typeface="+mn-lt"/>
              </a:rPr>
              <a:t>yM</a:t>
            </a:r>
            <a:r>
              <a:rPr lang="ja-JP" altLang="ja-JP" b="1" dirty="0" smtClean="0">
                <a:latin typeface="+mn-lt"/>
              </a:rPr>
              <a:t>であれば</a:t>
            </a:r>
            <a:r>
              <a:rPr lang="en-US" altLang="ja-JP" b="1" dirty="0" smtClean="0">
                <a:latin typeface="+mn-lt"/>
              </a:rPr>
              <a:t> </a:t>
            </a:r>
            <a:r>
              <a:rPr lang="en-US" altLang="ja-JP" b="1" i="1" dirty="0" smtClean="0">
                <a:latin typeface="+mn-lt"/>
              </a:rPr>
              <a:t>y</a:t>
            </a:r>
            <a:r>
              <a:rPr lang="en-US" altLang="ja-JP" b="1" dirty="0">
                <a:latin typeface="+mn-lt"/>
              </a:rPr>
              <a:t>*</a:t>
            </a:r>
            <a:r>
              <a:rPr lang="ja-JP" altLang="ja-JP" b="1" dirty="0" smtClean="0">
                <a:latin typeface="+mn-lt"/>
              </a:rPr>
              <a:t>と</a:t>
            </a:r>
            <a:r>
              <a:rPr lang="en-US" altLang="ja-JP" b="1" dirty="0" smtClean="0">
                <a:latin typeface="+mn-lt"/>
              </a:rPr>
              <a:t> </a:t>
            </a:r>
            <a:r>
              <a:rPr lang="en-US" altLang="ja-JP" b="1" i="1" dirty="0" smtClean="0">
                <a:latin typeface="+mn-lt"/>
              </a:rPr>
              <a:t>z</a:t>
            </a:r>
            <a:r>
              <a:rPr lang="en-US" altLang="ja-JP" b="1" dirty="0">
                <a:latin typeface="+mn-lt"/>
              </a:rPr>
              <a:t>*</a:t>
            </a:r>
            <a:r>
              <a:rPr lang="ja-JP" altLang="ja-JP" b="1" dirty="0">
                <a:latin typeface="+mn-lt"/>
              </a:rPr>
              <a:t>は減るが、</a:t>
            </a:r>
            <a:r>
              <a:rPr lang="en-US" altLang="ja-JP" b="1" i="1" dirty="0" err="1">
                <a:latin typeface="+mn-lt"/>
              </a:rPr>
              <a:t>N</a:t>
            </a:r>
            <a:r>
              <a:rPr lang="en-US" altLang="ja-JP" b="1" i="1" baseline="-25000" dirty="0" err="1">
                <a:latin typeface="+mn-lt"/>
              </a:rPr>
              <a:t>yM</a:t>
            </a:r>
            <a:r>
              <a:rPr lang="en-US" altLang="ja-JP" b="1" dirty="0">
                <a:latin typeface="+mn-lt"/>
              </a:rPr>
              <a:t> </a:t>
            </a:r>
            <a:r>
              <a:rPr lang="en-US" altLang="ja-JP" b="1" dirty="0" smtClean="0">
                <a:latin typeface="+mn-lt"/>
              </a:rPr>
              <a:t> &lt;</a:t>
            </a:r>
            <a:r>
              <a:rPr lang="en-US" altLang="ja-JP" b="1" i="1" dirty="0">
                <a:latin typeface="+mn-lt"/>
              </a:rPr>
              <a:t>N </a:t>
            </a:r>
            <a:r>
              <a:rPr lang="en-US" altLang="ja-JP" b="1" dirty="0">
                <a:latin typeface="+mn-lt"/>
              </a:rPr>
              <a:t>&lt;</a:t>
            </a:r>
            <a:r>
              <a:rPr lang="en-US" altLang="ja-JP" b="1" i="1" dirty="0">
                <a:latin typeface="+mn-lt"/>
              </a:rPr>
              <a:t> </a:t>
            </a:r>
            <a:r>
              <a:rPr lang="en-US" altLang="ja-JP" b="1" i="1" dirty="0" smtClean="0">
                <a:latin typeface="+mn-lt"/>
              </a:rPr>
              <a:t> </a:t>
            </a:r>
            <a:r>
              <a:rPr lang="en-US" altLang="ja-JP" b="1" i="1" dirty="0" err="1" smtClean="0">
                <a:latin typeface="+mn-lt"/>
              </a:rPr>
              <a:t>N</a:t>
            </a:r>
            <a:r>
              <a:rPr lang="en-US" altLang="ja-JP" b="1" i="1" baseline="-25000" dirty="0" err="1" smtClean="0">
                <a:latin typeface="+mn-lt"/>
              </a:rPr>
              <a:t>zM</a:t>
            </a:r>
            <a:r>
              <a:rPr lang="ja-JP" altLang="ja-JP" b="1" dirty="0">
                <a:latin typeface="+mn-lt"/>
              </a:rPr>
              <a:t>であれば</a:t>
            </a:r>
            <a:r>
              <a:rPr lang="en-US" altLang="ja-JP" b="1" i="1" dirty="0">
                <a:latin typeface="+mn-lt"/>
              </a:rPr>
              <a:t>y</a:t>
            </a:r>
            <a:r>
              <a:rPr lang="en-US" altLang="ja-JP" b="1" dirty="0">
                <a:latin typeface="+mn-lt"/>
              </a:rPr>
              <a:t>*</a:t>
            </a:r>
            <a:r>
              <a:rPr lang="ja-JP" altLang="ja-JP" b="1" dirty="0">
                <a:latin typeface="+mn-lt"/>
              </a:rPr>
              <a:t>は増加し、</a:t>
            </a:r>
            <a:r>
              <a:rPr lang="en-US" altLang="ja-JP" b="1" i="1" dirty="0" err="1">
                <a:latin typeface="+mn-lt"/>
              </a:rPr>
              <a:t>N</a:t>
            </a:r>
            <a:r>
              <a:rPr lang="en-US" altLang="ja-JP" b="1" i="1" baseline="-25000" dirty="0" err="1">
                <a:latin typeface="+mn-lt"/>
              </a:rPr>
              <a:t>zM</a:t>
            </a:r>
            <a:r>
              <a:rPr lang="en-US" altLang="ja-JP" b="1" dirty="0">
                <a:latin typeface="+mn-lt"/>
              </a:rPr>
              <a:t> </a:t>
            </a:r>
            <a:r>
              <a:rPr lang="en-US" altLang="ja-JP" b="1" dirty="0" smtClean="0">
                <a:latin typeface="+mn-lt"/>
              </a:rPr>
              <a:t> &lt;</a:t>
            </a:r>
            <a:r>
              <a:rPr lang="en-US" altLang="ja-JP" b="1" i="1" dirty="0">
                <a:latin typeface="+mn-lt"/>
              </a:rPr>
              <a:t>N</a:t>
            </a:r>
            <a:r>
              <a:rPr lang="ja-JP" altLang="ja-JP" b="1" dirty="0" smtClean="0">
                <a:latin typeface="+mn-lt"/>
              </a:rPr>
              <a:t>であれば</a:t>
            </a:r>
            <a:r>
              <a:rPr lang="en-US" altLang="ja-JP" b="1" dirty="0" smtClean="0">
                <a:latin typeface="+mn-lt"/>
              </a:rPr>
              <a:t> </a:t>
            </a:r>
            <a:r>
              <a:rPr lang="en-US" altLang="ja-JP" b="1" i="1" dirty="0" smtClean="0">
                <a:latin typeface="+mn-lt"/>
              </a:rPr>
              <a:t>y</a:t>
            </a:r>
            <a:r>
              <a:rPr lang="en-US" altLang="ja-JP" b="1" dirty="0">
                <a:latin typeface="+mn-lt"/>
              </a:rPr>
              <a:t>*</a:t>
            </a:r>
            <a:r>
              <a:rPr lang="ja-JP" altLang="ja-JP" b="1" dirty="0">
                <a:latin typeface="+mn-lt"/>
              </a:rPr>
              <a:t>と</a:t>
            </a:r>
            <a:r>
              <a:rPr lang="en-US" altLang="ja-JP" b="1" i="1" dirty="0">
                <a:latin typeface="+mn-lt"/>
              </a:rPr>
              <a:t>z</a:t>
            </a:r>
            <a:r>
              <a:rPr lang="en-US" altLang="ja-JP" b="1" dirty="0">
                <a:latin typeface="+mn-lt"/>
              </a:rPr>
              <a:t>*</a:t>
            </a:r>
            <a:r>
              <a:rPr lang="ja-JP" altLang="ja-JP" b="1" dirty="0">
                <a:latin typeface="+mn-lt"/>
              </a:rPr>
              <a:t>はともに増加する。すなわち、</a:t>
            </a:r>
            <a:r>
              <a:rPr lang="ja-JP" altLang="ja-JP" b="1" dirty="0">
                <a:solidFill>
                  <a:srgbClr val="FF0000"/>
                </a:solidFill>
                <a:latin typeface="+mn-lt"/>
              </a:rPr>
              <a:t>サプライヤ－の数が十分多ければ、企業数が増えるとすべての企業およびサプライヤ－の利潤が増えることがある</a:t>
            </a:r>
            <a:r>
              <a:rPr lang="ja-JP" altLang="ja-JP" b="1" dirty="0" smtClean="0">
                <a:solidFill>
                  <a:srgbClr val="FF0000"/>
                </a:solidFill>
                <a:latin typeface="+mn-lt"/>
              </a:rPr>
              <a:t>。</a:t>
            </a:r>
            <a:endParaRPr lang="ja-JP" altLang="ja-JP" dirty="0">
              <a:solidFill>
                <a:srgbClr val="FF0000"/>
              </a:solidFill>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27</a:t>
            </a:fld>
            <a:endParaRPr lang="ja-JP" altLang="en-US"/>
          </a:p>
        </p:txBody>
      </p:sp>
    </p:spTree>
    <p:extLst>
      <p:ext uri="{BB962C8B-B14F-4D97-AF65-F5344CB8AC3E}">
        <p14:creationId xmlns:p14="http://schemas.microsoft.com/office/powerpoint/2010/main" val="1870215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09795"/>
            <a:ext cx="11704320" cy="6436925"/>
          </a:xfrm>
        </p:spPr>
        <p:txBody>
          <a:bodyPr/>
          <a:lstStyle/>
          <a:p>
            <a:pPr marL="0" indent="0" hangingPunct="0">
              <a:buNone/>
            </a:pPr>
            <a:r>
              <a:rPr lang="ja-JP" altLang="ja-JP" dirty="0">
                <a:latin typeface="+mn-lt"/>
              </a:rPr>
              <a:t>・</a:t>
            </a:r>
            <a:r>
              <a:rPr lang="en-US" altLang="ja-JP" i="1" dirty="0">
                <a:latin typeface="+mn-lt"/>
              </a:rPr>
              <a:t>M</a:t>
            </a:r>
            <a:r>
              <a:rPr lang="ja-JP" altLang="ja-JP" dirty="0">
                <a:latin typeface="+mn-lt"/>
              </a:rPr>
              <a:t>が無限大になると企業とサプライヤ－の利潤はゼロとなるが、</a:t>
            </a:r>
            <a:r>
              <a:rPr lang="en-US" altLang="ja-JP" i="1" dirty="0">
                <a:latin typeface="+mn-lt"/>
              </a:rPr>
              <a:t>M</a:t>
            </a:r>
            <a:r>
              <a:rPr lang="ja-JP" altLang="ja-JP" dirty="0">
                <a:latin typeface="+mn-lt"/>
              </a:rPr>
              <a:t>が十分多くても</a:t>
            </a:r>
            <a:r>
              <a:rPr lang="en-US" altLang="ja-JP" i="1" dirty="0" err="1">
                <a:latin typeface="+mn-lt"/>
              </a:rPr>
              <a:t>N</a:t>
            </a:r>
            <a:r>
              <a:rPr lang="en-US" altLang="ja-JP" i="1" baseline="-25000" dirty="0" err="1">
                <a:latin typeface="+mn-lt"/>
              </a:rPr>
              <a:t>zM</a:t>
            </a:r>
            <a:r>
              <a:rPr lang="en-US" altLang="ja-JP" dirty="0">
                <a:latin typeface="+mn-lt"/>
              </a:rPr>
              <a:t> &lt;</a:t>
            </a:r>
            <a:r>
              <a:rPr lang="en-US" altLang="ja-JP" i="1" dirty="0">
                <a:latin typeface="+mn-lt"/>
              </a:rPr>
              <a:t>N</a:t>
            </a:r>
            <a:r>
              <a:rPr lang="ja-JP" altLang="ja-JP" dirty="0">
                <a:latin typeface="+mn-lt"/>
              </a:rPr>
              <a:t>であれば、企業数が増えると両者の利潤はともに増加する。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a:t>
            </a:r>
            <a:r>
              <a:rPr lang="en-US" altLang="ja-JP" i="1" dirty="0">
                <a:latin typeface="+mn-lt"/>
              </a:rPr>
              <a:t>b</a:t>
            </a:r>
            <a:r>
              <a:rPr lang="en-US" altLang="ja-JP" dirty="0">
                <a:latin typeface="+mn-lt"/>
              </a:rPr>
              <a:t>=1/2, </a:t>
            </a:r>
            <a:r>
              <a:rPr lang="en-US" altLang="ja-JP" i="1" dirty="0">
                <a:latin typeface="+mn-lt"/>
              </a:rPr>
              <a:t>N</a:t>
            </a:r>
            <a:r>
              <a:rPr lang="en-US" altLang="ja-JP" dirty="0">
                <a:latin typeface="+mn-lt"/>
              </a:rPr>
              <a:t>=75</a:t>
            </a:r>
            <a:r>
              <a:rPr lang="ja-JP" altLang="ja-JP" dirty="0">
                <a:latin typeface="+mn-lt"/>
              </a:rPr>
              <a:t>のときの企業とサプライヤ－の利潤：</a:t>
            </a:r>
          </a:p>
          <a:p>
            <a:pPr marL="0" indent="0" hangingPunct="0">
              <a:buNone/>
            </a:pPr>
            <a:r>
              <a:rPr lang="ja-JP" altLang="ja-JP" i="1" dirty="0">
                <a:latin typeface="+mn-lt"/>
              </a:rPr>
              <a:t>　</a:t>
            </a:r>
            <a:r>
              <a:rPr lang="en-US" altLang="ja-JP" i="1" dirty="0">
                <a:latin typeface="+mn-lt"/>
              </a:rPr>
              <a:t>y</a:t>
            </a:r>
            <a:r>
              <a:rPr lang="en-US" altLang="ja-JP" dirty="0">
                <a:latin typeface="+mn-lt"/>
              </a:rPr>
              <a:t>(</a:t>
            </a:r>
            <a:r>
              <a:rPr lang="en-US" altLang="ja-JP" i="1" dirty="0">
                <a:latin typeface="+mn-lt"/>
              </a:rPr>
              <a:t>M</a:t>
            </a:r>
            <a:r>
              <a:rPr lang="en-US" altLang="ja-JP" dirty="0" smtClean="0">
                <a:latin typeface="+mn-lt"/>
              </a:rPr>
              <a:t>)= 4(</a:t>
            </a:r>
            <a:r>
              <a:rPr lang="en-US" altLang="ja-JP" i="1" dirty="0" smtClean="0">
                <a:latin typeface="+mn-lt"/>
              </a:rPr>
              <a:t>M</a:t>
            </a:r>
            <a:r>
              <a:rPr lang="en-US" altLang="ja-JP" dirty="0" smtClean="0">
                <a:latin typeface="+mn-lt"/>
              </a:rPr>
              <a:t>+2)</a:t>
            </a:r>
            <a:r>
              <a:rPr lang="en-US" altLang="ja-JP" baseline="30000" dirty="0" smtClean="0">
                <a:latin typeface="+mn-lt"/>
              </a:rPr>
              <a:t>2</a:t>
            </a:r>
            <a:r>
              <a:rPr lang="en-US" altLang="ja-JP" dirty="0">
                <a:latin typeface="+mn-lt"/>
              </a:rPr>
              <a:t>/(</a:t>
            </a:r>
            <a:r>
              <a:rPr lang="en-US" altLang="ja-JP" i="1" dirty="0">
                <a:latin typeface="+mn-lt"/>
              </a:rPr>
              <a:t>M</a:t>
            </a:r>
            <a:r>
              <a:rPr lang="en-US" altLang="ja-JP" dirty="0">
                <a:latin typeface="+mn-lt"/>
              </a:rPr>
              <a:t>+3)</a:t>
            </a:r>
            <a:r>
              <a:rPr lang="en-US" altLang="ja-JP" baseline="30000" dirty="0">
                <a:latin typeface="+mn-lt"/>
              </a:rPr>
              <a:t>2</a:t>
            </a:r>
            <a:r>
              <a:rPr lang="en-US" altLang="ja-JP" dirty="0">
                <a:latin typeface="+mn-lt"/>
              </a:rPr>
              <a:t>(</a:t>
            </a:r>
            <a:r>
              <a:rPr lang="en-US" altLang="ja-JP" i="1" dirty="0">
                <a:latin typeface="+mn-lt"/>
              </a:rPr>
              <a:t>M</a:t>
            </a:r>
            <a:r>
              <a:rPr lang="en-US" altLang="ja-JP" dirty="0">
                <a:latin typeface="+mn-lt"/>
              </a:rPr>
              <a:t>+227)</a:t>
            </a:r>
            <a:r>
              <a:rPr lang="en-US" altLang="ja-JP" baseline="30000" dirty="0">
                <a:latin typeface="+mn-lt"/>
              </a:rPr>
              <a:t>2</a:t>
            </a:r>
            <a:endParaRPr lang="ja-JP" altLang="ja-JP" dirty="0">
              <a:latin typeface="+mn-lt"/>
            </a:endParaRPr>
          </a:p>
          <a:p>
            <a:pPr marL="0" indent="0" hangingPunct="0">
              <a:buNone/>
            </a:pPr>
            <a:r>
              <a:rPr lang="ja-JP" altLang="ja-JP" i="1" dirty="0">
                <a:latin typeface="+mn-lt"/>
              </a:rPr>
              <a:t>　</a:t>
            </a:r>
            <a:r>
              <a:rPr lang="en-US" altLang="ja-JP" i="1" dirty="0">
                <a:latin typeface="+mn-lt"/>
              </a:rPr>
              <a:t>z</a:t>
            </a:r>
            <a:r>
              <a:rPr lang="en-US" altLang="ja-JP" dirty="0">
                <a:latin typeface="+mn-lt"/>
              </a:rPr>
              <a:t>(</a:t>
            </a:r>
            <a:r>
              <a:rPr lang="en-US" altLang="ja-JP" i="1" dirty="0">
                <a:latin typeface="+mn-lt"/>
              </a:rPr>
              <a:t>M</a:t>
            </a:r>
            <a:r>
              <a:rPr lang="en-US" altLang="ja-JP" dirty="0" smtClean="0">
                <a:latin typeface="+mn-lt"/>
              </a:rPr>
              <a:t>)= 6(</a:t>
            </a:r>
            <a:r>
              <a:rPr lang="en-US" altLang="ja-JP" i="1" dirty="0" smtClean="0">
                <a:latin typeface="+mn-lt"/>
              </a:rPr>
              <a:t>M</a:t>
            </a:r>
            <a:r>
              <a:rPr lang="en-US" altLang="ja-JP" dirty="0" smtClean="0">
                <a:latin typeface="+mn-lt"/>
              </a:rPr>
              <a:t>+2</a:t>
            </a:r>
            <a:r>
              <a:rPr lang="en-US" altLang="ja-JP" dirty="0">
                <a:latin typeface="+mn-lt"/>
              </a:rPr>
              <a:t>)/(</a:t>
            </a:r>
            <a:r>
              <a:rPr lang="en-US" altLang="ja-JP" i="1" dirty="0" smtClean="0">
                <a:latin typeface="+mn-lt"/>
              </a:rPr>
              <a:t>M</a:t>
            </a:r>
            <a:r>
              <a:rPr lang="en-US" altLang="ja-JP" dirty="0" smtClean="0">
                <a:latin typeface="+mn-lt"/>
              </a:rPr>
              <a:t>+3)</a:t>
            </a:r>
            <a:r>
              <a:rPr lang="en-US" altLang="ja-JP" baseline="30000" dirty="0" smtClean="0">
                <a:latin typeface="+mn-lt"/>
              </a:rPr>
              <a:t>2</a:t>
            </a:r>
            <a:r>
              <a:rPr lang="en-US" altLang="ja-JP" dirty="0" smtClean="0">
                <a:latin typeface="+mn-lt"/>
              </a:rPr>
              <a:t>(</a:t>
            </a:r>
            <a:r>
              <a:rPr lang="en-US" altLang="ja-JP" i="1" dirty="0" smtClean="0">
                <a:latin typeface="+mn-lt"/>
              </a:rPr>
              <a:t>M</a:t>
            </a:r>
            <a:r>
              <a:rPr lang="en-US" altLang="ja-JP" dirty="0" smtClean="0">
                <a:latin typeface="+mn-lt"/>
              </a:rPr>
              <a:t>+227)</a:t>
            </a:r>
            <a:r>
              <a:rPr lang="en-US" altLang="ja-JP" baseline="30000" dirty="0" smtClean="0">
                <a:latin typeface="+mn-lt"/>
              </a:rPr>
              <a:t>2</a:t>
            </a:r>
          </a:p>
          <a:p>
            <a:pPr marL="0" indent="0" hangingPunct="0">
              <a:buNone/>
            </a:pPr>
            <a:endParaRPr lang="ja-JP" altLang="ja-JP" dirty="0">
              <a:latin typeface="+mn-lt"/>
            </a:endParaRPr>
          </a:p>
          <a:p>
            <a:pPr marL="0" indent="0" hangingPunct="0">
              <a:buNone/>
            </a:pPr>
            <a:r>
              <a:rPr lang="ja-JP" altLang="ja-JP" dirty="0">
                <a:latin typeface="+mn-lt"/>
              </a:rPr>
              <a:t>企業数が</a:t>
            </a:r>
            <a:r>
              <a:rPr lang="en-US" altLang="ja-JP" dirty="0">
                <a:latin typeface="+mn-lt"/>
              </a:rPr>
              <a:t>2</a:t>
            </a:r>
            <a:r>
              <a:rPr lang="ja-JP" altLang="ja-JP" dirty="0">
                <a:latin typeface="+mn-lt"/>
              </a:rPr>
              <a:t>から</a:t>
            </a:r>
            <a:r>
              <a:rPr lang="en-US" altLang="ja-JP" dirty="0">
                <a:latin typeface="+mn-lt"/>
              </a:rPr>
              <a:t>8</a:t>
            </a:r>
            <a:r>
              <a:rPr lang="ja-JP" altLang="ja-JP" dirty="0">
                <a:latin typeface="+mn-lt"/>
              </a:rPr>
              <a:t>へと増える時、企業およびサプライヤ－の利潤が増える。</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28</a:t>
            </a:fld>
            <a:endParaRPr lang="ja-JP" altLang="en-US"/>
          </a:p>
        </p:txBody>
      </p:sp>
    </p:spTree>
    <p:extLst>
      <p:ext uri="{BB962C8B-B14F-4D97-AF65-F5344CB8AC3E}">
        <p14:creationId xmlns:p14="http://schemas.microsoft.com/office/powerpoint/2010/main" val="22519355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normAutofit/>
          </a:bodyPr>
          <a:lstStyle/>
          <a:p>
            <a:pPr marL="0" indent="0">
              <a:buNone/>
            </a:pPr>
            <a:r>
              <a:rPr lang="en-US" altLang="ja-JP" sz="4000" b="1" dirty="0">
                <a:latin typeface="+mn-lt"/>
              </a:rPr>
              <a:t>[</a:t>
            </a:r>
            <a:r>
              <a:rPr lang="ja-JP" altLang="ja-JP" sz="4000" b="1" dirty="0">
                <a:latin typeface="+mn-lt"/>
              </a:rPr>
              <a:t>図２：企業とサプライヤ－の利潤</a:t>
            </a:r>
            <a:r>
              <a:rPr lang="en-US" altLang="ja-JP" sz="4000" b="1" dirty="0" smtClean="0">
                <a:latin typeface="+mn-lt"/>
              </a:rPr>
              <a:t>]</a:t>
            </a:r>
          </a:p>
          <a:p>
            <a:pPr marL="0" indent="0">
              <a:buNone/>
            </a:pPr>
            <a:endParaRPr lang="en-US" altLang="ja-JP" sz="3200" dirty="0" smtClean="0">
              <a:latin typeface="+mn-lt"/>
            </a:endParaRPr>
          </a:p>
          <a:p>
            <a:pPr marL="0" indent="0">
              <a:buNone/>
            </a:pPr>
            <a:r>
              <a:rPr lang="en-US" altLang="ja-JP" sz="3200" dirty="0" smtClean="0">
                <a:latin typeface="+mn-lt"/>
              </a:rPr>
              <a:t>Plot[</a:t>
            </a:r>
            <a:r>
              <a:rPr lang="en-US" altLang="ja-JP" sz="3200" i="1" dirty="0" smtClean="0">
                <a:latin typeface="+mn-lt"/>
              </a:rPr>
              <a:t>y</a:t>
            </a:r>
            <a:r>
              <a:rPr lang="en-US" altLang="ja-JP" sz="3200" dirty="0" smtClean="0">
                <a:latin typeface="+mn-lt"/>
              </a:rPr>
              <a:t>(</a:t>
            </a:r>
            <a:r>
              <a:rPr lang="en-US" altLang="ja-JP" sz="3200" i="1" dirty="0" smtClean="0">
                <a:latin typeface="+mn-lt"/>
              </a:rPr>
              <a:t>M</a:t>
            </a:r>
            <a:r>
              <a:rPr lang="en-US" altLang="ja-JP" sz="3200" dirty="0">
                <a:latin typeface="+mn-lt"/>
              </a:rPr>
              <a:t>),{</a:t>
            </a:r>
            <a:r>
              <a:rPr lang="en-US" altLang="ja-JP" sz="3200" i="1" dirty="0">
                <a:latin typeface="+mn-lt"/>
              </a:rPr>
              <a:t>M</a:t>
            </a:r>
            <a:r>
              <a:rPr lang="en-US" altLang="ja-JP" sz="3200" dirty="0">
                <a:latin typeface="+mn-lt"/>
              </a:rPr>
              <a:t>,2,10</a:t>
            </a:r>
            <a:r>
              <a:rPr lang="en-US" altLang="ja-JP" sz="3200" dirty="0" smtClean="0">
                <a:latin typeface="+mn-lt"/>
              </a:rPr>
              <a:t>}]             </a:t>
            </a:r>
            <a:r>
              <a:rPr lang="en-US" altLang="ja-JP" sz="3200" dirty="0">
                <a:latin typeface="+mn-lt"/>
              </a:rPr>
              <a:t>Plot[</a:t>
            </a:r>
            <a:r>
              <a:rPr lang="en-US" altLang="ja-JP" sz="3200" i="1" dirty="0">
                <a:latin typeface="+mn-lt"/>
              </a:rPr>
              <a:t>z</a:t>
            </a:r>
            <a:r>
              <a:rPr lang="en-US" altLang="ja-JP" sz="3200" dirty="0">
                <a:latin typeface="+mn-lt"/>
              </a:rPr>
              <a:t>(</a:t>
            </a:r>
            <a:r>
              <a:rPr lang="en-US" altLang="ja-JP" sz="3200" i="1" dirty="0">
                <a:latin typeface="+mn-lt"/>
              </a:rPr>
              <a:t>M</a:t>
            </a:r>
            <a:r>
              <a:rPr lang="en-US" altLang="ja-JP" sz="3200" dirty="0">
                <a:latin typeface="+mn-lt"/>
              </a:rPr>
              <a:t>),{</a:t>
            </a:r>
            <a:r>
              <a:rPr lang="en-US" altLang="ja-JP" sz="3200" i="1" dirty="0">
                <a:latin typeface="+mn-lt"/>
              </a:rPr>
              <a:t>M</a:t>
            </a:r>
            <a:r>
              <a:rPr lang="en-US" altLang="ja-JP" sz="3200" dirty="0">
                <a:latin typeface="+mn-lt"/>
              </a:rPr>
              <a:t>,2,10}]</a:t>
            </a:r>
            <a:endParaRPr lang="ja-JP" altLang="ja-JP" sz="3200" dirty="0">
              <a:latin typeface="+mn-lt"/>
            </a:endParaRPr>
          </a:p>
          <a:p>
            <a:pPr marL="0" indent="0">
              <a:buNone/>
            </a:pPr>
            <a:endParaRPr lang="ja-JP" altLang="ja-JP" sz="3200" dirty="0">
              <a:latin typeface="+mn-lt"/>
            </a:endParaRPr>
          </a:p>
          <a:p>
            <a:pPr marL="0" indent="0">
              <a:buNone/>
            </a:pPr>
            <a:endParaRPr lang="ja-JP" altLang="ja-JP" sz="4000" dirty="0">
              <a:latin typeface="+mn-lt"/>
            </a:endParaRPr>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372" y="4310743"/>
            <a:ext cx="5544460" cy="4252686"/>
          </a:xfrm>
          <a:prstGeom prst="rect">
            <a:avLst/>
          </a:prstGeom>
          <a:noFill/>
          <a:ln>
            <a:noFill/>
          </a:ln>
        </p:spPr>
      </p:pic>
      <p:pic>
        <p:nvPicPr>
          <p:cNvPr id="5" name="図 2"/>
          <p:cNvPicPr/>
          <p:nvPr/>
        </p:nvPicPr>
        <p:blipFill>
          <a:blip r:embed="rId3">
            <a:extLst>
              <a:ext uri="{28A0092B-C50C-407E-A947-70E740481C1C}">
                <a14:useLocalDpi xmlns:a14="http://schemas.microsoft.com/office/drawing/2010/main" val="0"/>
              </a:ext>
            </a:extLst>
          </a:blip>
          <a:srcRect/>
          <a:stretch>
            <a:fillRect/>
          </a:stretch>
        </p:blipFill>
        <p:spPr bwMode="auto">
          <a:xfrm>
            <a:off x="6705601" y="4310743"/>
            <a:ext cx="5994400" cy="4252686"/>
          </a:xfrm>
          <a:prstGeom prst="rect">
            <a:avLst/>
          </a:prstGeom>
          <a:noFill/>
          <a:ln>
            <a:noFill/>
          </a:ln>
        </p:spPr>
      </p:pic>
      <p:sp>
        <p:nvSpPr>
          <p:cNvPr id="6" name="灯片编号占位符 5"/>
          <p:cNvSpPr>
            <a:spLocks noGrp="1"/>
          </p:cNvSpPr>
          <p:nvPr>
            <p:ph type="sldNum" sz="quarter" idx="2"/>
          </p:nvPr>
        </p:nvSpPr>
        <p:spPr/>
        <p:txBody>
          <a:bodyPr/>
          <a:lstStyle/>
          <a:p>
            <a:fld id="{86CB4B4D-7CA3-9044-876B-883B54F8677D}" type="slidenum">
              <a:rPr lang="en-US" altLang="ja-JP" smtClean="0"/>
              <a:t>29</a:t>
            </a:fld>
            <a:endParaRPr lang="ja-JP" altLang="en-US"/>
          </a:p>
        </p:txBody>
      </p:sp>
    </p:spTree>
    <p:extLst>
      <p:ext uri="{BB962C8B-B14F-4D97-AF65-F5344CB8AC3E}">
        <p14:creationId xmlns:p14="http://schemas.microsoft.com/office/powerpoint/2010/main" val="37794832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ja-JP" b="1" dirty="0">
                <a:effectLst/>
                <a:latin typeface="+mn-ea"/>
                <a:ea typeface="+mn-ea"/>
              </a:rPr>
              <a:t>１　序</a:t>
            </a:r>
            <a:r>
              <a:rPr lang="ja-JP" altLang="ja-JP" b="1" dirty="0" smtClean="0">
                <a:effectLst/>
                <a:latin typeface="+mn-ea"/>
                <a:ea typeface="+mn-ea"/>
              </a:rPr>
              <a:t>論</a:t>
            </a:r>
            <a:endParaRPr kumimoji="1" lang="ja-JP" altLang="en-US" dirty="0">
              <a:latin typeface="+mn-ea"/>
              <a:ea typeface="+mn-ea"/>
            </a:endParaRPr>
          </a:p>
        </p:txBody>
      </p:sp>
      <p:sp>
        <p:nvSpPr>
          <p:cNvPr id="3" name="文本占位符 2"/>
          <p:cNvSpPr>
            <a:spLocks noGrp="1"/>
          </p:cNvSpPr>
          <p:nvPr>
            <p:ph type="body" idx="1"/>
          </p:nvPr>
        </p:nvSpPr>
        <p:spPr>
          <a:xfrm>
            <a:off x="650240" y="2275841"/>
            <a:ext cx="11704320" cy="6826595"/>
          </a:xfrm>
        </p:spPr>
        <p:txBody>
          <a:bodyPr>
            <a:normAutofit fontScale="92500" lnSpcReduction="10000"/>
          </a:bodyPr>
          <a:lstStyle/>
          <a:p>
            <a:pPr marL="0" indent="0" hangingPunct="0">
              <a:buNone/>
            </a:pPr>
            <a:r>
              <a:rPr lang="ja-JP" altLang="ja-JP" b="1" dirty="0"/>
              <a:t>事例</a:t>
            </a:r>
            <a:r>
              <a:rPr lang="ja-JP" altLang="ja-JP" dirty="0" smtClean="0"/>
              <a:t>：</a:t>
            </a:r>
            <a:endParaRPr lang="ja-JP" altLang="ja-JP" dirty="0"/>
          </a:p>
          <a:p>
            <a:pPr hangingPunct="0"/>
            <a:r>
              <a:rPr lang="ja-JP" altLang="ja-JP" dirty="0" smtClean="0"/>
              <a:t>コンビニのレジ</a:t>
            </a:r>
            <a:r>
              <a:rPr lang="ja-JP" altLang="ja-JP" dirty="0"/>
              <a:t>横コ－ヒ</a:t>
            </a:r>
            <a:r>
              <a:rPr lang="ja-JP" altLang="ja-JP" dirty="0" smtClean="0"/>
              <a:t>－</a:t>
            </a:r>
            <a:endParaRPr lang="en-US" altLang="ja-JP" dirty="0" smtClean="0"/>
          </a:p>
          <a:p>
            <a:pPr hangingPunct="0"/>
            <a:endParaRPr lang="en-US" altLang="ja-JP" dirty="0"/>
          </a:p>
          <a:p>
            <a:pPr hangingPunct="0"/>
            <a:endParaRPr lang="en-US" altLang="ja-JP" dirty="0" smtClean="0"/>
          </a:p>
          <a:p>
            <a:pPr hangingPunct="0"/>
            <a:endParaRPr lang="en-US" altLang="ja-JP" dirty="0" smtClean="0"/>
          </a:p>
          <a:p>
            <a:pPr hangingPunct="0"/>
            <a:endParaRPr lang="en-US" altLang="ja-JP" dirty="0"/>
          </a:p>
          <a:p>
            <a:pPr hangingPunct="0"/>
            <a:endParaRPr lang="en-US" altLang="ja-JP" dirty="0" smtClean="0"/>
          </a:p>
          <a:p>
            <a:pPr hangingPunct="0"/>
            <a:endParaRPr lang="en-US" altLang="ja-JP" dirty="0"/>
          </a:p>
          <a:p>
            <a:pPr hangingPunct="0"/>
            <a:endParaRPr lang="en-US" altLang="ja-JP" dirty="0" smtClean="0"/>
          </a:p>
          <a:p>
            <a:pPr hangingPunct="0"/>
            <a:endParaRPr lang="en-US" altLang="ja-JP" dirty="0"/>
          </a:p>
          <a:p>
            <a:pPr hangingPunct="0"/>
            <a:r>
              <a:rPr lang="ja-JP" altLang="ja-JP" dirty="0" smtClean="0"/>
              <a:t>パッケ</a:t>
            </a:r>
            <a:r>
              <a:rPr lang="ja-JP" altLang="ja-JP" dirty="0"/>
              <a:t>－ジツァ－：移動</a:t>
            </a:r>
            <a:r>
              <a:rPr lang="en-US" altLang="ja-JP" dirty="0"/>
              <a:t>+</a:t>
            </a:r>
            <a:r>
              <a:rPr lang="ja-JP" altLang="ja-JP" dirty="0"/>
              <a:t>宿泊</a:t>
            </a:r>
            <a:r>
              <a:rPr lang="en-US" altLang="ja-JP" dirty="0"/>
              <a:t>+</a:t>
            </a:r>
            <a:r>
              <a:rPr lang="ja-JP" altLang="ja-JP" dirty="0"/>
              <a:t>食事</a:t>
            </a:r>
            <a:r>
              <a:rPr lang="en-US" altLang="ja-JP" dirty="0"/>
              <a:t>+</a:t>
            </a:r>
            <a:r>
              <a:rPr lang="ja-JP" altLang="ja-JP" dirty="0"/>
              <a:t>ガイドなど</a:t>
            </a:r>
          </a:p>
          <a:p>
            <a:pPr hangingPunct="0"/>
            <a:r>
              <a:rPr lang="ja-JP" altLang="ja-JP" dirty="0" smtClean="0"/>
              <a:t>専</a:t>
            </a:r>
            <a:r>
              <a:rPr lang="ja-JP" altLang="ja-JP" dirty="0"/>
              <a:t>属サプライヤ－から部品を調達</a:t>
            </a:r>
            <a:r>
              <a:rPr lang="ja-JP" altLang="ja-JP" dirty="0" smtClean="0"/>
              <a:t>する組み立て企業</a:t>
            </a:r>
          </a:p>
          <a:p>
            <a:pPr marL="0" indent="0" hangingPunct="0">
              <a:buNone/>
            </a:pPr>
            <a:r>
              <a:rPr lang="ja-JP" altLang="ja-JP" dirty="0"/>
              <a:t>中間財は補完</a:t>
            </a:r>
            <a:r>
              <a:rPr lang="ja-JP" altLang="ja-JP" dirty="0" smtClean="0"/>
              <a:t>的</a:t>
            </a:r>
          </a:p>
          <a:p>
            <a:pPr hangingPunct="0"/>
            <a:endParaRPr lang="ja-JP" altLang="ja-JP" dirty="0"/>
          </a:p>
          <a:p>
            <a:pPr hangingPunct="0"/>
            <a:endParaRPr lang="ja-JP" altLang="ja-JP" dirty="0"/>
          </a:p>
          <a:p>
            <a:pPr marL="0" indent="0">
              <a:buNone/>
            </a:pPr>
            <a:endParaRPr kumimoji="1" lang="ja-JP" altLang="en-US" dirty="0"/>
          </a:p>
        </p:txBody>
      </p:sp>
      <p:graphicFrame>
        <p:nvGraphicFramePr>
          <p:cNvPr id="4" name="表格 3"/>
          <p:cNvGraphicFramePr>
            <a:graphicFrameLocks noGrp="1"/>
          </p:cNvGraphicFramePr>
          <p:nvPr>
            <p:extLst>
              <p:ext uri="{D42A27DB-BD31-4B8C-83A1-F6EECF244321}">
                <p14:modId xmlns:p14="http://schemas.microsoft.com/office/powerpoint/2010/main" val="4193492032"/>
              </p:ext>
            </p:extLst>
          </p:nvPr>
        </p:nvGraphicFramePr>
        <p:xfrm>
          <a:off x="774931" y="3678392"/>
          <a:ext cx="11382433" cy="3556462"/>
        </p:xfrm>
        <a:graphic>
          <a:graphicData uri="http://schemas.openxmlformats.org/drawingml/2006/table">
            <a:tbl>
              <a:tblPr firstRow="1" bandRow="1">
                <a:tableStyleId>{69012ECD-51FC-41F1-AA8D-1B2483CD663E}</a:tableStyleId>
              </a:tblPr>
              <a:tblGrid>
                <a:gridCol w="1738086">
                  <a:extLst>
                    <a:ext uri="{9D8B030D-6E8A-4147-A177-3AD203B41FA5}">
                      <a16:colId xmlns:a16="http://schemas.microsoft.com/office/drawing/2014/main" val="20000"/>
                    </a:ext>
                  </a:extLst>
                </a:gridCol>
                <a:gridCol w="5850202">
                  <a:extLst>
                    <a:ext uri="{9D8B030D-6E8A-4147-A177-3AD203B41FA5}">
                      <a16:colId xmlns:a16="http://schemas.microsoft.com/office/drawing/2014/main" val="20001"/>
                    </a:ext>
                  </a:extLst>
                </a:gridCol>
                <a:gridCol w="3794145">
                  <a:extLst>
                    <a:ext uri="{9D8B030D-6E8A-4147-A177-3AD203B41FA5}">
                      <a16:colId xmlns:a16="http://schemas.microsoft.com/office/drawing/2014/main" val="20002"/>
                    </a:ext>
                  </a:extLst>
                </a:gridCol>
              </a:tblGrid>
              <a:tr h="710840">
                <a:tc>
                  <a:txBody>
                    <a:bodyPr/>
                    <a:lstStyle/>
                    <a:p>
                      <a:pPr algn="ctr"/>
                      <a:endParaRPr kumimoji="1" lang="ja-JP" altLang="en-US" sz="32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chemeClr val="tx1"/>
                          </a:solidFill>
                          <a:effectLst/>
                          <a:latin typeface="+mn-lt"/>
                          <a:ea typeface="+mn-ea"/>
                          <a:cs typeface="+mn-cs"/>
                        </a:rPr>
                        <a:t>セブンカフェの供給元</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kumimoji="1" lang="ja-JP" altLang="ja-JP" sz="3200" b="1" kern="1200" dirty="0" smtClean="0">
                          <a:solidFill>
                            <a:schemeClr val="tx1"/>
                          </a:solidFill>
                          <a:effectLst/>
                          <a:latin typeface="+mn-lt"/>
                          <a:ea typeface="+mn-ea"/>
                          <a:cs typeface="+mn-cs"/>
                        </a:rPr>
                        <a:t>マチカフェの供給元</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1" lang="ja-JP" altLang="en-US" sz="3200" b="1" dirty="0" smtClean="0"/>
                        <a:t>コーヒー豆</a:t>
                      </a:r>
                      <a:endParaRPr kumimoji="1" lang="ja-JP" altLang="en-US" sz="32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kumimoji="1" lang="ja-JP" altLang="ja-JP" sz="3200" kern="1200" dirty="0" smtClean="0">
                          <a:solidFill>
                            <a:schemeClr val="tx1"/>
                          </a:solidFill>
                          <a:effectLst/>
                          <a:latin typeface="+mn-lt"/>
                          <a:ea typeface="+mn-ea"/>
                          <a:cs typeface="+mn-cs"/>
                        </a:rPr>
                        <a:t>三井物産</a:t>
                      </a:r>
                      <a:r>
                        <a:rPr kumimoji="1" lang="en-US" altLang="ja-JP" sz="3200" kern="1200" dirty="0" smtClean="0">
                          <a:solidFill>
                            <a:schemeClr val="tx1"/>
                          </a:solidFill>
                          <a:effectLst/>
                          <a:latin typeface="+mn-lt"/>
                          <a:ea typeface="+mn-ea"/>
                          <a:cs typeface="+mn-cs"/>
                        </a:rPr>
                        <a:t>,</a:t>
                      </a:r>
                      <a:r>
                        <a:rPr kumimoji="1" lang="ja-JP" altLang="ja-JP" sz="3200" kern="1200" dirty="0" smtClean="0">
                          <a:solidFill>
                            <a:schemeClr val="tx1"/>
                          </a:solidFill>
                          <a:effectLst/>
                          <a:latin typeface="+mn-lt"/>
                          <a:ea typeface="+mn-ea"/>
                          <a:cs typeface="+mn-cs"/>
                        </a:rPr>
                        <a:t>丸紅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ja-JP" sz="3200" kern="1200" dirty="0" smtClean="0">
                          <a:solidFill>
                            <a:schemeClr val="tx1"/>
                          </a:solidFill>
                          <a:effectLst/>
                          <a:latin typeface="+mn-lt"/>
                          <a:ea typeface="+mn-ea"/>
                          <a:cs typeface="+mn-cs"/>
                        </a:rPr>
                        <a:t>三菱商事</a:t>
                      </a:r>
                      <a:endParaRPr kumimoji="1" lang="ja-JP" altLang="en-US" sz="3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2022">
                <a:tc>
                  <a:txBody>
                    <a:bodyPr/>
                    <a:lstStyle/>
                    <a:p>
                      <a:pPr algn="ctr"/>
                      <a:r>
                        <a:rPr kumimoji="1" lang="ja-JP" altLang="ja-JP" sz="3200" b="1" kern="1200" dirty="0" smtClean="0">
                          <a:solidFill>
                            <a:schemeClr val="tx1"/>
                          </a:solidFill>
                          <a:latin typeface="+mn-lt"/>
                          <a:ea typeface="+mn-ea"/>
                          <a:cs typeface="+mn-cs"/>
                        </a:rPr>
                        <a:t>焙煎</a:t>
                      </a:r>
                      <a:endParaRPr kumimoji="1" lang="ja-JP" altLang="en-US" sz="3200" b="1"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kumimoji="1" lang="en-US" altLang="ja-JP" sz="3200" kern="1200" dirty="0" smtClean="0">
                          <a:solidFill>
                            <a:schemeClr val="tx1"/>
                          </a:solidFill>
                          <a:effectLst/>
                          <a:latin typeface="+mn-lt"/>
                          <a:ea typeface="+mn-ea"/>
                          <a:cs typeface="+mn-cs"/>
                        </a:rPr>
                        <a:t>AGF</a:t>
                      </a:r>
                      <a:r>
                        <a:rPr kumimoji="1" lang="ja-JP" altLang="en-US" sz="3200" kern="1200" dirty="0" smtClean="0">
                          <a:solidFill>
                            <a:schemeClr val="tx1"/>
                          </a:solidFill>
                          <a:effectLst/>
                          <a:latin typeface="+mn-lt"/>
                          <a:ea typeface="+mn-ea"/>
                          <a:cs typeface="+mn-cs"/>
                        </a:rPr>
                        <a:t>、</a:t>
                      </a:r>
                      <a:r>
                        <a:rPr kumimoji="1" lang="en-US" altLang="ja-JP" sz="3200" kern="1200" dirty="0" smtClean="0">
                          <a:solidFill>
                            <a:schemeClr val="tx1"/>
                          </a:solidFill>
                          <a:effectLst/>
                          <a:latin typeface="+mn-lt"/>
                          <a:ea typeface="+mn-ea"/>
                          <a:cs typeface="+mn-cs"/>
                        </a:rPr>
                        <a:t>UCC</a:t>
                      </a:r>
                      <a:endParaRPr kumimoji="1" lang="ja-JP" altLang="ja-JP" sz="3200" kern="1200" dirty="0" smtClean="0">
                        <a:solidFill>
                          <a:schemeClr val="tx1"/>
                        </a:solidFill>
                        <a:effectLst/>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300460" rtl="0" eaLnBrk="1" fontAlgn="auto" latinLnBrk="0" hangingPunct="1">
                        <a:lnSpc>
                          <a:spcPct val="100000"/>
                        </a:lnSpc>
                        <a:spcBef>
                          <a:spcPts val="0"/>
                        </a:spcBef>
                        <a:spcAft>
                          <a:spcPts val="0"/>
                        </a:spcAft>
                        <a:buClrTx/>
                        <a:buSzTx/>
                        <a:buFontTx/>
                        <a:buNone/>
                        <a:tabLst/>
                        <a:defRPr/>
                      </a:pPr>
                      <a:r>
                        <a:rPr kumimoji="1" lang="ja-JP" altLang="ja-JP" sz="3200" kern="1200" dirty="0" smtClean="0">
                          <a:solidFill>
                            <a:schemeClr val="tx1"/>
                          </a:solidFill>
                          <a:effectLst/>
                          <a:latin typeface="+mn-lt"/>
                          <a:ea typeface="+mn-ea"/>
                          <a:cs typeface="+mn-cs"/>
                        </a:rPr>
                        <a:t>アートコーヒー</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kumimoji="1" lang="ja-JP" altLang="en-US" sz="3200" b="1" dirty="0" smtClean="0"/>
                        <a:t>コーヒーマシン</a:t>
                      </a:r>
                      <a:endParaRPr kumimoji="1" lang="ja-JP" altLang="en-US" sz="32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ja-JP" sz="3200" kern="1200" dirty="0" smtClean="0">
                          <a:solidFill>
                            <a:schemeClr val="tx1"/>
                          </a:solidFill>
                          <a:effectLst/>
                          <a:latin typeface="+mn-lt"/>
                          <a:ea typeface="+mn-ea"/>
                          <a:cs typeface="+mn-cs"/>
                        </a:rPr>
                        <a:t>富士電機</a:t>
                      </a:r>
                      <a:endParaRPr kumimoji="1" lang="ja-JP" altLang="en-US" sz="3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ja-JP" sz="3200" kern="1200" dirty="0" smtClean="0">
                          <a:solidFill>
                            <a:schemeClr val="tx1"/>
                          </a:solidFill>
                          <a:effectLst/>
                          <a:latin typeface="+mn-lt"/>
                          <a:ea typeface="+mn-ea"/>
                          <a:cs typeface="+mn-cs"/>
                        </a:rPr>
                        <a:t>カリマリ</a:t>
                      </a:r>
                      <a:endParaRPr kumimoji="1" lang="ja-JP" altLang="en-US" sz="3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灯片编号占位符 4"/>
          <p:cNvSpPr>
            <a:spLocks noGrp="1"/>
          </p:cNvSpPr>
          <p:nvPr>
            <p:ph type="sldNum" sz="quarter" idx="2"/>
          </p:nvPr>
        </p:nvSpPr>
        <p:spPr/>
        <p:txBody>
          <a:bodyPr/>
          <a:lstStyle/>
          <a:p>
            <a:fld id="{86CB4B4D-7CA3-9044-876B-883B54F8677D}" type="slidenum">
              <a:rPr lang="en-US" altLang="ja-JP" smtClean="0"/>
              <a:t>3</a:t>
            </a:fld>
            <a:endParaRPr lang="ja-JP" altLang="en-US"/>
          </a:p>
        </p:txBody>
      </p:sp>
    </p:spTree>
    <p:extLst>
      <p:ext uri="{BB962C8B-B14F-4D97-AF65-F5344CB8AC3E}">
        <p14:creationId xmlns:p14="http://schemas.microsoft.com/office/powerpoint/2010/main" val="367759840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66253"/>
            <a:ext cx="11704320" cy="7020547"/>
          </a:xfrm>
        </p:spPr>
        <p:txBody>
          <a:bodyPr/>
          <a:lstStyle/>
          <a:p>
            <a:pPr marL="0" indent="0" hangingPunct="0">
              <a:buNone/>
            </a:pPr>
            <a:r>
              <a:rPr lang="ja-JP" altLang="ja-JP" sz="4000" b="1" dirty="0">
                <a:latin typeface="+mn-lt"/>
              </a:rPr>
              <a:t>差別化の程度：</a:t>
            </a:r>
            <a:r>
              <a:rPr lang="en-US" altLang="ja-JP" sz="4000" b="1" i="1" dirty="0">
                <a:latin typeface="+mn-lt"/>
              </a:rPr>
              <a:t>b</a:t>
            </a:r>
            <a:endParaRPr lang="ja-JP" altLang="ja-JP" sz="4000" dirty="0">
              <a:latin typeface="+mn-lt"/>
            </a:endParaRPr>
          </a:p>
          <a:p>
            <a:pPr marL="0" indent="0" hangingPunct="0">
              <a:buNone/>
            </a:pPr>
            <a:endParaRPr lang="en-US" altLang="ja-JP" i="1" dirty="0" smtClean="0">
              <a:latin typeface="+mn-lt"/>
            </a:endParaRPr>
          </a:p>
          <a:p>
            <a:pPr marL="0" indent="0" hangingPunct="0">
              <a:buNone/>
            </a:pPr>
            <a:r>
              <a:rPr lang="en-US" altLang="ja-JP" i="1" dirty="0" smtClean="0">
                <a:latin typeface="+mn-lt"/>
              </a:rPr>
              <a:t>w</a:t>
            </a:r>
            <a:r>
              <a:rPr lang="en-US" altLang="ja-JP" dirty="0" smtClean="0">
                <a:latin typeface="+mn-lt"/>
              </a:rPr>
              <a:t>*</a:t>
            </a:r>
            <a:r>
              <a:rPr lang="en-US" altLang="ja-JP" i="1" baseline="-25000" dirty="0" smtClean="0">
                <a:latin typeface="+mn-lt"/>
              </a:rPr>
              <a:t>b</a:t>
            </a:r>
            <a:r>
              <a:rPr lang="en-US" altLang="ja-JP" dirty="0">
                <a:latin typeface="+mn-lt"/>
              </a:rPr>
              <a:t>=-2(</a:t>
            </a:r>
            <a:r>
              <a:rPr lang="en-US" altLang="ja-JP" i="1" dirty="0">
                <a:latin typeface="+mn-lt"/>
              </a:rPr>
              <a:t>M-</a:t>
            </a:r>
            <a:r>
              <a:rPr lang="en-US" altLang="ja-JP" dirty="0">
                <a:latin typeface="+mn-lt"/>
              </a:rPr>
              <a:t>1)/</a:t>
            </a:r>
            <a:r>
              <a:rPr lang="en-US" altLang="ja-JP" i="1" dirty="0">
                <a:latin typeface="+mn-lt"/>
              </a:rPr>
              <a:t>D</a:t>
            </a:r>
            <a:r>
              <a:rPr lang="en-US" altLang="ja-JP" baseline="30000" dirty="0">
                <a:latin typeface="+mn-lt"/>
              </a:rPr>
              <a:t>2</a:t>
            </a:r>
            <a:r>
              <a:rPr lang="en-US" altLang="ja-JP" dirty="0">
                <a:latin typeface="+mn-lt"/>
              </a:rPr>
              <a:t>&lt;0</a:t>
            </a:r>
            <a:endParaRPr lang="ja-JP" altLang="ja-JP" dirty="0">
              <a:latin typeface="+mn-lt"/>
            </a:endParaRPr>
          </a:p>
          <a:p>
            <a:pPr marL="0" indent="0" hangingPunct="0">
              <a:buNone/>
            </a:pPr>
            <a:r>
              <a:rPr lang="en-US" altLang="ja-JP" i="1" dirty="0" smtClean="0">
                <a:latin typeface="+mn-lt"/>
              </a:rPr>
              <a:t>w</a:t>
            </a:r>
            <a:r>
              <a:rPr lang="en-US" altLang="ja-JP" dirty="0">
                <a:latin typeface="+mn-lt"/>
              </a:rPr>
              <a:t>*</a:t>
            </a:r>
            <a:r>
              <a:rPr lang="en-US" altLang="ja-JP" i="1" baseline="-25000" dirty="0">
                <a:latin typeface="+mn-lt"/>
              </a:rPr>
              <a:t> bb</a:t>
            </a:r>
            <a:r>
              <a:rPr lang="en-US" altLang="ja-JP" dirty="0">
                <a:latin typeface="+mn-lt"/>
              </a:rPr>
              <a:t>=4(</a:t>
            </a:r>
            <a:r>
              <a:rPr lang="en-US" altLang="ja-JP" i="1" dirty="0">
                <a:latin typeface="+mn-lt"/>
              </a:rPr>
              <a:t>M-</a:t>
            </a:r>
            <a:r>
              <a:rPr lang="en-US" altLang="ja-JP" dirty="0">
                <a:latin typeface="+mn-lt"/>
              </a:rPr>
              <a:t>1)(</a:t>
            </a:r>
            <a:r>
              <a:rPr lang="en-US" altLang="ja-JP" i="1" dirty="0">
                <a:latin typeface="+mn-lt"/>
              </a:rPr>
              <a:t>M-N-</a:t>
            </a:r>
            <a:r>
              <a:rPr lang="en-US" altLang="ja-JP" dirty="0">
                <a:latin typeface="+mn-lt"/>
              </a:rPr>
              <a:t>2)/</a:t>
            </a:r>
            <a:r>
              <a:rPr lang="en-US" altLang="ja-JP" i="1" dirty="0">
                <a:latin typeface="+mn-lt"/>
              </a:rPr>
              <a:t>D</a:t>
            </a:r>
            <a:r>
              <a:rPr lang="en-US" altLang="ja-JP" baseline="30000" dirty="0">
                <a:latin typeface="+mn-lt"/>
              </a:rPr>
              <a:t>2</a:t>
            </a:r>
            <a:r>
              <a:rPr lang="en-US" altLang="ja-JP" dirty="0">
                <a:latin typeface="+mn-lt"/>
              </a:rPr>
              <a:t>⋚0,  </a:t>
            </a:r>
            <a:r>
              <a:rPr lang="en-US" altLang="ja-JP" dirty="0" err="1">
                <a:latin typeface="+mn-lt"/>
              </a:rPr>
              <a:t>iff</a:t>
            </a:r>
            <a:r>
              <a:rPr lang="en-US" altLang="ja-JP" dirty="0">
                <a:latin typeface="+mn-lt"/>
              </a:rPr>
              <a:t> </a:t>
            </a:r>
            <a:r>
              <a:rPr lang="en-US" altLang="ja-JP" i="1" dirty="0">
                <a:latin typeface="+mn-lt"/>
              </a:rPr>
              <a:t>N</a:t>
            </a:r>
            <a:r>
              <a:rPr lang="en-US" altLang="ja-JP" dirty="0">
                <a:latin typeface="+mn-lt"/>
              </a:rPr>
              <a:t>⋚</a:t>
            </a:r>
            <a:r>
              <a:rPr lang="en-US" altLang="ja-JP" i="1" dirty="0" smtClean="0">
                <a:latin typeface="+mn-lt"/>
              </a:rPr>
              <a:t>M-</a:t>
            </a:r>
            <a:r>
              <a:rPr lang="en-US" altLang="ja-JP" dirty="0" smtClean="0">
                <a:latin typeface="+mn-lt"/>
              </a:rPr>
              <a:t>2</a:t>
            </a:r>
          </a:p>
          <a:p>
            <a:pPr marL="0" indent="0" hangingPunct="0">
              <a:buNone/>
            </a:pPr>
            <a:endParaRPr lang="ja-JP" altLang="ja-JP" dirty="0">
              <a:latin typeface="+mn-lt"/>
            </a:endParaRPr>
          </a:p>
          <a:p>
            <a:pPr marL="0" indent="0" hangingPunct="0">
              <a:buNone/>
            </a:pPr>
            <a:r>
              <a:rPr lang="ja-JP" altLang="ja-JP" dirty="0">
                <a:latin typeface="+mn-lt"/>
              </a:rPr>
              <a:t>・財が同質的になると出荷価格</a:t>
            </a:r>
            <a:r>
              <a:rPr lang="en-US" altLang="ja-JP" i="1" dirty="0">
                <a:latin typeface="+mn-lt"/>
              </a:rPr>
              <a:t>w</a:t>
            </a:r>
            <a:r>
              <a:rPr lang="en-US" altLang="ja-JP" dirty="0">
                <a:latin typeface="+mn-lt"/>
              </a:rPr>
              <a:t>*</a:t>
            </a:r>
            <a:r>
              <a:rPr lang="ja-JP" altLang="ja-JP" dirty="0">
                <a:latin typeface="+mn-lt"/>
              </a:rPr>
              <a:t>は低くなる</a:t>
            </a:r>
            <a:r>
              <a:rPr lang="ja-JP" altLang="ja-JP" dirty="0" smtClean="0">
                <a:latin typeface="+mn-lt"/>
              </a:rPr>
              <a:t>。</a:t>
            </a:r>
            <a:endParaRPr lang="ja-JP" altLang="ja-JP" dirty="0">
              <a:latin typeface="+mn-lt"/>
            </a:endParaRPr>
          </a:p>
          <a:p>
            <a:pPr marL="0" indent="0" hangingPunct="0">
              <a:buNone/>
            </a:pPr>
            <a:r>
              <a:rPr lang="ja-JP" altLang="ja-JP" dirty="0">
                <a:latin typeface="+mn-lt"/>
              </a:rPr>
              <a:t>・サプライヤ－の数がある程度多ければ、財が同質的であるほど、</a:t>
            </a:r>
            <a:r>
              <a:rPr lang="en-US" altLang="ja-JP" i="1" dirty="0">
                <a:latin typeface="+mn-lt"/>
              </a:rPr>
              <a:t>b</a:t>
            </a:r>
            <a:r>
              <a:rPr lang="ja-JP" altLang="ja-JP" dirty="0">
                <a:latin typeface="+mn-lt"/>
              </a:rPr>
              <a:t>の上昇による出荷価格および企業の限界費用（</a:t>
            </a:r>
            <a:r>
              <a:rPr lang="en-US" altLang="ja-JP" i="1" dirty="0">
                <a:latin typeface="+mn-lt"/>
              </a:rPr>
              <a:t>c</a:t>
            </a:r>
            <a:r>
              <a:rPr lang="en-US" altLang="ja-JP" dirty="0">
                <a:latin typeface="+mn-lt"/>
              </a:rPr>
              <a:t>*=</a:t>
            </a:r>
            <a:r>
              <a:rPr lang="en-US" altLang="ja-JP" i="1" dirty="0" err="1">
                <a:latin typeface="+mn-lt"/>
              </a:rPr>
              <a:t>Nw</a:t>
            </a:r>
            <a:r>
              <a:rPr lang="en-US" altLang="ja-JP" dirty="0">
                <a:latin typeface="+mn-lt"/>
              </a:rPr>
              <a:t>*</a:t>
            </a:r>
            <a:r>
              <a:rPr lang="ja-JP" altLang="ja-JP" dirty="0">
                <a:latin typeface="+mn-lt"/>
              </a:rPr>
              <a:t>）の下げ幅は大きくなる（</a:t>
            </a:r>
            <a:r>
              <a:rPr lang="ja-JP" altLang="ja-JP" b="1" dirty="0">
                <a:latin typeface="+mn-lt"/>
              </a:rPr>
              <a:t>垂直的な戦略効果</a:t>
            </a:r>
            <a:r>
              <a:rPr lang="ja-JP" altLang="ja-JP" dirty="0">
                <a:latin typeface="+mn-lt"/>
              </a:rPr>
              <a:t>）。すなわち、</a:t>
            </a:r>
            <a:r>
              <a:rPr lang="en-US" altLang="ja-JP" i="1" dirty="0">
                <a:latin typeface="+mn-lt"/>
              </a:rPr>
              <a:t>c</a:t>
            </a:r>
            <a:r>
              <a:rPr lang="en-US" altLang="ja-JP" dirty="0">
                <a:latin typeface="+mn-lt"/>
              </a:rPr>
              <a:t>*</a:t>
            </a:r>
            <a:r>
              <a:rPr lang="en-US" altLang="ja-JP" i="1" baseline="-25000" dirty="0">
                <a:latin typeface="+mn-lt"/>
              </a:rPr>
              <a:t> bb</a:t>
            </a:r>
            <a:r>
              <a:rPr lang="en-US" altLang="ja-JP" dirty="0">
                <a:latin typeface="+mn-lt"/>
              </a:rPr>
              <a:t>&lt;0</a:t>
            </a:r>
            <a:r>
              <a:rPr lang="ja-JP" altLang="ja-JP" dirty="0">
                <a:latin typeface="+mn-lt"/>
              </a:rPr>
              <a:t>となる。</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30</a:t>
            </a:fld>
            <a:endParaRPr lang="ja-JP" altLang="en-US"/>
          </a:p>
        </p:txBody>
      </p:sp>
    </p:spTree>
    <p:extLst>
      <p:ext uri="{BB962C8B-B14F-4D97-AF65-F5344CB8AC3E}">
        <p14:creationId xmlns:p14="http://schemas.microsoft.com/office/powerpoint/2010/main" val="7074664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80767"/>
            <a:ext cx="11704320" cy="6436925"/>
          </a:xfrm>
        </p:spPr>
        <p:txBody>
          <a:bodyPr/>
          <a:lstStyle/>
          <a:p>
            <a:pPr marL="0" indent="0" hangingPunct="0">
              <a:buNone/>
            </a:pPr>
            <a:r>
              <a:rPr lang="ja-JP" altLang="ja-JP" b="1" dirty="0">
                <a:latin typeface="+mn-lt"/>
              </a:rPr>
              <a:t>企業のマ－ジン</a:t>
            </a:r>
            <a:r>
              <a:rPr lang="ja-JP" altLang="ja-JP" b="1" dirty="0" smtClean="0">
                <a:latin typeface="+mn-lt"/>
              </a:rPr>
              <a:t>：</a:t>
            </a:r>
            <a:r>
              <a:rPr lang="en-US" altLang="ja-JP" b="1" dirty="0" smtClean="0">
                <a:latin typeface="+mn-lt"/>
              </a:rPr>
              <a:t> </a:t>
            </a:r>
            <a:r>
              <a:rPr lang="en-US" altLang="ja-JP" i="1" dirty="0" smtClean="0">
                <a:latin typeface="+mn-lt"/>
              </a:rPr>
              <a:t>m</a:t>
            </a:r>
            <a:r>
              <a:rPr lang="en-US" altLang="ja-JP" dirty="0">
                <a:latin typeface="+mn-lt"/>
              </a:rPr>
              <a:t>*=</a:t>
            </a:r>
            <a:r>
              <a:rPr lang="en-US" altLang="ja-JP" i="1" dirty="0">
                <a:latin typeface="+mn-lt"/>
              </a:rPr>
              <a:t>p</a:t>
            </a:r>
            <a:r>
              <a:rPr lang="en-US" altLang="ja-JP" dirty="0">
                <a:latin typeface="+mn-lt"/>
              </a:rPr>
              <a:t>*-</a:t>
            </a:r>
            <a:r>
              <a:rPr lang="en-US" altLang="ja-JP" i="1" dirty="0">
                <a:latin typeface="+mn-lt"/>
              </a:rPr>
              <a:t>c</a:t>
            </a:r>
            <a:r>
              <a:rPr lang="en-US" altLang="ja-JP" dirty="0" smtClean="0">
                <a:latin typeface="+mn-lt"/>
              </a:rPr>
              <a:t>*</a:t>
            </a:r>
          </a:p>
          <a:p>
            <a:pPr marL="0" indent="0" hangingPunct="0">
              <a:buNone/>
            </a:pPr>
            <a:endParaRPr lang="ja-JP" altLang="ja-JP" dirty="0">
              <a:latin typeface="+mn-lt"/>
            </a:endParaRPr>
          </a:p>
          <a:p>
            <a:pPr marL="0" indent="0" hangingPunct="0">
              <a:buNone/>
            </a:pPr>
            <a:r>
              <a:rPr lang="en-US" altLang="ja-JP" i="1" dirty="0" smtClean="0">
                <a:latin typeface="+mn-lt"/>
              </a:rPr>
              <a:t>m</a:t>
            </a:r>
            <a:r>
              <a:rPr lang="en-US" altLang="ja-JP" dirty="0" smtClean="0">
                <a:latin typeface="+mn-lt"/>
              </a:rPr>
              <a:t>*</a:t>
            </a:r>
            <a:r>
              <a:rPr lang="en-US" altLang="ja-JP" i="1" baseline="-25000" dirty="0" smtClean="0">
                <a:latin typeface="+mn-lt"/>
              </a:rPr>
              <a:t>b</a:t>
            </a:r>
            <a:r>
              <a:rPr lang="en-US" altLang="ja-JP" i="1" baseline="-25000" dirty="0" smtClean="0"/>
              <a:t> </a:t>
            </a:r>
            <a:r>
              <a:rPr lang="en-US" altLang="ja-JP" dirty="0" smtClean="0">
                <a:latin typeface="+mn-lt"/>
              </a:rPr>
              <a:t>=(</a:t>
            </a:r>
            <a:r>
              <a:rPr lang="en-US" altLang="ja-JP" i="1" dirty="0">
                <a:latin typeface="+mn-lt"/>
              </a:rPr>
              <a:t>M-</a:t>
            </a:r>
            <a:r>
              <a:rPr lang="en-US" altLang="ja-JP" dirty="0">
                <a:latin typeface="+mn-lt"/>
              </a:rPr>
              <a:t>1</a:t>
            </a:r>
            <a:r>
              <a:rPr lang="en-US" altLang="ja-JP" dirty="0" smtClean="0">
                <a:latin typeface="+mn-lt"/>
              </a:rPr>
              <a:t>){(</a:t>
            </a:r>
            <a:r>
              <a:rPr lang="en-US" altLang="ja-JP" i="1" dirty="0" smtClean="0">
                <a:latin typeface="+mn-lt"/>
              </a:rPr>
              <a:t>M-</a:t>
            </a:r>
            <a:r>
              <a:rPr lang="en-US" altLang="ja-JP" dirty="0" smtClean="0">
                <a:latin typeface="+mn-lt"/>
              </a:rPr>
              <a:t>2</a:t>
            </a:r>
            <a:r>
              <a:rPr lang="en-US" altLang="ja-JP" dirty="0">
                <a:latin typeface="+mn-lt"/>
              </a:rPr>
              <a:t>)(</a:t>
            </a:r>
            <a:r>
              <a:rPr lang="en-US" altLang="ja-JP" i="1" dirty="0">
                <a:latin typeface="+mn-lt"/>
              </a:rPr>
              <a:t>N-M</a:t>
            </a:r>
            <a:r>
              <a:rPr lang="en-US" altLang="ja-JP" dirty="0">
                <a:latin typeface="+mn-lt"/>
              </a:rPr>
              <a:t>+2</a:t>
            </a:r>
            <a:r>
              <a:rPr lang="en-US" altLang="ja-JP" dirty="0" smtClean="0">
                <a:latin typeface="+mn-lt"/>
              </a:rPr>
              <a:t>)</a:t>
            </a:r>
            <a:r>
              <a:rPr lang="en-US" altLang="ja-JP" i="1" dirty="0"/>
              <a:t> </a:t>
            </a:r>
            <a:r>
              <a:rPr lang="en-US" altLang="ja-JP" i="1" dirty="0">
                <a:latin typeface="+mn-lt"/>
              </a:rPr>
              <a:t>b</a:t>
            </a:r>
            <a:r>
              <a:rPr lang="en-US" altLang="ja-JP" baseline="30000" dirty="0">
                <a:latin typeface="+mn-lt"/>
              </a:rPr>
              <a:t>2</a:t>
            </a:r>
            <a:r>
              <a:rPr lang="en-US" altLang="ja-JP" dirty="0" smtClean="0">
                <a:latin typeface="+mn-lt"/>
              </a:rPr>
              <a:t>+4</a:t>
            </a:r>
            <a:r>
              <a:rPr lang="en-US" altLang="ja-JP" dirty="0" smtClean="0"/>
              <a:t> </a:t>
            </a:r>
            <a:r>
              <a:rPr lang="en-US" altLang="ja-JP" dirty="0" smtClean="0">
                <a:latin typeface="+mn-lt"/>
              </a:rPr>
              <a:t>(</a:t>
            </a:r>
            <a:r>
              <a:rPr lang="en-US" altLang="ja-JP" i="1" dirty="0" smtClean="0">
                <a:latin typeface="+mn-lt"/>
              </a:rPr>
              <a:t>N-M</a:t>
            </a:r>
            <a:r>
              <a:rPr lang="en-US" altLang="ja-JP" dirty="0" smtClean="0">
                <a:latin typeface="+mn-lt"/>
              </a:rPr>
              <a:t>+2)</a:t>
            </a:r>
            <a:r>
              <a:rPr lang="en-US" altLang="ja-JP" i="1" dirty="0" smtClean="0">
                <a:latin typeface="+mn-lt"/>
              </a:rPr>
              <a:t>b</a:t>
            </a:r>
            <a:r>
              <a:rPr lang="en-US" altLang="ja-JP" dirty="0" smtClean="0">
                <a:latin typeface="+mn-lt"/>
              </a:rPr>
              <a:t>-4)}/</a:t>
            </a:r>
            <a:r>
              <a:rPr lang="en-US" altLang="ja-JP" i="1" dirty="0">
                <a:latin typeface="+mn-lt"/>
              </a:rPr>
              <a:t>D</a:t>
            </a:r>
            <a:r>
              <a:rPr lang="en-US" altLang="ja-JP" baseline="30000" dirty="0">
                <a:latin typeface="+mn-lt"/>
              </a:rPr>
              <a:t>2</a:t>
            </a:r>
            <a:endParaRPr lang="ja-JP" altLang="ja-JP" dirty="0">
              <a:latin typeface="+mn-lt"/>
            </a:endParaRPr>
          </a:p>
          <a:p>
            <a:pPr marL="0" indent="0" hangingPunct="0">
              <a:buNone/>
            </a:pPr>
            <a:r>
              <a:rPr lang="ja-JP" altLang="ja-JP" dirty="0">
                <a:latin typeface="+mn-lt"/>
              </a:rPr>
              <a:t>・仮に</a:t>
            </a:r>
            <a:r>
              <a:rPr lang="en-US" altLang="ja-JP" i="1" dirty="0">
                <a:latin typeface="+mn-lt"/>
              </a:rPr>
              <a:t>N</a:t>
            </a:r>
            <a:r>
              <a:rPr lang="en-US" altLang="ja-JP" dirty="0">
                <a:latin typeface="+mn-lt"/>
              </a:rPr>
              <a:t>&lt;</a:t>
            </a:r>
            <a:r>
              <a:rPr lang="en-US" altLang="ja-JP" i="1" dirty="0">
                <a:latin typeface="+mn-lt"/>
              </a:rPr>
              <a:t>M-</a:t>
            </a:r>
            <a:r>
              <a:rPr lang="en-US" altLang="ja-JP" dirty="0">
                <a:latin typeface="+mn-lt"/>
              </a:rPr>
              <a:t>2</a:t>
            </a:r>
            <a:r>
              <a:rPr lang="ja-JP" altLang="ja-JP" dirty="0">
                <a:latin typeface="+mn-lt"/>
              </a:rPr>
              <a:t>であれば、</a:t>
            </a:r>
            <a:r>
              <a:rPr lang="en-US" altLang="ja-JP" i="1" dirty="0">
                <a:latin typeface="+mn-lt"/>
              </a:rPr>
              <a:t>m</a:t>
            </a:r>
            <a:r>
              <a:rPr lang="en-US" altLang="ja-JP" dirty="0">
                <a:latin typeface="+mn-lt"/>
              </a:rPr>
              <a:t>*</a:t>
            </a:r>
            <a:r>
              <a:rPr lang="en-US" altLang="ja-JP" i="1" baseline="-25000" dirty="0">
                <a:latin typeface="+mn-lt"/>
              </a:rPr>
              <a:t>b</a:t>
            </a:r>
            <a:r>
              <a:rPr lang="en-US" altLang="ja-JP" dirty="0">
                <a:latin typeface="+mn-lt"/>
              </a:rPr>
              <a:t>&lt;0 </a:t>
            </a:r>
            <a:endParaRPr lang="ja-JP" altLang="ja-JP" dirty="0">
              <a:latin typeface="+mn-lt"/>
            </a:endParaRPr>
          </a:p>
          <a:p>
            <a:pPr marL="0" indent="0" hangingPunct="0">
              <a:buNone/>
            </a:pPr>
            <a:r>
              <a:rPr lang="ja-JP" altLang="ja-JP" dirty="0">
                <a:latin typeface="+mn-lt"/>
              </a:rPr>
              <a:t>・逆に</a:t>
            </a:r>
            <a:r>
              <a:rPr lang="en-US" altLang="ja-JP" i="1" dirty="0">
                <a:latin typeface="+mn-lt"/>
              </a:rPr>
              <a:t>N</a:t>
            </a:r>
            <a:r>
              <a:rPr lang="en-US" altLang="ja-JP" dirty="0">
                <a:latin typeface="+mn-lt"/>
              </a:rPr>
              <a:t>&gt;</a:t>
            </a:r>
            <a:r>
              <a:rPr lang="en-US" altLang="ja-JP" i="1" dirty="0">
                <a:latin typeface="+mn-lt"/>
              </a:rPr>
              <a:t>M-</a:t>
            </a:r>
            <a:r>
              <a:rPr lang="en-US" altLang="ja-JP" dirty="0">
                <a:latin typeface="+mn-lt"/>
              </a:rPr>
              <a:t>2</a:t>
            </a:r>
            <a:r>
              <a:rPr lang="ja-JP" altLang="ja-JP" dirty="0">
                <a:latin typeface="+mn-lt"/>
              </a:rPr>
              <a:t>であれば、</a:t>
            </a:r>
          </a:p>
          <a:p>
            <a:pPr marL="0" indent="0" hangingPunct="0">
              <a:buNone/>
            </a:pPr>
            <a:r>
              <a:rPr lang="ja-JP" altLang="ja-JP" i="1" dirty="0">
                <a:latin typeface="+mn-lt"/>
              </a:rPr>
              <a:t>　　</a:t>
            </a:r>
            <a:r>
              <a:rPr lang="en-US" altLang="ja-JP" i="1" dirty="0" smtClean="0">
                <a:latin typeface="+mn-lt"/>
              </a:rPr>
              <a:t>m</a:t>
            </a:r>
            <a:r>
              <a:rPr lang="en-US" altLang="ja-JP" dirty="0" smtClean="0">
                <a:latin typeface="+mn-lt"/>
              </a:rPr>
              <a:t>*</a:t>
            </a:r>
            <a:r>
              <a:rPr lang="en-US" altLang="ja-JP" i="1" baseline="-25000" dirty="0" smtClean="0">
                <a:latin typeface="+mn-lt"/>
              </a:rPr>
              <a:t>b </a:t>
            </a:r>
            <a:r>
              <a:rPr lang="en-US" altLang="ja-JP" dirty="0" smtClean="0">
                <a:latin typeface="+mn-lt"/>
              </a:rPr>
              <a:t>⋚</a:t>
            </a:r>
            <a:r>
              <a:rPr lang="en-US" altLang="ja-JP" dirty="0">
                <a:latin typeface="+mn-lt"/>
              </a:rPr>
              <a:t>0    </a:t>
            </a:r>
            <a:r>
              <a:rPr lang="en-US" altLang="ja-JP" i="1" dirty="0" smtClean="0">
                <a:latin typeface="+mn-lt"/>
              </a:rPr>
              <a:t>b </a:t>
            </a:r>
            <a:r>
              <a:rPr lang="en-US" altLang="ja-JP" dirty="0" smtClean="0">
                <a:latin typeface="+mn-lt"/>
              </a:rPr>
              <a:t>⋚</a:t>
            </a:r>
            <a:r>
              <a:rPr lang="en-US" altLang="ja-JP" dirty="0">
                <a:latin typeface="+mn-lt"/>
              </a:rPr>
              <a:t>2/{</a:t>
            </a:r>
            <a:r>
              <a:rPr lang="en-US" altLang="ja-JP" i="1" dirty="0">
                <a:latin typeface="+mn-lt"/>
              </a:rPr>
              <a:t>N-M</a:t>
            </a:r>
            <a:r>
              <a:rPr lang="en-US" altLang="ja-JP" dirty="0">
                <a:latin typeface="+mn-lt"/>
              </a:rPr>
              <a:t>+2+(</a:t>
            </a:r>
            <a:r>
              <a:rPr lang="en-US" altLang="ja-JP" i="1" dirty="0">
                <a:latin typeface="+mn-lt"/>
              </a:rPr>
              <a:t>N</a:t>
            </a:r>
            <a:r>
              <a:rPr lang="en-US" altLang="ja-JP" dirty="0">
                <a:latin typeface="+mn-lt"/>
              </a:rPr>
              <a:t>(</a:t>
            </a:r>
            <a:r>
              <a:rPr lang="en-US" altLang="ja-JP" i="1" dirty="0">
                <a:latin typeface="+mn-lt"/>
              </a:rPr>
              <a:t>N-M</a:t>
            </a:r>
            <a:r>
              <a:rPr lang="en-US" altLang="ja-JP" dirty="0">
                <a:latin typeface="+mn-lt"/>
              </a:rPr>
              <a:t>+2))</a:t>
            </a:r>
            <a:r>
              <a:rPr lang="en-US" altLang="ja-JP" baseline="30000" dirty="0">
                <a:latin typeface="+mn-lt"/>
              </a:rPr>
              <a:t>1/2</a:t>
            </a:r>
            <a:r>
              <a:rPr lang="en-US" altLang="ja-JP" dirty="0">
                <a:latin typeface="+mn-lt"/>
              </a:rPr>
              <a:t>}=</a:t>
            </a:r>
            <a:r>
              <a:rPr lang="en-US" altLang="ja-JP" i="1" dirty="0">
                <a:latin typeface="+mn-lt"/>
              </a:rPr>
              <a:t>B</a:t>
            </a:r>
            <a:endParaRPr lang="ja-JP" altLang="ja-JP" dirty="0">
              <a:latin typeface="+mn-lt"/>
            </a:endParaRPr>
          </a:p>
          <a:p>
            <a:pPr marL="0" indent="0" hangingPunct="0">
              <a:buNone/>
            </a:pPr>
            <a:r>
              <a:rPr lang="ja-JP" altLang="ja-JP" i="1" dirty="0">
                <a:latin typeface="+mn-lt"/>
              </a:rPr>
              <a:t>　　　</a:t>
            </a:r>
            <a:endParaRPr lang="ja-JP" altLang="ja-JP" dirty="0">
              <a:latin typeface="+mn-lt"/>
            </a:endParaRPr>
          </a:p>
          <a:p>
            <a:pPr marL="0" indent="0" hangingPunct="0">
              <a:buNone/>
            </a:pPr>
            <a:r>
              <a:rPr lang="ja-JP" altLang="ja-JP" dirty="0">
                <a:latin typeface="+mn-lt"/>
              </a:rPr>
              <a:t>・企業のマ－ジン</a:t>
            </a:r>
            <a:r>
              <a:rPr lang="en-US" altLang="ja-JP" i="1" dirty="0">
                <a:latin typeface="+mn-lt"/>
              </a:rPr>
              <a:t>m</a:t>
            </a:r>
            <a:r>
              <a:rPr lang="en-US" altLang="ja-JP" dirty="0">
                <a:latin typeface="+mn-lt"/>
              </a:rPr>
              <a:t>*</a:t>
            </a:r>
            <a:r>
              <a:rPr lang="ja-JP" altLang="ja-JP" dirty="0">
                <a:latin typeface="+mn-lt"/>
              </a:rPr>
              <a:t>は</a:t>
            </a:r>
            <a:r>
              <a:rPr lang="en-US" altLang="ja-JP" i="1" dirty="0">
                <a:latin typeface="+mn-lt"/>
              </a:rPr>
              <a:t>b</a:t>
            </a:r>
            <a:r>
              <a:rPr lang="en-US" altLang="ja-JP" dirty="0">
                <a:latin typeface="+mn-lt"/>
              </a:rPr>
              <a:t>&lt;</a:t>
            </a:r>
            <a:r>
              <a:rPr lang="en-US" altLang="ja-JP" i="1" dirty="0">
                <a:latin typeface="+mn-lt"/>
              </a:rPr>
              <a:t>B</a:t>
            </a:r>
            <a:r>
              <a:rPr lang="ja-JP" altLang="ja-JP" dirty="0">
                <a:latin typeface="+mn-lt"/>
              </a:rPr>
              <a:t>では</a:t>
            </a:r>
            <a:r>
              <a:rPr lang="en-US" altLang="ja-JP" i="1" dirty="0">
                <a:latin typeface="+mn-lt"/>
              </a:rPr>
              <a:t>b</a:t>
            </a:r>
            <a:r>
              <a:rPr lang="ja-JP" altLang="ja-JP" dirty="0">
                <a:latin typeface="+mn-lt"/>
              </a:rPr>
              <a:t>の減少関数、</a:t>
            </a:r>
            <a:r>
              <a:rPr lang="en-US" altLang="ja-JP" i="1" dirty="0">
                <a:latin typeface="+mn-lt"/>
              </a:rPr>
              <a:t>b</a:t>
            </a:r>
            <a:r>
              <a:rPr lang="en-US" altLang="ja-JP" dirty="0">
                <a:latin typeface="+mn-lt"/>
              </a:rPr>
              <a:t>=</a:t>
            </a:r>
            <a:r>
              <a:rPr lang="en-US" altLang="ja-JP" i="1" dirty="0">
                <a:latin typeface="+mn-lt"/>
              </a:rPr>
              <a:t>B</a:t>
            </a:r>
            <a:r>
              <a:rPr lang="ja-JP" altLang="ja-JP" dirty="0">
                <a:latin typeface="+mn-lt"/>
              </a:rPr>
              <a:t>で最小となり</a:t>
            </a:r>
            <a:r>
              <a:rPr lang="ja-JP" altLang="ja-JP" dirty="0" smtClean="0">
                <a:latin typeface="+mn-lt"/>
              </a:rPr>
              <a:t>、</a:t>
            </a:r>
            <a:r>
              <a:rPr lang="en-US" altLang="ja-JP" dirty="0" smtClean="0">
                <a:latin typeface="+mn-lt"/>
              </a:rPr>
              <a:t> </a:t>
            </a:r>
            <a:r>
              <a:rPr lang="en-US" altLang="ja-JP" i="1" dirty="0" smtClean="0">
                <a:latin typeface="+mn-lt"/>
              </a:rPr>
              <a:t>b</a:t>
            </a:r>
            <a:r>
              <a:rPr lang="en-US" altLang="ja-JP" dirty="0" smtClean="0">
                <a:latin typeface="+mn-lt"/>
              </a:rPr>
              <a:t>&gt;</a:t>
            </a:r>
            <a:r>
              <a:rPr lang="en-US" altLang="ja-JP" i="1" dirty="0" smtClean="0">
                <a:latin typeface="+mn-lt"/>
              </a:rPr>
              <a:t>B</a:t>
            </a:r>
            <a:r>
              <a:rPr lang="ja-JP" altLang="ja-JP" dirty="0">
                <a:latin typeface="+mn-lt"/>
              </a:rPr>
              <a:t>では</a:t>
            </a:r>
            <a:r>
              <a:rPr lang="en-US" altLang="ja-JP" i="1" dirty="0">
                <a:latin typeface="+mn-lt"/>
              </a:rPr>
              <a:t>b</a:t>
            </a:r>
            <a:r>
              <a:rPr lang="ja-JP" altLang="ja-JP" dirty="0">
                <a:latin typeface="+mn-lt"/>
              </a:rPr>
              <a:t>の増加関数となる。</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31</a:t>
            </a:fld>
            <a:endParaRPr lang="ja-JP" altLang="en-US"/>
          </a:p>
        </p:txBody>
      </p:sp>
    </p:spTree>
    <p:extLst>
      <p:ext uri="{BB962C8B-B14F-4D97-AF65-F5344CB8AC3E}">
        <p14:creationId xmlns:p14="http://schemas.microsoft.com/office/powerpoint/2010/main" val="36260496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27724"/>
            <a:ext cx="11704320" cy="6436925"/>
          </a:xfrm>
        </p:spPr>
        <p:txBody>
          <a:bodyPr/>
          <a:lstStyle/>
          <a:p>
            <a:pPr marL="0" indent="0" hangingPunct="0">
              <a:buNone/>
            </a:pPr>
            <a:r>
              <a:rPr lang="ja-JP" altLang="ja-JP" dirty="0">
                <a:latin typeface="+mn-lt"/>
              </a:rPr>
              <a:t>・</a:t>
            </a:r>
            <a:r>
              <a:rPr lang="en-US" altLang="ja-JP" i="1" dirty="0" smtClean="0">
                <a:latin typeface="+mn-lt"/>
              </a:rPr>
              <a:t>B</a:t>
            </a:r>
            <a:r>
              <a:rPr lang="en-US" altLang="ja-JP" dirty="0" smtClean="0">
                <a:latin typeface="+mn-lt"/>
              </a:rPr>
              <a:t>&lt;1 </a:t>
            </a:r>
            <a:r>
              <a:rPr lang="ja-JP" altLang="ja-JP" dirty="0" smtClean="0">
                <a:latin typeface="+mn-lt"/>
              </a:rPr>
              <a:t>となるためには</a:t>
            </a:r>
            <a:r>
              <a:rPr lang="ja-JP" altLang="ja-JP" dirty="0">
                <a:latin typeface="+mn-lt"/>
              </a:rPr>
              <a:t>、</a:t>
            </a:r>
            <a:r>
              <a:rPr lang="en-US" altLang="ja-JP" i="1" dirty="0">
                <a:latin typeface="+mn-lt"/>
              </a:rPr>
              <a:t>N</a:t>
            </a:r>
            <a:r>
              <a:rPr lang="en-US" altLang="ja-JP" dirty="0">
                <a:latin typeface="+mn-lt"/>
              </a:rPr>
              <a:t>&gt;</a:t>
            </a:r>
            <a:r>
              <a:rPr lang="en-US" altLang="ja-JP" i="1" dirty="0">
                <a:latin typeface="+mn-lt"/>
              </a:rPr>
              <a:t>M</a:t>
            </a:r>
            <a:r>
              <a:rPr lang="en-US" altLang="ja-JP" baseline="30000" dirty="0">
                <a:latin typeface="+mn-lt"/>
              </a:rPr>
              <a:t>2</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N</a:t>
            </a:r>
            <a:r>
              <a:rPr lang="en-US" altLang="ja-JP" i="1" baseline="-25000" dirty="0">
                <a:latin typeface="+mn-lt"/>
              </a:rPr>
              <a:t>B</a:t>
            </a:r>
            <a:r>
              <a:rPr lang="ja-JP" altLang="ja-JP" dirty="0">
                <a:latin typeface="+mn-lt"/>
              </a:rPr>
              <a:t>が必要</a:t>
            </a:r>
          </a:p>
          <a:p>
            <a:pPr marL="0" indent="0" hangingPunct="0">
              <a:buNone/>
            </a:pPr>
            <a:r>
              <a:rPr lang="ja-JP" altLang="ja-JP" dirty="0">
                <a:latin typeface="+mn-lt"/>
              </a:rPr>
              <a:t>・</a:t>
            </a:r>
            <a:r>
              <a:rPr lang="en-US" altLang="ja-JP" i="1" dirty="0" smtClean="0">
                <a:latin typeface="+mn-lt"/>
              </a:rPr>
              <a:t>M</a:t>
            </a:r>
            <a:r>
              <a:rPr lang="en-US" altLang="ja-JP" dirty="0" smtClean="0">
                <a:latin typeface="+mn-lt"/>
              </a:rPr>
              <a:t>-2 &lt;</a:t>
            </a:r>
            <a:r>
              <a:rPr lang="en-US" altLang="ja-JP" i="1" dirty="0">
                <a:latin typeface="+mn-lt"/>
              </a:rPr>
              <a:t>N</a:t>
            </a:r>
            <a:r>
              <a:rPr lang="en-US" altLang="ja-JP" i="1" baseline="-25000" dirty="0">
                <a:latin typeface="+mn-lt"/>
              </a:rPr>
              <a:t>B</a:t>
            </a:r>
            <a:r>
              <a:rPr lang="ja-JP" altLang="ja-JP" dirty="0">
                <a:latin typeface="+mn-lt"/>
              </a:rPr>
              <a:t>であるから、次の補題が成立する。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b="1" dirty="0">
                <a:latin typeface="+mn-lt"/>
              </a:rPr>
              <a:t>補題２</a:t>
            </a:r>
            <a:endParaRPr lang="ja-JP" altLang="ja-JP" dirty="0">
              <a:latin typeface="+mn-lt"/>
            </a:endParaRPr>
          </a:p>
          <a:p>
            <a:pPr marL="0" indent="0" hangingPunct="0">
              <a:buNone/>
            </a:pPr>
            <a:r>
              <a:rPr lang="ja-JP" altLang="ja-JP" b="1" dirty="0">
                <a:latin typeface="+mn-lt"/>
              </a:rPr>
              <a:t>仮に</a:t>
            </a:r>
            <a:r>
              <a:rPr lang="en-US" altLang="ja-JP" b="1" i="1" dirty="0">
                <a:latin typeface="+mn-lt"/>
              </a:rPr>
              <a:t>N</a:t>
            </a:r>
            <a:r>
              <a:rPr lang="en-US" altLang="ja-JP" b="1" dirty="0">
                <a:latin typeface="+mn-lt"/>
              </a:rPr>
              <a:t>&lt;</a:t>
            </a:r>
            <a:r>
              <a:rPr lang="en-US" altLang="ja-JP" b="1" i="1" dirty="0">
                <a:latin typeface="+mn-lt"/>
              </a:rPr>
              <a:t> N</a:t>
            </a:r>
            <a:r>
              <a:rPr lang="en-US" altLang="ja-JP" b="1" i="1" baseline="-25000" dirty="0">
                <a:latin typeface="+mn-lt"/>
              </a:rPr>
              <a:t>B</a:t>
            </a:r>
            <a:r>
              <a:rPr lang="en-US" altLang="ja-JP" b="1" i="1" dirty="0">
                <a:latin typeface="+mn-lt"/>
              </a:rPr>
              <a:t> </a:t>
            </a:r>
            <a:r>
              <a:rPr lang="ja-JP" altLang="ja-JP" b="1" dirty="0">
                <a:latin typeface="+mn-lt"/>
              </a:rPr>
              <a:t>であれば、企業のマ－ジンは</a:t>
            </a:r>
            <a:r>
              <a:rPr lang="en-US" altLang="ja-JP" b="1" dirty="0">
                <a:latin typeface="+mn-lt"/>
              </a:rPr>
              <a:t>0&lt;</a:t>
            </a:r>
            <a:r>
              <a:rPr lang="en-US" altLang="ja-JP" b="1" i="1" dirty="0">
                <a:latin typeface="+mn-lt"/>
              </a:rPr>
              <a:t>b</a:t>
            </a:r>
            <a:r>
              <a:rPr lang="en-US" altLang="ja-JP" b="1" dirty="0">
                <a:latin typeface="+mn-lt"/>
              </a:rPr>
              <a:t>&lt;1</a:t>
            </a:r>
            <a:r>
              <a:rPr lang="ja-JP" altLang="ja-JP" b="1" dirty="0">
                <a:latin typeface="+mn-lt"/>
              </a:rPr>
              <a:t>の範囲で</a:t>
            </a:r>
            <a:r>
              <a:rPr lang="en-US" altLang="ja-JP" b="1" i="1" dirty="0">
                <a:latin typeface="+mn-lt"/>
              </a:rPr>
              <a:t>b</a:t>
            </a:r>
            <a:r>
              <a:rPr lang="ja-JP" altLang="ja-JP" b="1" dirty="0">
                <a:latin typeface="+mn-lt"/>
              </a:rPr>
              <a:t>の減少関数である。仮に</a:t>
            </a:r>
            <a:r>
              <a:rPr lang="en-US" altLang="ja-JP" b="1" i="1" dirty="0">
                <a:latin typeface="+mn-lt"/>
              </a:rPr>
              <a:t>N</a:t>
            </a:r>
            <a:r>
              <a:rPr lang="en-US" altLang="ja-JP" b="1" dirty="0">
                <a:latin typeface="+mn-lt"/>
              </a:rPr>
              <a:t>&gt;</a:t>
            </a:r>
            <a:r>
              <a:rPr lang="en-US" altLang="ja-JP" b="1" i="1" dirty="0">
                <a:latin typeface="+mn-lt"/>
              </a:rPr>
              <a:t> N</a:t>
            </a:r>
            <a:r>
              <a:rPr lang="en-US" altLang="ja-JP" b="1" i="1" baseline="-25000" dirty="0">
                <a:latin typeface="+mn-lt"/>
              </a:rPr>
              <a:t>B</a:t>
            </a:r>
            <a:r>
              <a:rPr lang="ja-JP" altLang="ja-JP" b="1" dirty="0">
                <a:latin typeface="+mn-lt"/>
              </a:rPr>
              <a:t>であれば、企業のマ－ジンは、</a:t>
            </a:r>
            <a:r>
              <a:rPr lang="en-US" altLang="ja-JP" b="1" i="1" dirty="0">
                <a:latin typeface="+mn-lt"/>
              </a:rPr>
              <a:t>b</a:t>
            </a:r>
            <a:r>
              <a:rPr lang="en-US" altLang="ja-JP" b="1" dirty="0">
                <a:latin typeface="+mn-lt"/>
              </a:rPr>
              <a:t>&lt;</a:t>
            </a:r>
            <a:r>
              <a:rPr lang="en-US" altLang="ja-JP" b="1" i="1" dirty="0">
                <a:latin typeface="+mn-lt"/>
              </a:rPr>
              <a:t>B</a:t>
            </a:r>
            <a:r>
              <a:rPr lang="ja-JP" altLang="ja-JP" b="1" dirty="0">
                <a:latin typeface="+mn-lt"/>
              </a:rPr>
              <a:t>では</a:t>
            </a:r>
            <a:r>
              <a:rPr lang="en-US" altLang="ja-JP" b="1" i="1" dirty="0">
                <a:latin typeface="+mn-lt"/>
              </a:rPr>
              <a:t>b</a:t>
            </a:r>
            <a:r>
              <a:rPr lang="ja-JP" altLang="ja-JP" b="1" dirty="0">
                <a:latin typeface="+mn-lt"/>
              </a:rPr>
              <a:t>の減少関数、</a:t>
            </a:r>
            <a:r>
              <a:rPr lang="en-US" altLang="ja-JP" b="1" i="1" dirty="0">
                <a:latin typeface="+mn-lt"/>
              </a:rPr>
              <a:t>b</a:t>
            </a:r>
            <a:r>
              <a:rPr lang="en-US" altLang="ja-JP" b="1" dirty="0">
                <a:latin typeface="+mn-lt"/>
              </a:rPr>
              <a:t>=</a:t>
            </a:r>
            <a:r>
              <a:rPr lang="en-US" altLang="ja-JP" b="1" i="1" dirty="0">
                <a:latin typeface="+mn-lt"/>
              </a:rPr>
              <a:t>B</a:t>
            </a:r>
            <a:r>
              <a:rPr lang="ja-JP" altLang="ja-JP" b="1" dirty="0">
                <a:latin typeface="+mn-lt"/>
              </a:rPr>
              <a:t>で最小となり、</a:t>
            </a:r>
            <a:r>
              <a:rPr lang="en-US" altLang="ja-JP" b="1" i="1" dirty="0">
                <a:latin typeface="+mn-lt"/>
              </a:rPr>
              <a:t>b</a:t>
            </a:r>
            <a:r>
              <a:rPr lang="en-US" altLang="ja-JP" b="1" dirty="0">
                <a:latin typeface="+mn-lt"/>
              </a:rPr>
              <a:t>&gt;</a:t>
            </a:r>
            <a:r>
              <a:rPr lang="en-US" altLang="ja-JP" b="1" i="1" dirty="0">
                <a:latin typeface="+mn-lt"/>
              </a:rPr>
              <a:t>B</a:t>
            </a:r>
            <a:r>
              <a:rPr lang="ja-JP" altLang="ja-JP" b="1" dirty="0">
                <a:latin typeface="+mn-lt"/>
              </a:rPr>
              <a:t>では</a:t>
            </a:r>
            <a:r>
              <a:rPr lang="en-US" altLang="ja-JP" b="1" i="1" dirty="0">
                <a:latin typeface="+mn-lt"/>
              </a:rPr>
              <a:t>b</a:t>
            </a:r>
            <a:r>
              <a:rPr lang="ja-JP" altLang="ja-JP" b="1" dirty="0">
                <a:latin typeface="+mn-lt"/>
              </a:rPr>
              <a:t>の増加関数となる。この</a:t>
            </a:r>
            <a:r>
              <a:rPr lang="en-US" altLang="ja-JP" b="1" i="1" dirty="0">
                <a:latin typeface="+mn-lt"/>
              </a:rPr>
              <a:t>B</a:t>
            </a:r>
            <a:r>
              <a:rPr lang="ja-JP" altLang="ja-JP" b="1" dirty="0">
                <a:latin typeface="+mn-lt"/>
              </a:rPr>
              <a:t>は</a:t>
            </a:r>
            <a:r>
              <a:rPr lang="en-US" altLang="ja-JP" b="1" i="1" dirty="0">
                <a:latin typeface="+mn-lt"/>
              </a:rPr>
              <a:t>M</a:t>
            </a:r>
            <a:r>
              <a:rPr lang="ja-JP" altLang="ja-JP" b="1" dirty="0">
                <a:latin typeface="+mn-lt"/>
              </a:rPr>
              <a:t>の増加関数で、</a:t>
            </a:r>
            <a:r>
              <a:rPr lang="en-US" altLang="ja-JP" b="1" i="1" dirty="0">
                <a:latin typeface="+mn-lt"/>
              </a:rPr>
              <a:t>N</a:t>
            </a:r>
            <a:r>
              <a:rPr lang="ja-JP" altLang="ja-JP" b="1" dirty="0">
                <a:latin typeface="+mn-lt"/>
              </a:rPr>
              <a:t>の減少関数で、</a:t>
            </a:r>
            <a:r>
              <a:rPr lang="en-US" altLang="ja-JP" b="1" i="1" dirty="0">
                <a:latin typeface="+mn-lt"/>
              </a:rPr>
              <a:t>m</a:t>
            </a:r>
            <a:r>
              <a:rPr lang="en-US" altLang="ja-JP" b="1" dirty="0">
                <a:latin typeface="+mn-lt"/>
              </a:rPr>
              <a:t>*</a:t>
            </a:r>
            <a:r>
              <a:rPr lang="en-US" altLang="ja-JP" b="1" i="1" baseline="-25000" dirty="0">
                <a:latin typeface="+mn-lt"/>
              </a:rPr>
              <a:t>b</a:t>
            </a:r>
            <a:r>
              <a:rPr lang="en-US" altLang="ja-JP" b="1" dirty="0">
                <a:latin typeface="+mn-lt"/>
              </a:rPr>
              <a:t>&gt;0</a:t>
            </a:r>
            <a:r>
              <a:rPr lang="ja-JP" altLang="ja-JP" b="1" dirty="0">
                <a:latin typeface="+mn-lt"/>
              </a:rPr>
              <a:t>となる</a:t>
            </a:r>
            <a:r>
              <a:rPr lang="en-US" altLang="ja-JP" b="1" i="1" dirty="0">
                <a:latin typeface="+mn-lt"/>
              </a:rPr>
              <a:t>b</a:t>
            </a:r>
            <a:r>
              <a:rPr lang="ja-JP" altLang="ja-JP" b="1" dirty="0">
                <a:latin typeface="+mn-lt"/>
              </a:rPr>
              <a:t>の範囲は、サプライヤ－数が多ければ広くなり、企業数が多くなると狭くなる。</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32</a:t>
            </a:fld>
            <a:endParaRPr lang="ja-JP" altLang="en-US"/>
          </a:p>
        </p:txBody>
      </p:sp>
    </p:spTree>
    <p:extLst>
      <p:ext uri="{BB962C8B-B14F-4D97-AF65-F5344CB8AC3E}">
        <p14:creationId xmlns:p14="http://schemas.microsoft.com/office/powerpoint/2010/main" val="187292812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38823"/>
            <a:ext cx="11704320" cy="6436925"/>
          </a:xfrm>
        </p:spPr>
        <p:txBody>
          <a:bodyPr/>
          <a:lstStyle/>
          <a:p>
            <a:pPr marL="0" indent="0" hangingPunct="0">
              <a:buNone/>
            </a:pPr>
            <a:r>
              <a:rPr lang="ja-JP" altLang="ja-JP" dirty="0">
                <a:latin typeface="+mn-lt"/>
              </a:rPr>
              <a:t>・企業の供給量</a:t>
            </a:r>
            <a:r>
              <a:rPr lang="en-US" altLang="ja-JP" i="1" dirty="0">
                <a:latin typeface="+mn-lt"/>
              </a:rPr>
              <a:t>q</a:t>
            </a:r>
            <a:r>
              <a:rPr lang="en-US" altLang="ja-JP" dirty="0">
                <a:latin typeface="+mn-lt"/>
              </a:rPr>
              <a:t>*</a:t>
            </a:r>
            <a:r>
              <a:rPr lang="ja-JP" altLang="ja-JP" dirty="0">
                <a:latin typeface="+mn-lt"/>
              </a:rPr>
              <a:t>はマ－ジン</a:t>
            </a:r>
            <a:r>
              <a:rPr lang="en-US" altLang="ja-JP" i="1" dirty="0">
                <a:latin typeface="+mn-lt"/>
              </a:rPr>
              <a:t>m</a:t>
            </a:r>
            <a:r>
              <a:rPr lang="en-US" altLang="ja-JP" dirty="0">
                <a:latin typeface="+mn-lt"/>
              </a:rPr>
              <a:t>*</a:t>
            </a:r>
            <a:r>
              <a:rPr lang="ja-JP" altLang="ja-JP" dirty="0">
                <a:latin typeface="+mn-lt"/>
              </a:rPr>
              <a:t>の単調増加関数</a:t>
            </a:r>
          </a:p>
          <a:p>
            <a:pPr marL="0" indent="0" hangingPunct="0">
              <a:buNone/>
            </a:pPr>
            <a:endParaRPr lang="en-US" altLang="ja-JP" dirty="0" smtClean="0">
              <a:latin typeface="+mn-lt"/>
            </a:endParaRPr>
          </a:p>
          <a:p>
            <a:pPr marL="0" indent="0" hangingPunct="0">
              <a:buNone/>
            </a:pPr>
            <a:r>
              <a:rPr lang="ja-JP" altLang="ja-JP" dirty="0" smtClean="0">
                <a:latin typeface="+mn-lt"/>
              </a:rPr>
              <a:t>・</a:t>
            </a:r>
            <a:r>
              <a:rPr lang="en-US" altLang="ja-JP" i="1" dirty="0" smtClean="0">
                <a:latin typeface="+mn-lt"/>
              </a:rPr>
              <a:t>N </a:t>
            </a:r>
            <a:r>
              <a:rPr lang="en-US" altLang="ja-JP" dirty="0" smtClean="0">
                <a:latin typeface="+mn-lt"/>
              </a:rPr>
              <a:t>&gt;</a:t>
            </a:r>
            <a:r>
              <a:rPr lang="en-US" altLang="ja-JP" i="1" dirty="0">
                <a:latin typeface="+mn-lt"/>
              </a:rPr>
              <a:t>M</a:t>
            </a:r>
            <a:r>
              <a:rPr lang="en-US" altLang="ja-JP" baseline="30000" dirty="0">
                <a:latin typeface="+mn-lt"/>
              </a:rPr>
              <a:t>2</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 </a:t>
            </a:r>
            <a:r>
              <a:rPr lang="en-US" altLang="ja-JP" i="1" dirty="0" smtClean="0">
                <a:latin typeface="+mn-lt"/>
              </a:rPr>
              <a:t>N</a:t>
            </a:r>
            <a:r>
              <a:rPr lang="en-US" altLang="ja-JP" i="1" baseline="-25000" dirty="0" smtClean="0">
                <a:latin typeface="+mn-lt"/>
              </a:rPr>
              <a:t>B</a:t>
            </a:r>
            <a:r>
              <a:rPr lang="en-US" altLang="ja-JP" i="1" dirty="0" smtClean="0">
                <a:latin typeface="+mn-lt"/>
              </a:rPr>
              <a:t> </a:t>
            </a:r>
            <a:r>
              <a:rPr lang="ja-JP" altLang="ja-JP" dirty="0" smtClean="0">
                <a:latin typeface="+mn-lt"/>
              </a:rPr>
              <a:t>であれば</a:t>
            </a:r>
            <a:r>
              <a:rPr lang="ja-JP" altLang="ja-JP" dirty="0">
                <a:latin typeface="+mn-lt"/>
              </a:rPr>
              <a:t>、企業の利潤</a:t>
            </a:r>
            <a:r>
              <a:rPr lang="en-US" altLang="ja-JP" i="1" dirty="0">
                <a:latin typeface="+mn-lt"/>
              </a:rPr>
              <a:t>y</a:t>
            </a:r>
            <a:r>
              <a:rPr lang="en-US" altLang="ja-JP" dirty="0">
                <a:latin typeface="+mn-lt"/>
              </a:rPr>
              <a:t>*=</a:t>
            </a:r>
            <a:r>
              <a:rPr lang="en-US" altLang="ja-JP" i="1" dirty="0">
                <a:latin typeface="+mn-lt"/>
              </a:rPr>
              <a:t>m</a:t>
            </a:r>
            <a:r>
              <a:rPr lang="en-US" altLang="ja-JP" dirty="0">
                <a:latin typeface="+mn-lt"/>
              </a:rPr>
              <a:t>*</a:t>
            </a:r>
            <a:r>
              <a:rPr lang="en-US" altLang="ja-JP" i="1" dirty="0">
                <a:latin typeface="+mn-lt"/>
              </a:rPr>
              <a:t>q</a:t>
            </a:r>
            <a:r>
              <a:rPr lang="en-US" altLang="ja-JP" dirty="0">
                <a:latin typeface="+mn-lt"/>
              </a:rPr>
              <a:t>*</a:t>
            </a:r>
            <a:r>
              <a:rPr lang="ja-JP" altLang="ja-JP" dirty="0">
                <a:latin typeface="+mn-lt"/>
              </a:rPr>
              <a:t>もまた</a:t>
            </a:r>
            <a:r>
              <a:rPr lang="en-US" altLang="ja-JP" i="1" dirty="0">
                <a:latin typeface="+mn-lt"/>
              </a:rPr>
              <a:t>b</a:t>
            </a:r>
            <a:r>
              <a:rPr lang="ja-JP" altLang="ja-JP" dirty="0">
                <a:latin typeface="+mn-lt"/>
              </a:rPr>
              <a:t>に関して</a:t>
            </a:r>
            <a:r>
              <a:rPr lang="en-US" altLang="ja-JP" dirty="0">
                <a:latin typeface="+mn-lt"/>
              </a:rPr>
              <a:t>unique bottom</a:t>
            </a:r>
            <a:r>
              <a:rPr lang="ja-JP" altLang="ja-JP" dirty="0">
                <a:latin typeface="+mn-lt"/>
              </a:rPr>
              <a:t>となり、</a:t>
            </a:r>
            <a:r>
              <a:rPr lang="en-US" altLang="ja-JP" i="1" dirty="0">
                <a:latin typeface="+mn-lt"/>
              </a:rPr>
              <a:t>b</a:t>
            </a:r>
            <a:r>
              <a:rPr lang="en-US" altLang="ja-JP" dirty="0">
                <a:latin typeface="+mn-lt"/>
              </a:rPr>
              <a:t>=</a:t>
            </a:r>
            <a:r>
              <a:rPr lang="en-US" altLang="ja-JP" i="1" dirty="0">
                <a:latin typeface="+mn-lt"/>
              </a:rPr>
              <a:t>B</a:t>
            </a:r>
            <a:r>
              <a:rPr lang="ja-JP" altLang="ja-JP" dirty="0">
                <a:latin typeface="+mn-lt"/>
              </a:rPr>
              <a:t>で極小となる。</a:t>
            </a:r>
          </a:p>
          <a:p>
            <a:pPr marL="0" indent="0" hangingPunct="0">
              <a:buNone/>
            </a:pPr>
            <a:r>
              <a:rPr lang="ja-JP" altLang="ja-JP" dirty="0">
                <a:latin typeface="+mn-lt"/>
              </a:rPr>
              <a:t>・企業の利潤は</a:t>
            </a:r>
            <a:r>
              <a:rPr lang="en-US" altLang="ja-JP" i="1" dirty="0">
                <a:latin typeface="+mn-lt"/>
              </a:rPr>
              <a:t>b</a:t>
            </a:r>
            <a:r>
              <a:rPr lang="en-US" altLang="ja-JP" dirty="0">
                <a:latin typeface="+mn-lt"/>
              </a:rPr>
              <a:t>=0</a:t>
            </a:r>
            <a:r>
              <a:rPr lang="ja-JP" altLang="ja-JP" dirty="0">
                <a:latin typeface="+mn-lt"/>
              </a:rPr>
              <a:t>または</a:t>
            </a:r>
            <a:r>
              <a:rPr lang="en-US" altLang="ja-JP" i="1" dirty="0">
                <a:latin typeface="+mn-lt"/>
              </a:rPr>
              <a:t>b</a:t>
            </a:r>
            <a:r>
              <a:rPr lang="en-US" altLang="ja-JP" dirty="0">
                <a:latin typeface="+mn-lt"/>
              </a:rPr>
              <a:t>=1</a:t>
            </a:r>
            <a:r>
              <a:rPr lang="ja-JP" altLang="ja-JP" dirty="0">
                <a:latin typeface="+mn-lt"/>
              </a:rPr>
              <a:t>のときに最大となる。</a:t>
            </a:r>
          </a:p>
          <a:p>
            <a:pPr marL="0" indent="0" hangingPunct="0">
              <a:buNone/>
            </a:pPr>
            <a:r>
              <a:rPr lang="en-US" altLang="ja-JP" dirty="0">
                <a:latin typeface="+mn-lt"/>
              </a:rPr>
              <a:t> </a:t>
            </a:r>
            <a:endParaRPr lang="en-US" altLang="ja-JP" dirty="0" smtClean="0">
              <a:latin typeface="+mn-lt"/>
            </a:endParaRPr>
          </a:p>
          <a:p>
            <a:pPr marL="0" indent="0" hangingPunct="0">
              <a:buNone/>
            </a:pPr>
            <a:r>
              <a:rPr lang="ja-JP" altLang="en-US" dirty="0" smtClean="0">
                <a:latin typeface="+mn-lt"/>
              </a:rPr>
              <a:t>ここで、</a:t>
            </a:r>
            <a:endParaRPr lang="ja-JP" altLang="ja-JP" dirty="0">
              <a:latin typeface="+mn-lt"/>
            </a:endParaRPr>
          </a:p>
          <a:p>
            <a:pPr marL="0" indent="0" hangingPunct="0">
              <a:buNone/>
            </a:pPr>
            <a:r>
              <a:rPr lang="ja-JP" altLang="ja-JP" i="1" dirty="0">
                <a:latin typeface="+mn-lt"/>
              </a:rPr>
              <a:t>　　　</a:t>
            </a:r>
            <a:r>
              <a:rPr lang="en-US" altLang="ja-JP" i="1" dirty="0">
                <a:latin typeface="+mn-lt"/>
              </a:rPr>
              <a:t>y</a:t>
            </a:r>
            <a:r>
              <a:rPr lang="en-US" altLang="ja-JP" dirty="0">
                <a:latin typeface="+mn-lt"/>
              </a:rPr>
              <a:t>*(</a:t>
            </a:r>
            <a:r>
              <a:rPr lang="en-US" altLang="ja-JP" i="1" dirty="0">
                <a:latin typeface="+mn-lt"/>
              </a:rPr>
              <a:t>b</a:t>
            </a:r>
            <a:r>
              <a:rPr lang="en-US" altLang="ja-JP" dirty="0">
                <a:latin typeface="+mn-lt"/>
              </a:rPr>
              <a:t>=1)={</a:t>
            </a:r>
            <a:r>
              <a:rPr lang="en-US" altLang="ja-JP" i="1" dirty="0">
                <a:latin typeface="+mn-lt"/>
              </a:rPr>
              <a:t>Ma</a:t>
            </a:r>
            <a:r>
              <a:rPr lang="en-US" altLang="ja-JP" dirty="0">
                <a:latin typeface="+mn-lt"/>
              </a:rPr>
              <a:t>/(</a:t>
            </a:r>
            <a:r>
              <a:rPr lang="en-US" altLang="ja-JP" i="1" dirty="0">
                <a:latin typeface="+mn-lt"/>
              </a:rPr>
              <a:t>M</a:t>
            </a:r>
            <a:r>
              <a:rPr lang="en-US" altLang="ja-JP" dirty="0">
                <a:latin typeface="+mn-lt"/>
              </a:rPr>
              <a:t>+1)(</a:t>
            </a:r>
            <a:r>
              <a:rPr lang="en-US" altLang="ja-JP" i="1" dirty="0">
                <a:latin typeface="+mn-lt"/>
              </a:rPr>
              <a:t>M</a:t>
            </a:r>
            <a:r>
              <a:rPr lang="en-US" altLang="ja-JP" dirty="0">
                <a:latin typeface="+mn-lt"/>
              </a:rPr>
              <a:t>+</a:t>
            </a:r>
            <a:r>
              <a:rPr lang="en-US" altLang="ja-JP" i="1" dirty="0">
                <a:latin typeface="+mn-lt"/>
              </a:rPr>
              <a:t>N</a:t>
            </a:r>
            <a:r>
              <a:rPr lang="en-US" altLang="ja-JP" dirty="0">
                <a:latin typeface="+mn-lt"/>
              </a:rPr>
              <a:t>)}</a:t>
            </a:r>
            <a:r>
              <a:rPr lang="en-US" altLang="ja-JP" baseline="30000" dirty="0">
                <a:latin typeface="+mn-lt"/>
              </a:rPr>
              <a:t>2</a:t>
            </a:r>
            <a:endParaRPr lang="ja-JP" altLang="ja-JP" dirty="0">
              <a:latin typeface="+mn-lt"/>
            </a:endParaRPr>
          </a:p>
          <a:p>
            <a:pPr marL="0" indent="0" hangingPunct="0">
              <a:buNone/>
            </a:pPr>
            <a:r>
              <a:rPr lang="ja-JP" altLang="ja-JP" i="1" dirty="0">
                <a:latin typeface="+mn-lt"/>
              </a:rPr>
              <a:t>　　　</a:t>
            </a:r>
            <a:r>
              <a:rPr lang="en-US" altLang="ja-JP" i="1" dirty="0">
                <a:latin typeface="+mn-lt"/>
              </a:rPr>
              <a:t>y</a:t>
            </a:r>
            <a:r>
              <a:rPr lang="en-US" altLang="ja-JP" dirty="0">
                <a:latin typeface="+mn-lt"/>
              </a:rPr>
              <a:t>*(</a:t>
            </a:r>
            <a:r>
              <a:rPr lang="en-US" altLang="ja-JP" i="1" dirty="0">
                <a:latin typeface="+mn-lt"/>
              </a:rPr>
              <a:t>b</a:t>
            </a:r>
            <a:r>
              <a:rPr lang="en-US" altLang="ja-JP" dirty="0">
                <a:latin typeface="+mn-lt"/>
              </a:rPr>
              <a:t>=0)={</a:t>
            </a:r>
            <a:r>
              <a:rPr lang="en-US" altLang="ja-JP" i="1" dirty="0">
                <a:latin typeface="+mn-lt"/>
              </a:rPr>
              <a:t>a</a:t>
            </a:r>
            <a:r>
              <a:rPr lang="en-US" altLang="ja-JP" dirty="0">
                <a:latin typeface="+mn-lt"/>
              </a:rPr>
              <a:t>/2(</a:t>
            </a:r>
            <a:r>
              <a:rPr lang="en-US" altLang="ja-JP" i="1" dirty="0">
                <a:latin typeface="+mn-lt"/>
              </a:rPr>
              <a:t>N</a:t>
            </a:r>
            <a:r>
              <a:rPr lang="en-US" altLang="ja-JP" dirty="0">
                <a:latin typeface="+mn-lt"/>
              </a:rPr>
              <a:t>+1)}</a:t>
            </a:r>
            <a:r>
              <a:rPr lang="en-US" altLang="ja-JP" baseline="30000" dirty="0">
                <a:latin typeface="+mn-lt"/>
              </a:rPr>
              <a:t>2</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33</a:t>
            </a:fld>
            <a:endParaRPr lang="ja-JP" altLang="en-US"/>
          </a:p>
        </p:txBody>
      </p:sp>
    </p:spTree>
    <p:extLst>
      <p:ext uri="{BB962C8B-B14F-4D97-AF65-F5344CB8AC3E}">
        <p14:creationId xmlns:p14="http://schemas.microsoft.com/office/powerpoint/2010/main" val="262692639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占位符 2"/>
              <p:cNvSpPr>
                <a:spLocks noGrp="1"/>
              </p:cNvSpPr>
              <p:nvPr>
                <p:ph type="body" idx="1"/>
              </p:nvPr>
            </p:nvSpPr>
            <p:spPr>
              <a:xfrm>
                <a:off x="650240" y="2377440"/>
                <a:ext cx="11704320" cy="5852160"/>
              </a:xfrm>
            </p:spPr>
            <p:txBody>
              <a:bodyPr>
                <a:normAutofit/>
              </a:bodyPr>
              <a:lstStyle/>
              <a:p>
                <a:pPr marL="0" indent="0" hangingPunct="0">
                  <a:buNone/>
                </a:pPr>
                <a:endParaRPr lang="en-US" altLang="ja-JP" i="1" dirty="0" smtClean="0">
                  <a:latin typeface="+mn-lt"/>
                </a:endParaRPr>
              </a:p>
              <a:p>
                <a:pPr marL="0" indent="0" hangingPunct="0">
                  <a:buNone/>
                </a:pPr>
                <a:r>
                  <a:rPr lang="en-US" altLang="ja-JP" i="1" dirty="0" smtClean="0">
                    <a:latin typeface="+mn-lt"/>
                  </a:rPr>
                  <a:t>y</a:t>
                </a:r>
                <a:r>
                  <a:rPr lang="en-US" altLang="ja-JP" dirty="0">
                    <a:latin typeface="+mn-lt"/>
                  </a:rPr>
                  <a:t>*(</a:t>
                </a:r>
                <a:r>
                  <a:rPr lang="en-US" altLang="ja-JP" i="1" dirty="0">
                    <a:latin typeface="+mn-lt"/>
                  </a:rPr>
                  <a:t>b</a:t>
                </a:r>
                <a:r>
                  <a:rPr lang="en-US" altLang="ja-JP" dirty="0">
                    <a:latin typeface="+mn-lt"/>
                  </a:rPr>
                  <a:t>=1</a:t>
                </a:r>
                <a:r>
                  <a:rPr lang="en-US" altLang="ja-JP" dirty="0" smtClean="0">
                    <a:latin typeface="+mn-lt"/>
                  </a:rPr>
                  <a:t>)- </a:t>
                </a:r>
                <a:r>
                  <a:rPr lang="en-US" altLang="ja-JP" i="1" dirty="0" smtClean="0">
                    <a:latin typeface="+mn-lt"/>
                  </a:rPr>
                  <a:t>y</a:t>
                </a:r>
                <a:r>
                  <a:rPr lang="en-US" altLang="ja-JP" dirty="0">
                    <a:latin typeface="+mn-lt"/>
                  </a:rPr>
                  <a:t>*(</a:t>
                </a:r>
                <a:r>
                  <a:rPr lang="en-US" altLang="ja-JP" i="1" dirty="0">
                    <a:latin typeface="+mn-lt"/>
                  </a:rPr>
                  <a:t>b</a:t>
                </a:r>
                <a:r>
                  <a:rPr lang="en-US" altLang="ja-JP" dirty="0">
                    <a:latin typeface="+mn-lt"/>
                  </a:rPr>
                  <a:t>=0</a:t>
                </a:r>
                <a:r>
                  <a:rPr lang="en-US" altLang="ja-JP" dirty="0" smtClean="0">
                    <a:latin typeface="+mn-lt"/>
                  </a:rPr>
                  <a:t>)</a:t>
                </a:r>
                <a:r>
                  <a:rPr lang="en-US" altLang="ja-JP" dirty="0">
                    <a:latin typeface="+mn-lt"/>
                  </a:rPr>
                  <a:t> </a:t>
                </a:r>
                <a:r>
                  <a:rPr lang="en-US" altLang="ja-JP" dirty="0" smtClean="0">
                    <a:latin typeface="+mn-lt"/>
                  </a:rPr>
                  <a:t>=</a:t>
                </a:r>
                <a:r>
                  <a:rPr lang="en-US" altLang="ja-JP" baseline="30000" dirty="0" smtClean="0">
                    <a:latin typeface="+mn-lt"/>
                  </a:rPr>
                  <a:t> </a:t>
                </a:r>
                <a14:m>
                  <m:oMath xmlns:m="http://schemas.openxmlformats.org/officeDocument/2006/math">
                    <m:f>
                      <m:fPr>
                        <m:ctrlPr>
                          <a:rPr lang="ja-JP" altLang="ja-JP" sz="3800" i="1" baseline="30000">
                            <a:latin typeface="Cambria Math" panose="02040503050406030204" pitchFamily="18" charset="0"/>
                          </a:rPr>
                        </m:ctrlPr>
                      </m:fPr>
                      <m:num>
                        <m:r>
                          <a:rPr lang="en-US" altLang="ja-JP" sz="3800">
                            <a:latin typeface="Cambria Math"/>
                          </a:rPr>
                          <m:t>(</m:t>
                        </m:r>
                        <m:r>
                          <a:rPr lang="en-US" altLang="ja-JP" sz="3800" i="1">
                            <a:latin typeface="Cambria Math"/>
                          </a:rPr>
                          <m:t>𝑀</m:t>
                        </m:r>
                        <m:r>
                          <a:rPr lang="en-US" altLang="ja-JP" sz="3800" i="1">
                            <a:latin typeface="Cambria Math"/>
                          </a:rPr>
                          <m:t>−1</m:t>
                        </m:r>
                        <m:r>
                          <a:rPr lang="en-US" altLang="ja-JP" sz="3800">
                            <a:latin typeface="Cambria Math"/>
                          </a:rPr>
                          <m:t>)(</m:t>
                        </m:r>
                        <m:r>
                          <a:rPr lang="en-US" altLang="ja-JP" sz="3800" i="1">
                            <a:latin typeface="Cambria Math"/>
                          </a:rPr>
                          <m:t>𝑁</m:t>
                        </m:r>
                        <m:r>
                          <a:rPr lang="en-US" altLang="ja-JP" sz="3800" i="1">
                            <a:latin typeface="Cambria Math"/>
                          </a:rPr>
                          <m:t>−</m:t>
                        </m:r>
                        <m:r>
                          <a:rPr lang="en-US" altLang="ja-JP" sz="3800" i="1">
                            <a:latin typeface="Cambria Math"/>
                          </a:rPr>
                          <m:t>𝑀</m:t>
                        </m:r>
                        <m:r>
                          <a:rPr lang="en-US" altLang="ja-JP" sz="3800">
                            <a:latin typeface="Cambria Math"/>
                          </a:rPr>
                          <m:t>){</m:t>
                        </m:r>
                        <m:r>
                          <a:rPr lang="en-US" altLang="ja-JP" sz="3800" i="1">
                            <a:latin typeface="Cambria Math"/>
                          </a:rPr>
                          <m:t>𝑀</m:t>
                        </m:r>
                        <m:r>
                          <a:rPr lang="en-US" altLang="ja-JP" sz="3800">
                            <a:latin typeface="Cambria Math"/>
                          </a:rPr>
                          <m:t>(</m:t>
                        </m:r>
                        <m:r>
                          <a:rPr lang="en-US" altLang="ja-JP" sz="3800" i="1">
                            <a:latin typeface="Cambria Math"/>
                          </a:rPr>
                          <m:t>𝑀</m:t>
                        </m:r>
                        <m:r>
                          <a:rPr lang="en-US" altLang="ja-JP" sz="3800">
                            <a:latin typeface="Cambria Math"/>
                          </a:rPr>
                          <m:t>+3)+</m:t>
                        </m:r>
                        <m:r>
                          <a:rPr lang="en-US" altLang="ja-JP" sz="3800" i="1">
                            <a:latin typeface="Cambria Math"/>
                          </a:rPr>
                          <m:t>𝑁</m:t>
                        </m:r>
                        <m:r>
                          <a:rPr lang="en-US" altLang="ja-JP" sz="3800">
                            <a:latin typeface="Cambria Math"/>
                          </a:rPr>
                          <m:t>(3</m:t>
                        </m:r>
                        <m:r>
                          <a:rPr lang="en-US" altLang="ja-JP" sz="3800" i="1">
                            <a:latin typeface="Cambria Math"/>
                          </a:rPr>
                          <m:t>𝑀</m:t>
                        </m:r>
                        <m:r>
                          <a:rPr lang="en-US" altLang="ja-JP" sz="3800">
                            <a:latin typeface="Cambria Math"/>
                          </a:rPr>
                          <m:t>+1)}</m:t>
                        </m:r>
                        <m:sSup>
                          <m:sSupPr>
                            <m:ctrlPr>
                              <a:rPr lang="ja-JP" altLang="ja-JP" sz="3800" i="1">
                                <a:latin typeface="Cambria Math" panose="02040503050406030204" pitchFamily="18" charset="0"/>
                              </a:rPr>
                            </m:ctrlPr>
                          </m:sSupPr>
                          <m:e>
                            <m:r>
                              <a:rPr lang="en-US" altLang="ja-JP" sz="3800" i="1">
                                <a:latin typeface="Cambria Math"/>
                              </a:rPr>
                              <m:t>𝑎</m:t>
                            </m:r>
                          </m:e>
                          <m:sup>
                            <m:r>
                              <a:rPr lang="en-US" altLang="ja-JP" sz="3800">
                                <a:latin typeface="Cambria Math"/>
                              </a:rPr>
                              <m:t>2</m:t>
                            </m:r>
                          </m:sup>
                        </m:sSup>
                      </m:num>
                      <m:den/>
                    </m:f>
                  </m:oMath>
                </a14:m>
                <a:endParaRPr lang="en-US" altLang="ja-JP" sz="3800" dirty="0" smtClean="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ja-JP" altLang="ja-JP" dirty="0">
                    <a:latin typeface="+mn-lt"/>
                  </a:rPr>
                  <a:t>上式の分母は正。分子は</a:t>
                </a:r>
                <a:r>
                  <a:rPr lang="en-US" altLang="ja-JP" i="1" dirty="0">
                    <a:latin typeface="+mn-lt"/>
                  </a:rPr>
                  <a:t>N</a:t>
                </a:r>
                <a:r>
                  <a:rPr lang="ja-JP" altLang="ja-JP" dirty="0">
                    <a:latin typeface="+mn-lt"/>
                  </a:rPr>
                  <a:t>の</a:t>
                </a:r>
                <a:r>
                  <a:rPr lang="en-US" altLang="ja-JP" dirty="0">
                    <a:latin typeface="+mn-lt"/>
                  </a:rPr>
                  <a:t>2</a:t>
                </a:r>
                <a:r>
                  <a:rPr lang="ja-JP" altLang="ja-JP" dirty="0">
                    <a:latin typeface="+mn-lt"/>
                  </a:rPr>
                  <a:t>次式で、</a:t>
                </a:r>
                <a:r>
                  <a:rPr lang="en-US" altLang="ja-JP" dirty="0">
                    <a:latin typeface="+mn-lt"/>
                  </a:rPr>
                  <a:t>2</a:t>
                </a:r>
                <a:r>
                  <a:rPr lang="ja-JP" altLang="ja-JP" dirty="0">
                    <a:latin typeface="+mn-lt"/>
                  </a:rPr>
                  <a:t>次の項の係数は正。また、上式は</a:t>
                </a:r>
                <a:r>
                  <a:rPr lang="en-US" altLang="ja-JP" i="1" dirty="0">
                    <a:latin typeface="+mn-lt"/>
                  </a:rPr>
                  <a:t>N</a:t>
                </a:r>
                <a:r>
                  <a:rPr lang="en-US" altLang="ja-JP" dirty="0">
                    <a:latin typeface="+mn-lt"/>
                  </a:rPr>
                  <a:t>=</a:t>
                </a:r>
                <a:r>
                  <a:rPr lang="en-US" altLang="ja-JP" i="1" dirty="0">
                    <a:latin typeface="+mn-lt"/>
                  </a:rPr>
                  <a:t>M</a:t>
                </a:r>
                <a:r>
                  <a:rPr lang="ja-JP" altLang="ja-JP" dirty="0">
                    <a:latin typeface="+mn-lt"/>
                  </a:rPr>
                  <a:t>および </a:t>
                </a:r>
                <a:r>
                  <a:rPr lang="en-US" altLang="ja-JP" i="1" dirty="0">
                    <a:latin typeface="+mn-lt"/>
                  </a:rPr>
                  <a:t>N</a:t>
                </a:r>
                <a:r>
                  <a:rPr lang="en-US" altLang="ja-JP" dirty="0" smtClean="0">
                    <a:latin typeface="+mn-lt"/>
                  </a:rPr>
                  <a:t>=- </a:t>
                </a:r>
                <a:r>
                  <a:rPr lang="en-US" altLang="ja-JP" i="1" dirty="0" smtClean="0">
                    <a:latin typeface="+mn-lt"/>
                  </a:rPr>
                  <a:t>M</a:t>
                </a:r>
                <a:r>
                  <a:rPr lang="en-US" altLang="ja-JP" dirty="0" smtClean="0">
                    <a:latin typeface="+mn-lt"/>
                  </a:rPr>
                  <a:t>(</a:t>
                </a:r>
                <a:r>
                  <a:rPr lang="en-US" altLang="ja-JP" i="1" dirty="0" smtClean="0">
                    <a:latin typeface="+mn-lt"/>
                  </a:rPr>
                  <a:t>M</a:t>
                </a:r>
                <a:r>
                  <a:rPr lang="en-US" altLang="ja-JP" dirty="0" smtClean="0">
                    <a:latin typeface="+mn-lt"/>
                  </a:rPr>
                  <a:t>+3</a:t>
                </a:r>
                <a:r>
                  <a:rPr lang="en-US" altLang="ja-JP" dirty="0">
                    <a:latin typeface="+mn-lt"/>
                  </a:rPr>
                  <a:t>)/(3</a:t>
                </a:r>
                <a:r>
                  <a:rPr lang="en-US" altLang="ja-JP" i="1" dirty="0">
                    <a:latin typeface="+mn-lt"/>
                  </a:rPr>
                  <a:t>M</a:t>
                </a:r>
                <a:r>
                  <a:rPr lang="en-US" altLang="ja-JP" dirty="0">
                    <a:latin typeface="+mn-lt"/>
                  </a:rPr>
                  <a:t>+1)&lt;0</a:t>
                </a:r>
                <a:r>
                  <a:rPr lang="ja-JP" altLang="ja-JP" dirty="0">
                    <a:latin typeface="+mn-lt"/>
                  </a:rPr>
                  <a:t>のときにゼロとなる。</a:t>
                </a:r>
              </a:p>
              <a:p>
                <a:pPr marL="0" indent="0" hangingPunct="0">
                  <a:buNone/>
                </a:pPr>
                <a:endParaRPr lang="en-US" altLang="ja-JP" dirty="0" smtClean="0">
                  <a:latin typeface="+mn-lt"/>
                </a:endParaRPr>
              </a:p>
              <a:p>
                <a:pPr marL="0" indent="0" hangingPunct="0">
                  <a:buNone/>
                </a:pPr>
                <a:r>
                  <a:rPr lang="ja-JP" altLang="ja-JP" dirty="0" smtClean="0">
                    <a:latin typeface="+mn-lt"/>
                  </a:rPr>
                  <a:t>・</a:t>
                </a:r>
                <a:r>
                  <a:rPr lang="en-US" altLang="ja-JP" i="1" dirty="0" smtClean="0">
                    <a:latin typeface="+mn-lt"/>
                  </a:rPr>
                  <a:t>N </a:t>
                </a:r>
                <a:r>
                  <a:rPr lang="en-US" altLang="ja-JP" dirty="0" smtClean="0">
                    <a:latin typeface="+mn-lt"/>
                  </a:rPr>
                  <a:t>&gt; </a:t>
                </a:r>
                <a:r>
                  <a:rPr lang="en-US" altLang="ja-JP" i="1" dirty="0" smtClean="0">
                    <a:latin typeface="+mn-lt"/>
                  </a:rPr>
                  <a:t>M</a:t>
                </a:r>
                <a:r>
                  <a:rPr lang="ja-JP" altLang="ja-JP" dirty="0">
                    <a:latin typeface="+mn-lt"/>
                  </a:rPr>
                  <a:t>であれば、企業の利潤は完全同質財を供給するときに最大となる。</a:t>
                </a:r>
              </a:p>
              <a:p>
                <a:pPr marL="0" indent="0" hangingPunct="0">
                  <a:buNone/>
                </a:pPr>
                <a:endParaRPr kumimoji="1" lang="ja-JP" altLang="en-US" dirty="0">
                  <a:latin typeface="+mn-lt"/>
                </a:endParaRP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xfrm>
                <a:off x="650240" y="2377440"/>
                <a:ext cx="11704320" cy="5852160"/>
              </a:xfrm>
              <a:blipFill>
                <a:blip r:embed="rId2"/>
                <a:stretch>
                  <a:fillRect l="-1146" b="-1563"/>
                </a:stretch>
              </a:blipFill>
            </p:spPr>
            <p:txBody>
              <a:bodyPr/>
              <a:lstStyle/>
              <a:p>
                <a:r>
                  <a:rPr lang="ja-JP" altLang="en-US">
                    <a:noFill/>
                  </a:rPr>
                  <a:t> </a:t>
                </a:r>
              </a:p>
            </p:txBody>
          </p:sp>
        </mc:Fallback>
      </mc:AlternateContent>
      <p:sp>
        <p:nvSpPr>
          <p:cNvPr id="4" name="灯片编号占位符 3"/>
          <p:cNvSpPr>
            <a:spLocks noGrp="1"/>
          </p:cNvSpPr>
          <p:nvPr>
            <p:ph type="sldNum" sz="quarter" idx="2"/>
          </p:nvPr>
        </p:nvSpPr>
        <p:spPr/>
        <p:txBody>
          <a:bodyPr/>
          <a:lstStyle/>
          <a:p>
            <a:fld id="{86CB4B4D-7CA3-9044-876B-883B54F8677D}" type="slidenum">
              <a:rPr lang="en-US" altLang="ja-JP" smtClean="0"/>
              <a:t>34</a:t>
            </a:fld>
            <a:endParaRPr lang="ja-JP" altLang="en-US"/>
          </a:p>
        </p:txBody>
      </p:sp>
      <mc:AlternateContent xmlns:mc="http://schemas.openxmlformats.org/markup-compatibility/2006" xmlns:a14="http://schemas.microsoft.com/office/drawing/2010/main">
        <mc:Choice Requires="a14">
          <p:sp>
            <p:nvSpPr>
              <p:cNvPr id="5" name="矩形 4"/>
              <p:cNvSpPr/>
              <p:nvPr/>
            </p:nvSpPr>
            <p:spPr>
              <a:xfrm>
                <a:off x="5250526" y="3669469"/>
                <a:ext cx="409302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ja-JP" sz="2800" i="1" baseline="30000">
                              <a:latin typeface="Cambria Math" panose="02040503050406030204" pitchFamily="18" charset="0"/>
                            </a:rPr>
                          </m:ctrlPr>
                        </m:sSupPr>
                        <m:e>
                          <m:r>
                            <a:rPr lang="en-US" altLang="ja-JP" sz="2800">
                              <a:latin typeface="Cambria Math"/>
                            </a:rPr>
                            <m:t>{(</m:t>
                          </m:r>
                          <m:r>
                            <a:rPr lang="en-US" altLang="ja-JP" sz="2800" i="1">
                              <a:latin typeface="Cambria Math"/>
                            </a:rPr>
                            <m:t>𝑀</m:t>
                          </m:r>
                          <m:r>
                            <a:rPr lang="en-US" altLang="ja-JP" sz="2800">
                              <a:latin typeface="Cambria Math"/>
                            </a:rPr>
                            <m:t>+1)(</m:t>
                          </m:r>
                          <m:r>
                            <a:rPr lang="en-US" altLang="ja-JP" sz="2800" i="1">
                              <a:latin typeface="Cambria Math"/>
                            </a:rPr>
                            <m:t>𝑁</m:t>
                          </m:r>
                          <m:r>
                            <a:rPr lang="en-US" altLang="ja-JP" sz="2800">
                              <a:latin typeface="Cambria Math"/>
                            </a:rPr>
                            <m:t>+1)(</m:t>
                          </m:r>
                          <m:r>
                            <a:rPr lang="en-US" altLang="ja-JP" sz="2800" i="1">
                              <a:latin typeface="Cambria Math"/>
                            </a:rPr>
                            <m:t>𝑀</m:t>
                          </m:r>
                          <m:r>
                            <a:rPr lang="en-US" altLang="ja-JP" sz="2800">
                              <a:latin typeface="Cambria Math"/>
                            </a:rPr>
                            <m:t>+</m:t>
                          </m:r>
                          <m:r>
                            <a:rPr lang="en-US" altLang="ja-JP" sz="2800" i="1">
                              <a:latin typeface="Cambria Math"/>
                            </a:rPr>
                            <m:t>𝑁</m:t>
                          </m:r>
                          <m:r>
                            <a:rPr lang="en-US" altLang="ja-JP" sz="2800">
                              <a:latin typeface="Cambria Math"/>
                            </a:rPr>
                            <m:t>)}</m:t>
                          </m:r>
                        </m:e>
                        <m:sup>
                          <m:r>
                            <a:rPr lang="en-US" altLang="ja-JP" sz="2800" baseline="30000">
                              <a:latin typeface="Cambria Math"/>
                            </a:rPr>
                            <m:t>2</m:t>
                          </m:r>
                        </m:sup>
                      </m:sSup>
                    </m:oMath>
                  </m:oMathPara>
                </a14:m>
                <a:endParaRPr lang="ja-JP"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5250526" y="3669469"/>
                <a:ext cx="4093029" cy="523220"/>
              </a:xfrm>
              <a:prstGeom prst="rect">
                <a:avLst/>
              </a:prstGeom>
              <a:blipFill rotWithShape="1">
                <a:blip r:embed="rId3"/>
                <a:stretch>
                  <a:fillRect l="-893" t="-1395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6215102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lstStyle/>
          <a:p>
            <a:pPr marL="0" indent="0" hangingPunct="0">
              <a:buNone/>
            </a:pPr>
            <a:r>
              <a:rPr lang="ja-JP" altLang="ja-JP" sz="4000" b="1" dirty="0">
                <a:latin typeface="+mn-lt"/>
              </a:rPr>
              <a:t>命題</a:t>
            </a:r>
            <a:r>
              <a:rPr lang="ja-JP" altLang="ja-JP" sz="4000" b="1" dirty="0" smtClean="0">
                <a:latin typeface="+mn-lt"/>
              </a:rPr>
              <a:t>３</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ja-JP" altLang="ja-JP" b="1" dirty="0">
                <a:latin typeface="+mn-lt"/>
              </a:rPr>
              <a:t>仮に</a:t>
            </a:r>
            <a:r>
              <a:rPr lang="en-US" altLang="ja-JP" b="1" i="1" dirty="0" smtClean="0">
                <a:latin typeface="+mn-lt"/>
              </a:rPr>
              <a:t>N</a:t>
            </a:r>
            <a:r>
              <a:rPr lang="en-US" altLang="ja-JP" b="1" dirty="0" smtClean="0">
                <a:latin typeface="+mn-lt"/>
              </a:rPr>
              <a:t>&gt;</a:t>
            </a:r>
            <a:r>
              <a:rPr lang="en-US" altLang="ja-JP" b="1" i="1" dirty="0" smtClean="0">
                <a:latin typeface="+mn-lt"/>
              </a:rPr>
              <a:t>N</a:t>
            </a:r>
            <a:r>
              <a:rPr lang="en-US" altLang="ja-JP" b="1" i="1" baseline="-25000" dirty="0" smtClean="0">
                <a:latin typeface="+mn-lt"/>
              </a:rPr>
              <a:t>B </a:t>
            </a:r>
            <a:r>
              <a:rPr lang="ja-JP" altLang="ja-JP" b="1" dirty="0" smtClean="0">
                <a:latin typeface="+mn-lt"/>
              </a:rPr>
              <a:t>であれば</a:t>
            </a:r>
            <a:r>
              <a:rPr lang="ja-JP" altLang="ja-JP" b="1" dirty="0">
                <a:latin typeface="+mn-lt"/>
              </a:rPr>
              <a:t>、企業の利潤</a:t>
            </a:r>
            <a:r>
              <a:rPr lang="en-US" altLang="ja-JP" b="1" i="1" dirty="0">
                <a:latin typeface="+mn-lt"/>
              </a:rPr>
              <a:t>y</a:t>
            </a:r>
            <a:r>
              <a:rPr lang="en-US" altLang="ja-JP" b="1" dirty="0" smtClean="0">
                <a:latin typeface="+mn-lt"/>
              </a:rPr>
              <a:t>* </a:t>
            </a:r>
            <a:r>
              <a:rPr lang="ja-JP" altLang="ja-JP" b="1" dirty="0" smtClean="0">
                <a:latin typeface="+mn-lt"/>
              </a:rPr>
              <a:t>は</a:t>
            </a:r>
            <a:r>
              <a:rPr lang="ja-JP" altLang="ja-JP" b="1" dirty="0">
                <a:latin typeface="+mn-lt"/>
              </a:rPr>
              <a:t>、</a:t>
            </a:r>
            <a:r>
              <a:rPr lang="en-US" altLang="ja-JP" b="1" i="1" dirty="0" smtClean="0">
                <a:latin typeface="+mn-lt"/>
              </a:rPr>
              <a:t>b</a:t>
            </a:r>
            <a:r>
              <a:rPr lang="en-US" altLang="ja-JP" b="1" dirty="0" smtClean="0">
                <a:latin typeface="+mn-lt"/>
              </a:rPr>
              <a:t>&lt;</a:t>
            </a:r>
            <a:r>
              <a:rPr lang="en-US" altLang="ja-JP" b="1" i="1" dirty="0" smtClean="0">
                <a:latin typeface="+mn-lt"/>
              </a:rPr>
              <a:t>B </a:t>
            </a:r>
            <a:r>
              <a:rPr lang="ja-JP" altLang="ja-JP" b="1" dirty="0" smtClean="0">
                <a:latin typeface="+mn-lt"/>
              </a:rPr>
              <a:t>では</a:t>
            </a:r>
            <a:r>
              <a:rPr lang="en-US" altLang="ja-JP" b="1" i="1" dirty="0">
                <a:latin typeface="+mn-lt"/>
              </a:rPr>
              <a:t>b</a:t>
            </a:r>
            <a:r>
              <a:rPr lang="ja-JP" altLang="ja-JP" b="1" dirty="0">
                <a:latin typeface="+mn-lt"/>
              </a:rPr>
              <a:t>の減少関数、</a:t>
            </a:r>
            <a:r>
              <a:rPr lang="en-US" altLang="ja-JP" b="1" i="1" dirty="0">
                <a:latin typeface="+mn-lt"/>
              </a:rPr>
              <a:t>b</a:t>
            </a:r>
            <a:r>
              <a:rPr lang="en-US" altLang="ja-JP" b="1" dirty="0">
                <a:latin typeface="+mn-lt"/>
              </a:rPr>
              <a:t>=</a:t>
            </a:r>
            <a:r>
              <a:rPr lang="en-US" altLang="ja-JP" b="1" i="1" dirty="0">
                <a:latin typeface="+mn-lt"/>
              </a:rPr>
              <a:t>B</a:t>
            </a:r>
            <a:r>
              <a:rPr lang="ja-JP" altLang="ja-JP" b="1" dirty="0">
                <a:latin typeface="+mn-lt"/>
              </a:rPr>
              <a:t>で最小となり、</a:t>
            </a:r>
            <a:r>
              <a:rPr lang="en-US" altLang="ja-JP" b="1" i="1" dirty="0">
                <a:latin typeface="+mn-lt"/>
              </a:rPr>
              <a:t>b</a:t>
            </a:r>
            <a:r>
              <a:rPr lang="en-US" altLang="ja-JP" b="1" dirty="0">
                <a:latin typeface="+mn-lt"/>
              </a:rPr>
              <a:t>&gt;</a:t>
            </a:r>
            <a:r>
              <a:rPr lang="en-US" altLang="ja-JP" b="1" i="1" dirty="0">
                <a:latin typeface="+mn-lt"/>
              </a:rPr>
              <a:t>B</a:t>
            </a:r>
            <a:r>
              <a:rPr lang="ja-JP" altLang="ja-JP" b="1" dirty="0">
                <a:latin typeface="+mn-lt"/>
              </a:rPr>
              <a:t>では</a:t>
            </a:r>
            <a:r>
              <a:rPr lang="en-US" altLang="ja-JP" b="1" i="1" dirty="0">
                <a:latin typeface="+mn-lt"/>
              </a:rPr>
              <a:t>b</a:t>
            </a:r>
            <a:r>
              <a:rPr lang="ja-JP" altLang="ja-JP" b="1" dirty="0">
                <a:latin typeface="+mn-lt"/>
              </a:rPr>
              <a:t>の増加関数となる。したがって、</a:t>
            </a:r>
            <a:r>
              <a:rPr lang="en-US" altLang="ja-JP" b="1" i="1" dirty="0">
                <a:latin typeface="+mn-lt"/>
              </a:rPr>
              <a:t>b</a:t>
            </a:r>
            <a:r>
              <a:rPr lang="en-US" altLang="ja-JP" b="1" dirty="0">
                <a:latin typeface="+mn-lt"/>
              </a:rPr>
              <a:t>&gt;</a:t>
            </a:r>
            <a:r>
              <a:rPr lang="en-US" altLang="ja-JP" b="1" i="1" dirty="0">
                <a:latin typeface="+mn-lt"/>
              </a:rPr>
              <a:t>B</a:t>
            </a:r>
            <a:r>
              <a:rPr lang="ja-JP" altLang="ja-JP" b="1" dirty="0">
                <a:latin typeface="+mn-lt"/>
              </a:rPr>
              <a:t>であれば、財が同質的になるとき企業の利潤は増加する。また、</a:t>
            </a:r>
            <a:r>
              <a:rPr lang="en-US" altLang="ja-JP" b="1" i="1" dirty="0">
                <a:latin typeface="+mn-lt"/>
              </a:rPr>
              <a:t>N</a:t>
            </a:r>
            <a:r>
              <a:rPr lang="ja-JP" altLang="ja-JP" dirty="0">
                <a:latin typeface="+mn-lt"/>
              </a:rPr>
              <a:t>≥</a:t>
            </a:r>
            <a:r>
              <a:rPr lang="en-US" altLang="ja-JP" b="1" i="1" dirty="0">
                <a:latin typeface="+mn-lt"/>
              </a:rPr>
              <a:t>M</a:t>
            </a:r>
            <a:r>
              <a:rPr lang="en-US" altLang="ja-JP" b="1" dirty="0">
                <a:latin typeface="+mn-lt"/>
              </a:rPr>
              <a:t>+1</a:t>
            </a:r>
            <a:r>
              <a:rPr lang="ja-JP" altLang="ja-JP" b="1" dirty="0">
                <a:latin typeface="+mn-lt"/>
              </a:rPr>
              <a:t>であれば、企業の利潤は完全同質財を供給するときに最大となる。</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35</a:t>
            </a:fld>
            <a:endParaRPr lang="ja-JP" altLang="en-US"/>
          </a:p>
        </p:txBody>
      </p:sp>
    </p:spTree>
    <p:extLst>
      <p:ext uri="{BB962C8B-B14F-4D97-AF65-F5344CB8AC3E}">
        <p14:creationId xmlns:p14="http://schemas.microsoft.com/office/powerpoint/2010/main" val="131159939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30657"/>
            <a:ext cx="11704320" cy="7214236"/>
          </a:xfrm>
        </p:spPr>
        <p:txBody>
          <a:bodyPr>
            <a:normAutofit fontScale="92500" lnSpcReduction="10000"/>
          </a:bodyPr>
          <a:lstStyle/>
          <a:p>
            <a:pPr marL="0" indent="0">
              <a:buNone/>
            </a:pPr>
            <a:r>
              <a:rPr lang="en-US" altLang="ja-JP" sz="4200" b="1" dirty="0">
                <a:latin typeface="+mn-lt"/>
              </a:rPr>
              <a:t>[</a:t>
            </a:r>
            <a:r>
              <a:rPr lang="ja-JP" altLang="ja-JP" sz="4200" b="1" dirty="0">
                <a:latin typeface="+mn-lt"/>
              </a:rPr>
              <a:t>図３：</a:t>
            </a:r>
            <a:r>
              <a:rPr lang="en-US" altLang="ja-JP" sz="4200" b="1" i="1" dirty="0">
                <a:latin typeface="+mn-lt"/>
              </a:rPr>
              <a:t>M</a:t>
            </a:r>
            <a:r>
              <a:rPr lang="en-US" altLang="ja-JP" sz="4200" b="1" dirty="0">
                <a:latin typeface="+mn-lt"/>
              </a:rPr>
              <a:t>=4, </a:t>
            </a:r>
            <a:r>
              <a:rPr lang="en-US" altLang="ja-JP" sz="4200" b="1" i="1" dirty="0">
                <a:latin typeface="+mn-lt"/>
              </a:rPr>
              <a:t>N</a:t>
            </a:r>
            <a:r>
              <a:rPr lang="en-US" altLang="ja-JP" sz="4200" b="1" dirty="0">
                <a:latin typeface="+mn-lt"/>
              </a:rPr>
              <a:t>=3,4,5</a:t>
            </a:r>
            <a:r>
              <a:rPr lang="ja-JP" altLang="ja-JP" sz="4200" b="1" dirty="0">
                <a:latin typeface="+mn-lt"/>
              </a:rPr>
              <a:t>の時の企業利潤</a:t>
            </a:r>
            <a:r>
              <a:rPr lang="en-US" altLang="ja-JP" sz="4200" b="1" dirty="0">
                <a:latin typeface="+mn-lt"/>
              </a:rPr>
              <a:t>]</a:t>
            </a:r>
            <a:endParaRPr lang="ja-JP" altLang="ja-JP" sz="4200" dirty="0">
              <a:latin typeface="+mn-lt"/>
            </a:endParaRPr>
          </a:p>
          <a:p>
            <a:pPr marL="0" indent="0">
              <a:buNone/>
            </a:pPr>
            <a:r>
              <a:rPr lang="en-US" altLang="ja-JP" sz="3000" dirty="0" smtClean="0">
                <a:latin typeface="+mn-lt"/>
              </a:rPr>
              <a:t>Plot</a:t>
            </a:r>
            <a:r>
              <a:rPr lang="en-US" altLang="ja-JP" sz="3000" dirty="0">
                <a:latin typeface="+mn-lt"/>
              </a:rPr>
              <a:t>[{</a:t>
            </a:r>
            <a:r>
              <a:rPr lang="en-US" altLang="ja-JP" sz="3000" i="1" dirty="0">
                <a:latin typeface="+mn-lt"/>
              </a:rPr>
              <a:t>y</a:t>
            </a:r>
            <a:r>
              <a:rPr lang="en-US" altLang="ja-JP" sz="3000" dirty="0">
                <a:latin typeface="+mn-lt"/>
              </a:rPr>
              <a:t>3,</a:t>
            </a:r>
            <a:r>
              <a:rPr lang="en-US" altLang="ja-JP" sz="3000" i="1" dirty="0">
                <a:latin typeface="+mn-lt"/>
              </a:rPr>
              <a:t>y</a:t>
            </a:r>
            <a:r>
              <a:rPr lang="en-US" altLang="ja-JP" sz="3000" dirty="0">
                <a:latin typeface="+mn-lt"/>
              </a:rPr>
              <a:t>4,</a:t>
            </a:r>
            <a:r>
              <a:rPr lang="en-US" altLang="ja-JP" sz="3000" i="1" dirty="0">
                <a:latin typeface="+mn-lt"/>
              </a:rPr>
              <a:t>y</a:t>
            </a:r>
            <a:r>
              <a:rPr lang="en-US" altLang="ja-JP" sz="3000" dirty="0">
                <a:latin typeface="+mn-lt"/>
              </a:rPr>
              <a:t>5},{</a:t>
            </a:r>
            <a:r>
              <a:rPr lang="en-US" altLang="ja-JP" sz="3000" i="1" dirty="0">
                <a:latin typeface="+mn-lt"/>
              </a:rPr>
              <a:t>b</a:t>
            </a:r>
            <a:r>
              <a:rPr lang="en-US" altLang="ja-JP" sz="3000" dirty="0">
                <a:latin typeface="+mn-lt"/>
              </a:rPr>
              <a:t>,0,1</a:t>
            </a:r>
            <a:r>
              <a:rPr lang="en-US" altLang="ja-JP" sz="3000" dirty="0" smtClean="0">
                <a:latin typeface="+mn-lt"/>
              </a:rPr>
              <a:t>}]</a:t>
            </a:r>
          </a:p>
          <a:p>
            <a:pPr marL="0" indent="0">
              <a:buNone/>
            </a:pPr>
            <a:endParaRPr lang="en-US" altLang="ja-JP" dirty="0">
              <a:latin typeface="+mn-lt"/>
            </a:endParaRPr>
          </a:p>
          <a:p>
            <a:pPr marL="0" indent="0">
              <a:buNone/>
            </a:pPr>
            <a:endParaRPr lang="en-US" altLang="ja-JP" dirty="0" smtClean="0">
              <a:latin typeface="+mn-lt"/>
            </a:endParaRPr>
          </a:p>
          <a:p>
            <a:pPr marL="0" indent="0">
              <a:buNone/>
            </a:pPr>
            <a:endParaRPr lang="en-US" altLang="ja-JP" dirty="0">
              <a:latin typeface="+mn-lt"/>
            </a:endParaRPr>
          </a:p>
          <a:p>
            <a:pPr marL="0" indent="0">
              <a:buNone/>
            </a:pPr>
            <a:endParaRPr lang="en-US" altLang="ja-JP" dirty="0" smtClean="0">
              <a:latin typeface="+mn-lt"/>
            </a:endParaRPr>
          </a:p>
          <a:p>
            <a:pPr marL="0" indent="0">
              <a:buNone/>
            </a:pPr>
            <a:endParaRPr lang="en-US" altLang="ja-JP" dirty="0">
              <a:latin typeface="+mn-lt"/>
            </a:endParaRPr>
          </a:p>
          <a:p>
            <a:pPr marL="0" indent="0">
              <a:buNone/>
            </a:pPr>
            <a:endParaRPr lang="en-US" altLang="ja-JP" dirty="0" smtClean="0">
              <a:latin typeface="+mn-lt"/>
            </a:endParaRPr>
          </a:p>
          <a:p>
            <a:pPr marL="0" indent="0">
              <a:buNone/>
            </a:pPr>
            <a:endParaRPr lang="en-US" altLang="ja-JP" dirty="0" smtClean="0">
              <a:latin typeface="+mn-lt"/>
            </a:endParaRPr>
          </a:p>
          <a:p>
            <a:pPr marL="0" indent="0">
              <a:buNone/>
            </a:pPr>
            <a:endParaRPr lang="en-US" altLang="ja-JP" dirty="0" smtClean="0">
              <a:latin typeface="+mn-lt"/>
            </a:endParaRPr>
          </a:p>
          <a:p>
            <a:pPr marL="0" indent="0">
              <a:buNone/>
            </a:pPr>
            <a:endParaRPr lang="en-US" altLang="ja-JP" dirty="0" smtClean="0">
              <a:latin typeface="+mn-lt"/>
            </a:endParaRPr>
          </a:p>
          <a:p>
            <a:pPr marL="0" indent="0" hangingPunct="0">
              <a:buNone/>
            </a:pPr>
            <a:r>
              <a:rPr lang="en-US" altLang="ja-JP" sz="2600" i="1" dirty="0" smtClean="0">
                <a:latin typeface="+mn-lt"/>
              </a:rPr>
              <a:t>N</a:t>
            </a:r>
            <a:r>
              <a:rPr lang="en-US" altLang="ja-JP" sz="2600" dirty="0" smtClean="0">
                <a:latin typeface="+mn-lt"/>
              </a:rPr>
              <a:t>=3</a:t>
            </a:r>
            <a:r>
              <a:rPr lang="ja-JP" altLang="ja-JP" sz="2600" dirty="0">
                <a:latin typeface="+mn-lt"/>
              </a:rPr>
              <a:t>の時、</a:t>
            </a:r>
            <a:r>
              <a:rPr lang="en-US" altLang="ja-JP" sz="2600" i="1" dirty="0">
                <a:latin typeface="+mn-lt"/>
              </a:rPr>
              <a:t>y</a:t>
            </a:r>
            <a:r>
              <a:rPr lang="en-US" altLang="ja-JP" sz="2600" dirty="0">
                <a:latin typeface="+mn-lt"/>
              </a:rPr>
              <a:t>(0)=1/64&gt;16/1225=</a:t>
            </a:r>
            <a:r>
              <a:rPr lang="en-US" altLang="ja-JP" sz="2600" i="1" dirty="0">
                <a:latin typeface="+mn-lt"/>
              </a:rPr>
              <a:t>y</a:t>
            </a:r>
            <a:r>
              <a:rPr lang="en-US" altLang="ja-JP" sz="2600" dirty="0">
                <a:latin typeface="+mn-lt"/>
              </a:rPr>
              <a:t>(1)</a:t>
            </a:r>
            <a:endParaRPr lang="ja-JP" altLang="ja-JP" sz="2600" dirty="0">
              <a:latin typeface="+mn-lt"/>
            </a:endParaRPr>
          </a:p>
          <a:p>
            <a:pPr marL="0" indent="0" hangingPunct="0">
              <a:buNone/>
            </a:pPr>
            <a:r>
              <a:rPr lang="en-US" altLang="ja-JP" sz="2600" i="1" dirty="0" smtClean="0">
                <a:latin typeface="+mn-lt"/>
              </a:rPr>
              <a:t>N</a:t>
            </a:r>
            <a:r>
              <a:rPr lang="en-US" altLang="ja-JP" sz="2600" dirty="0" smtClean="0">
                <a:latin typeface="+mn-lt"/>
              </a:rPr>
              <a:t>=4</a:t>
            </a:r>
            <a:r>
              <a:rPr lang="ja-JP" altLang="ja-JP" sz="2600" dirty="0">
                <a:latin typeface="+mn-lt"/>
              </a:rPr>
              <a:t>の時、</a:t>
            </a:r>
            <a:r>
              <a:rPr lang="en-US" altLang="ja-JP" sz="2600" i="1" dirty="0">
                <a:latin typeface="+mn-lt"/>
              </a:rPr>
              <a:t>y</a:t>
            </a:r>
            <a:r>
              <a:rPr lang="en-US" altLang="ja-JP" sz="2600" dirty="0">
                <a:latin typeface="+mn-lt"/>
              </a:rPr>
              <a:t>(0)=1/100=</a:t>
            </a:r>
            <a:r>
              <a:rPr lang="en-US" altLang="ja-JP" sz="2600" i="1" dirty="0">
                <a:latin typeface="+mn-lt"/>
              </a:rPr>
              <a:t>y</a:t>
            </a:r>
            <a:r>
              <a:rPr lang="en-US" altLang="ja-JP" sz="2600" dirty="0">
                <a:latin typeface="+mn-lt"/>
              </a:rPr>
              <a:t>(1)</a:t>
            </a:r>
            <a:endParaRPr lang="ja-JP" altLang="ja-JP" sz="2600" dirty="0">
              <a:latin typeface="+mn-lt"/>
            </a:endParaRPr>
          </a:p>
          <a:p>
            <a:pPr marL="0" indent="0" hangingPunct="0">
              <a:buNone/>
            </a:pPr>
            <a:r>
              <a:rPr lang="en-US" altLang="ja-JP" sz="2600" i="1" dirty="0" smtClean="0">
                <a:latin typeface="+mn-lt"/>
              </a:rPr>
              <a:t>N</a:t>
            </a:r>
            <a:r>
              <a:rPr lang="en-US" altLang="ja-JP" sz="2600" dirty="0" smtClean="0">
                <a:latin typeface="+mn-lt"/>
              </a:rPr>
              <a:t>=5</a:t>
            </a:r>
            <a:r>
              <a:rPr lang="ja-JP" altLang="ja-JP" sz="2600" dirty="0">
                <a:latin typeface="+mn-lt"/>
              </a:rPr>
              <a:t>の時、</a:t>
            </a:r>
            <a:r>
              <a:rPr lang="en-US" altLang="ja-JP" sz="2600" i="1" dirty="0">
                <a:latin typeface="+mn-lt"/>
              </a:rPr>
              <a:t>y</a:t>
            </a:r>
            <a:r>
              <a:rPr lang="en-US" altLang="ja-JP" sz="2600" dirty="0">
                <a:latin typeface="+mn-lt"/>
              </a:rPr>
              <a:t>(0)=1/144&lt;16/2025=</a:t>
            </a:r>
            <a:r>
              <a:rPr lang="en-US" altLang="ja-JP" sz="2600" i="1" dirty="0">
                <a:latin typeface="+mn-lt"/>
              </a:rPr>
              <a:t>y</a:t>
            </a:r>
            <a:r>
              <a:rPr lang="en-US" altLang="ja-JP" sz="2600" dirty="0">
                <a:latin typeface="+mn-lt"/>
              </a:rPr>
              <a:t>(1</a:t>
            </a:r>
            <a:r>
              <a:rPr lang="en-US" altLang="ja-JP" sz="2600" dirty="0" smtClean="0">
                <a:latin typeface="+mn-lt"/>
              </a:rPr>
              <a:t>)</a:t>
            </a:r>
            <a:endParaRPr lang="ja-JP" altLang="ja-JP" sz="2600" dirty="0">
              <a:latin typeface="+mn-lt"/>
            </a:endParaRPr>
          </a:p>
          <a:p>
            <a:pPr marL="0" indent="0">
              <a:buNone/>
            </a:pPr>
            <a:endParaRPr kumimoji="1" lang="ja-JP" altLang="en-US" dirty="0">
              <a:latin typeface="+mn-lt"/>
            </a:endParaRPr>
          </a:p>
        </p:txBody>
      </p:sp>
      <p:pic>
        <p:nvPicPr>
          <p:cNvPr id="4"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1256" y="3207658"/>
            <a:ext cx="7155543" cy="4136572"/>
          </a:xfrm>
          <a:prstGeom prst="rect">
            <a:avLst/>
          </a:prstGeom>
          <a:noFill/>
          <a:ln>
            <a:noFill/>
          </a:ln>
        </p:spPr>
      </p:pic>
      <p:sp>
        <p:nvSpPr>
          <p:cNvPr id="5" name="灯片编号占位符 4"/>
          <p:cNvSpPr>
            <a:spLocks noGrp="1"/>
          </p:cNvSpPr>
          <p:nvPr>
            <p:ph type="sldNum" sz="quarter" idx="2"/>
          </p:nvPr>
        </p:nvSpPr>
        <p:spPr/>
        <p:txBody>
          <a:bodyPr/>
          <a:lstStyle/>
          <a:p>
            <a:fld id="{86CB4B4D-7CA3-9044-876B-883B54F8677D}" type="slidenum">
              <a:rPr lang="en-US" altLang="ja-JP" smtClean="0"/>
              <a:t>36</a:t>
            </a:fld>
            <a:endParaRPr lang="ja-JP" altLang="en-US"/>
          </a:p>
        </p:txBody>
      </p:sp>
    </p:spTree>
    <p:extLst>
      <p:ext uri="{BB962C8B-B14F-4D97-AF65-F5344CB8AC3E}">
        <p14:creationId xmlns:p14="http://schemas.microsoft.com/office/powerpoint/2010/main" val="318833737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22711"/>
            <a:ext cx="11704320" cy="6436925"/>
          </a:xfrm>
        </p:spPr>
        <p:txBody>
          <a:bodyPr/>
          <a:lstStyle/>
          <a:p>
            <a:pPr marL="0" indent="0" hangingPunct="0">
              <a:buNone/>
            </a:pPr>
            <a:r>
              <a:rPr lang="ja-JP" altLang="ja-JP" sz="4000" b="1" dirty="0">
                <a:latin typeface="+mn-lt"/>
              </a:rPr>
              <a:t>財の同質化の利潤への効</a:t>
            </a:r>
            <a:r>
              <a:rPr lang="ja-JP" altLang="ja-JP" sz="4000" b="1" dirty="0" smtClean="0">
                <a:latin typeface="+mn-lt"/>
              </a:rPr>
              <a:t>果</a:t>
            </a:r>
            <a:endParaRPr lang="ja-JP" altLang="ja-JP" sz="4000"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企業の利潤</a:t>
            </a:r>
            <a:r>
              <a:rPr lang="ja-JP" altLang="ja-JP" dirty="0" smtClean="0">
                <a:latin typeface="+mn-lt"/>
              </a:rPr>
              <a:t>：</a:t>
            </a:r>
            <a:endParaRPr lang="en-US" altLang="ja-JP" dirty="0" smtClean="0">
              <a:latin typeface="+mn-lt"/>
            </a:endParaRPr>
          </a:p>
          <a:p>
            <a:pPr marL="0" indent="0" hangingPunct="0">
              <a:buNone/>
            </a:pPr>
            <a:endParaRPr lang="ja-JP" altLang="ja-JP" dirty="0">
              <a:latin typeface="+mn-lt"/>
            </a:endParaRPr>
          </a:p>
          <a:p>
            <a:pPr marL="0" indent="0" hangingPunct="0">
              <a:buNone/>
            </a:pPr>
            <a:r>
              <a:rPr lang="en-US" altLang="ja-JP" i="1" dirty="0">
                <a:latin typeface="+mn-lt"/>
              </a:rPr>
              <a:t>y</a:t>
            </a:r>
            <a:r>
              <a:rPr lang="en-US" altLang="ja-JP" dirty="0">
                <a:latin typeface="+mn-lt"/>
              </a:rPr>
              <a:t>*</a:t>
            </a:r>
            <a:r>
              <a:rPr lang="en-US" altLang="ja-JP" i="1" baseline="-25000" dirty="0">
                <a:latin typeface="+mn-lt"/>
              </a:rPr>
              <a:t>b</a:t>
            </a:r>
            <a:r>
              <a:rPr lang="en-US" altLang="ja-JP" dirty="0">
                <a:latin typeface="+mn-lt"/>
              </a:rPr>
              <a:t> =2(</a:t>
            </a:r>
            <a:r>
              <a:rPr lang="en-US" altLang="ja-JP" i="1" dirty="0">
                <a:latin typeface="+mn-lt"/>
              </a:rPr>
              <a:t>M-</a:t>
            </a:r>
            <a:r>
              <a:rPr lang="en-US" altLang="ja-JP" dirty="0">
                <a:latin typeface="+mn-lt"/>
              </a:rPr>
              <a:t>1){</a:t>
            </a:r>
            <a:r>
              <a:rPr lang="en-US" altLang="ja-JP" i="1" dirty="0">
                <a:latin typeface="+mn-lt"/>
              </a:rPr>
              <a:t>b</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2)(4+</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N-</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baseline="30000" dirty="0">
                <a:latin typeface="+mn-lt"/>
              </a:rPr>
              <a:t>3</a:t>
            </a:r>
            <a:r>
              <a:rPr lang="en-US" altLang="ja-JP" dirty="0">
                <a:latin typeface="+mn-lt"/>
              </a:rPr>
              <a:t>}/</a:t>
            </a:r>
            <a:r>
              <a:rPr lang="en-US" altLang="ja-JP" i="1" dirty="0">
                <a:latin typeface="+mn-lt"/>
              </a:rPr>
              <a:t>D</a:t>
            </a:r>
            <a:r>
              <a:rPr lang="en-US" altLang="ja-JP" baseline="30000" dirty="0">
                <a:latin typeface="+mn-lt"/>
              </a:rPr>
              <a:t>3</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ja-JP" altLang="ja-JP" dirty="0">
                <a:latin typeface="+mn-lt"/>
              </a:rPr>
              <a:t>上式の分母は正で、分子は</a:t>
            </a:r>
            <a:r>
              <a:rPr lang="en-US" altLang="ja-JP" i="1" dirty="0">
                <a:latin typeface="+mn-lt"/>
              </a:rPr>
              <a:t>N</a:t>
            </a:r>
            <a:r>
              <a:rPr lang="ja-JP" altLang="ja-JP" dirty="0">
                <a:latin typeface="+mn-lt"/>
              </a:rPr>
              <a:t>の</a:t>
            </a:r>
            <a:r>
              <a:rPr lang="en-US" altLang="ja-JP" dirty="0">
                <a:latin typeface="+mn-lt"/>
              </a:rPr>
              <a:t>1</a:t>
            </a:r>
            <a:r>
              <a:rPr lang="ja-JP" altLang="ja-JP" dirty="0">
                <a:latin typeface="+mn-lt"/>
              </a:rPr>
              <a:t>次式で係数は正</a:t>
            </a:r>
          </a:p>
          <a:p>
            <a:pPr marL="0" indent="0" hangingPunct="0">
              <a:buNone/>
            </a:pPr>
            <a:r>
              <a:rPr lang="ja-JP" altLang="ja-JP" dirty="0">
                <a:latin typeface="+mn-lt"/>
              </a:rPr>
              <a:t>・</a:t>
            </a:r>
            <a:r>
              <a:rPr lang="en-US" altLang="ja-JP" i="1" dirty="0">
                <a:latin typeface="+mn-lt"/>
              </a:rPr>
              <a:t>N</a:t>
            </a:r>
            <a:r>
              <a:rPr lang="ja-JP" altLang="ja-JP" dirty="0">
                <a:latin typeface="+mn-lt"/>
              </a:rPr>
              <a:t>が十分大きければ、</a:t>
            </a:r>
            <a:r>
              <a:rPr lang="en-US" altLang="ja-JP" i="1" dirty="0">
                <a:latin typeface="+mn-lt"/>
              </a:rPr>
              <a:t>y</a:t>
            </a:r>
            <a:r>
              <a:rPr lang="en-US" altLang="ja-JP" dirty="0">
                <a:latin typeface="+mn-lt"/>
              </a:rPr>
              <a:t>*</a:t>
            </a:r>
            <a:r>
              <a:rPr lang="en-US" altLang="ja-JP" i="1" baseline="-25000" dirty="0">
                <a:latin typeface="+mn-lt"/>
              </a:rPr>
              <a:t>b</a:t>
            </a:r>
            <a:r>
              <a:rPr lang="en-US" altLang="ja-JP" dirty="0">
                <a:latin typeface="+mn-lt"/>
              </a:rPr>
              <a:t>&gt;0</a:t>
            </a:r>
            <a:r>
              <a:rPr lang="ja-JP" altLang="ja-JP" dirty="0">
                <a:latin typeface="+mn-lt"/>
              </a:rPr>
              <a:t>となる</a:t>
            </a:r>
          </a:p>
          <a:p>
            <a:pPr marL="0" indent="0" hangingPunct="0">
              <a:buNone/>
            </a:pPr>
            <a:r>
              <a:rPr lang="ja-JP" altLang="ja-JP" dirty="0">
                <a:latin typeface="+mn-lt"/>
              </a:rPr>
              <a:t>（ただし、</a:t>
            </a:r>
            <a:r>
              <a:rPr lang="en-US" altLang="ja-JP" i="1" dirty="0">
                <a:latin typeface="+mn-lt"/>
              </a:rPr>
              <a:t>y</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=0)=-1/4(</a:t>
            </a:r>
            <a:r>
              <a:rPr lang="en-US" altLang="ja-JP" i="1" dirty="0">
                <a:latin typeface="+mn-lt"/>
              </a:rPr>
              <a:t>N</a:t>
            </a:r>
            <a:r>
              <a:rPr lang="en-US" altLang="ja-JP" dirty="0">
                <a:latin typeface="+mn-lt"/>
              </a:rPr>
              <a:t>+1)</a:t>
            </a:r>
            <a:r>
              <a:rPr lang="en-US" altLang="ja-JP" baseline="30000" dirty="0">
                <a:latin typeface="+mn-lt"/>
              </a:rPr>
              <a:t>3</a:t>
            </a:r>
            <a:r>
              <a:rPr lang="en-US" altLang="ja-JP" dirty="0">
                <a:latin typeface="+mn-lt"/>
              </a:rPr>
              <a:t>&lt;0</a:t>
            </a:r>
            <a:r>
              <a:rPr lang="ja-JP" altLang="ja-JP" dirty="0">
                <a:latin typeface="+mn-lt"/>
              </a:rPr>
              <a:t>）。</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37</a:t>
            </a:fld>
            <a:endParaRPr lang="ja-JP" altLang="en-US"/>
          </a:p>
        </p:txBody>
      </p:sp>
    </p:spTree>
    <p:extLst>
      <p:ext uri="{BB962C8B-B14F-4D97-AF65-F5344CB8AC3E}">
        <p14:creationId xmlns:p14="http://schemas.microsoft.com/office/powerpoint/2010/main" val="377392449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2380175"/>
            <a:ext cx="11704320" cy="6436925"/>
          </a:xfrm>
        </p:spPr>
        <p:txBody>
          <a:bodyPr/>
          <a:lstStyle/>
          <a:p>
            <a:pPr marL="0" indent="0" hangingPunct="0">
              <a:buNone/>
            </a:pPr>
            <a:r>
              <a:rPr lang="en-US" altLang="ja-JP" i="1" dirty="0">
                <a:latin typeface="+mn-lt"/>
              </a:rPr>
              <a:t>y</a:t>
            </a:r>
            <a:r>
              <a:rPr lang="en-US" altLang="ja-JP" dirty="0">
                <a:latin typeface="+mn-lt"/>
              </a:rPr>
              <a:t>*</a:t>
            </a:r>
            <a:r>
              <a:rPr lang="en-US" altLang="ja-JP" i="1" baseline="-25000" dirty="0">
                <a:latin typeface="+mn-lt"/>
              </a:rPr>
              <a:t>b</a:t>
            </a:r>
            <a:r>
              <a:rPr lang="en-US" altLang="ja-JP" dirty="0">
                <a:latin typeface="+mn-lt"/>
              </a:rPr>
              <a:t> =0</a:t>
            </a:r>
            <a:r>
              <a:rPr lang="ja-JP" altLang="ja-JP" dirty="0">
                <a:latin typeface="+mn-lt"/>
              </a:rPr>
              <a:t>より</a:t>
            </a:r>
          </a:p>
          <a:p>
            <a:pPr marL="0" indent="0" hangingPunct="0">
              <a:buNone/>
            </a:pPr>
            <a:r>
              <a:rPr lang="ja-JP" altLang="ja-JP" dirty="0">
                <a:latin typeface="+mn-lt"/>
              </a:rPr>
              <a:t>　</a:t>
            </a:r>
            <a:r>
              <a:rPr lang="en-US" altLang="ja-JP" i="1" dirty="0" err="1" smtClean="0">
                <a:latin typeface="+mn-lt"/>
              </a:rPr>
              <a:t>N</a:t>
            </a:r>
            <a:r>
              <a:rPr lang="en-US" altLang="ja-JP" i="1" baseline="-25000" dirty="0" err="1" smtClean="0">
                <a:latin typeface="+mn-lt"/>
              </a:rPr>
              <a:t>yb</a:t>
            </a:r>
            <a:r>
              <a:rPr lang="en-US" altLang="ja-JP" i="1" baseline="-25000" dirty="0" smtClean="0">
                <a:latin typeface="+mn-lt"/>
              </a:rPr>
              <a:t> </a:t>
            </a:r>
            <a:r>
              <a:rPr lang="en-US" altLang="ja-JP" dirty="0" smtClean="0">
                <a:latin typeface="+mn-lt"/>
              </a:rPr>
              <a:t>=(</a:t>
            </a:r>
            <a:r>
              <a:rPr lang="en-US" altLang="ja-JP" dirty="0">
                <a:latin typeface="+mn-lt"/>
              </a:rPr>
              <a:t>2+</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r>
              <a:rPr lang="en-US" altLang="ja-JP" baseline="30000" dirty="0">
                <a:latin typeface="+mn-lt"/>
              </a:rPr>
              <a:t>2</a:t>
            </a:r>
            <a:r>
              <a:rPr lang="en-US" altLang="ja-JP" dirty="0">
                <a:latin typeface="+mn-lt"/>
              </a:rPr>
              <a:t>/</a:t>
            </a:r>
            <a:r>
              <a:rPr lang="en-US" altLang="ja-JP" i="1" dirty="0">
                <a:latin typeface="+mn-lt"/>
              </a:rPr>
              <a:t> b</a:t>
            </a:r>
            <a:r>
              <a:rPr lang="en-US" altLang="ja-JP" dirty="0">
                <a:latin typeface="+mn-lt"/>
              </a:rPr>
              <a:t>(4+</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a:t>
            </a:r>
            <a:endParaRPr lang="ja-JP" altLang="ja-JP" dirty="0">
              <a:latin typeface="+mn-lt"/>
            </a:endParaRPr>
          </a:p>
          <a:p>
            <a:pPr marL="0" indent="0" hangingPunct="0">
              <a:buNone/>
            </a:pPr>
            <a:r>
              <a:rPr lang="ja-JP" altLang="ja-JP" dirty="0">
                <a:latin typeface="+mn-lt"/>
              </a:rPr>
              <a:t>　　</a:t>
            </a:r>
            <a:r>
              <a:rPr lang="en-US" altLang="ja-JP" dirty="0" smtClean="0">
                <a:latin typeface="+mn-lt"/>
              </a:rPr>
              <a:t>   = </a:t>
            </a:r>
            <a:r>
              <a:rPr lang="en-US" altLang="ja-JP" i="1" dirty="0" smtClean="0">
                <a:latin typeface="+mn-lt"/>
              </a:rPr>
              <a:t>M-</a:t>
            </a:r>
            <a:r>
              <a:rPr lang="en-US" altLang="ja-JP" dirty="0" smtClean="0">
                <a:latin typeface="+mn-lt"/>
              </a:rPr>
              <a:t>2+4/</a:t>
            </a:r>
            <a:r>
              <a:rPr lang="en-US" altLang="ja-JP" i="1" dirty="0" smtClean="0">
                <a:latin typeface="+mn-lt"/>
              </a:rPr>
              <a:t>b</a:t>
            </a:r>
            <a:r>
              <a:rPr lang="en-US" altLang="ja-JP" dirty="0" smtClean="0">
                <a:latin typeface="+mn-lt"/>
              </a:rPr>
              <a:t>(4+</a:t>
            </a:r>
            <a:r>
              <a:rPr lang="en-US" altLang="ja-JP" i="1" dirty="0" smtClean="0">
                <a:latin typeface="+mn-lt"/>
              </a:rPr>
              <a:t>b</a:t>
            </a:r>
            <a:r>
              <a:rPr lang="en-US" altLang="ja-JP" dirty="0" smtClean="0">
                <a:latin typeface="+mn-lt"/>
              </a:rPr>
              <a:t>(</a:t>
            </a:r>
            <a:r>
              <a:rPr lang="en-US" altLang="ja-JP" i="1" dirty="0" smtClean="0">
                <a:latin typeface="+mn-lt"/>
              </a:rPr>
              <a:t>M-</a:t>
            </a:r>
            <a:r>
              <a:rPr lang="en-US" altLang="ja-JP" dirty="0" smtClean="0">
                <a:latin typeface="+mn-lt"/>
              </a:rPr>
              <a:t>2</a:t>
            </a:r>
            <a:r>
              <a:rPr lang="en-US" altLang="ja-JP" dirty="0">
                <a:latin typeface="+mn-lt"/>
              </a:rPr>
              <a:t>))&gt;</a:t>
            </a:r>
            <a:r>
              <a:rPr lang="en-US" altLang="ja-JP" i="1" dirty="0">
                <a:latin typeface="+mn-lt"/>
              </a:rPr>
              <a:t>M-</a:t>
            </a:r>
            <a:r>
              <a:rPr lang="en-US" altLang="ja-JP" dirty="0">
                <a:latin typeface="+mn-lt"/>
              </a:rPr>
              <a:t>2        (13)</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a:t>
            </a:r>
            <a:r>
              <a:rPr lang="en-US" altLang="ja-JP" i="1" dirty="0" smtClean="0">
                <a:latin typeface="+mn-lt"/>
              </a:rPr>
              <a:t>N </a:t>
            </a:r>
            <a:r>
              <a:rPr lang="en-US" altLang="ja-JP" dirty="0" smtClean="0">
                <a:latin typeface="+mn-lt"/>
              </a:rPr>
              <a:t>&gt;</a:t>
            </a:r>
            <a:r>
              <a:rPr lang="en-US" altLang="ja-JP" i="1" dirty="0" smtClean="0">
                <a:latin typeface="+mn-lt"/>
              </a:rPr>
              <a:t> </a:t>
            </a:r>
            <a:r>
              <a:rPr lang="en-US" altLang="ja-JP" i="1" dirty="0" err="1">
                <a:latin typeface="+mn-lt"/>
              </a:rPr>
              <a:t>N</a:t>
            </a:r>
            <a:r>
              <a:rPr lang="en-US" altLang="ja-JP" i="1" baseline="-25000" dirty="0" err="1">
                <a:latin typeface="+mn-lt"/>
              </a:rPr>
              <a:t>yb</a:t>
            </a:r>
            <a:r>
              <a:rPr lang="ja-JP" altLang="ja-JP" dirty="0">
                <a:latin typeface="+mn-lt"/>
              </a:rPr>
              <a:t>であれば、企業の利潤は</a:t>
            </a:r>
            <a:r>
              <a:rPr lang="en-US" altLang="ja-JP" i="1" dirty="0">
                <a:latin typeface="+mn-lt"/>
              </a:rPr>
              <a:t>b</a:t>
            </a:r>
            <a:r>
              <a:rPr lang="ja-JP" altLang="ja-JP" dirty="0">
                <a:latin typeface="+mn-lt"/>
              </a:rPr>
              <a:t>の増加関数</a:t>
            </a:r>
          </a:p>
          <a:p>
            <a:pPr marL="0" indent="0" hangingPunct="0">
              <a:buNone/>
            </a:pPr>
            <a:r>
              <a:rPr lang="ja-JP" altLang="ja-JP" dirty="0">
                <a:latin typeface="+mn-lt"/>
              </a:rPr>
              <a:t>・この</a:t>
            </a:r>
            <a:r>
              <a:rPr lang="en-US" altLang="ja-JP" i="1" dirty="0" err="1">
                <a:latin typeface="+mn-lt"/>
              </a:rPr>
              <a:t>N</a:t>
            </a:r>
            <a:r>
              <a:rPr lang="en-US" altLang="ja-JP" i="1" baseline="-25000" dirty="0" err="1">
                <a:latin typeface="+mn-lt"/>
              </a:rPr>
              <a:t>yb</a:t>
            </a:r>
            <a:r>
              <a:rPr lang="ja-JP" altLang="ja-JP" dirty="0" smtClean="0">
                <a:latin typeface="+mn-lt"/>
              </a:rPr>
              <a:t>は</a:t>
            </a:r>
            <a:r>
              <a:rPr lang="en-US" altLang="ja-JP" dirty="0" smtClean="0">
                <a:latin typeface="+mn-lt"/>
              </a:rPr>
              <a:t> </a:t>
            </a:r>
            <a:r>
              <a:rPr lang="en-US" altLang="ja-JP" i="1" dirty="0" smtClean="0">
                <a:latin typeface="+mn-lt"/>
              </a:rPr>
              <a:t>b</a:t>
            </a:r>
            <a:r>
              <a:rPr lang="ja-JP" altLang="ja-JP" dirty="0">
                <a:latin typeface="+mn-lt"/>
              </a:rPr>
              <a:t>の減少関数で</a:t>
            </a:r>
            <a:r>
              <a:rPr lang="en-US" altLang="ja-JP" i="1" dirty="0">
                <a:latin typeface="+mn-lt"/>
              </a:rPr>
              <a:t>M</a:t>
            </a:r>
            <a:r>
              <a:rPr lang="ja-JP" altLang="ja-JP" dirty="0">
                <a:latin typeface="+mn-lt"/>
              </a:rPr>
              <a:t>の増加関数</a:t>
            </a:r>
          </a:p>
          <a:p>
            <a:pPr marL="0" indent="0" hangingPunct="0">
              <a:buNone/>
            </a:pPr>
            <a:r>
              <a:rPr lang="en-US" altLang="ja-JP" dirty="0">
                <a:latin typeface="+mn-lt"/>
              </a:rPr>
              <a:t> </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38</a:t>
            </a:fld>
            <a:endParaRPr lang="ja-JP" altLang="en-US"/>
          </a:p>
        </p:txBody>
      </p:sp>
    </p:spTree>
    <p:extLst>
      <p:ext uri="{BB962C8B-B14F-4D97-AF65-F5344CB8AC3E}">
        <p14:creationId xmlns:p14="http://schemas.microsoft.com/office/powerpoint/2010/main" val="363454971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占位符 2"/>
              <p:cNvSpPr>
                <a:spLocks noGrp="1"/>
              </p:cNvSpPr>
              <p:nvPr>
                <p:ph type="body" idx="1"/>
              </p:nvPr>
            </p:nvSpPr>
            <p:spPr>
              <a:xfrm>
                <a:off x="650240" y="1709795"/>
                <a:ext cx="11704320" cy="6436925"/>
              </a:xfrm>
            </p:spPr>
            <p:txBody>
              <a:bodyPr>
                <a:normAutofit fontScale="92500"/>
              </a:bodyPr>
              <a:lstStyle/>
              <a:p>
                <a:pPr marL="0" indent="0" hangingPunct="0">
                  <a:buNone/>
                </a:pPr>
                <a:r>
                  <a:rPr lang="ja-JP" altLang="ja-JP" sz="3900" dirty="0" smtClean="0">
                    <a:latin typeface="+mn-lt"/>
                  </a:rPr>
                  <a:t>サプライヤ－の利潤：</a:t>
                </a:r>
              </a:p>
              <a:p>
                <a:pPr marL="0" indent="0" hangingPunct="0">
                  <a:buNone/>
                </a:pPr>
                <a:r>
                  <a:rPr lang="en-US" altLang="ja-JP" i="1" dirty="0">
                    <a:latin typeface="+mn-lt"/>
                  </a:rPr>
                  <a:t>z</a:t>
                </a:r>
                <a:r>
                  <a:rPr lang="en-US" altLang="ja-JP" dirty="0">
                    <a:latin typeface="+mn-lt"/>
                  </a:rPr>
                  <a:t>*</a:t>
                </a:r>
                <a:r>
                  <a:rPr lang="en-US" altLang="ja-JP" i="1" baseline="-25000" dirty="0">
                    <a:latin typeface="+mn-lt"/>
                  </a:rPr>
                  <a:t>b</a:t>
                </a:r>
                <a14:m>
                  <m:oMath xmlns:m="http://schemas.openxmlformats.org/officeDocument/2006/math">
                    <m:r>
                      <a:rPr lang="en-US" altLang="ja-JP" sz="3600">
                        <a:latin typeface="Cambria Math"/>
                      </a:rPr>
                      <m:t>=</m:t>
                    </m:r>
                    <m:f>
                      <m:fPr>
                        <m:ctrlPr>
                          <a:rPr lang="en-US" altLang="ja-JP" sz="3600" i="1" smtClean="0">
                            <a:latin typeface="Cambria Math" panose="02040503050406030204" pitchFamily="18" charset="0"/>
                          </a:rPr>
                        </m:ctrlPr>
                      </m:fPr>
                      <m:num>
                        <m:r>
                          <a:rPr lang="en-US" altLang="ja-JP" sz="3600">
                            <a:latin typeface="Cambria Math"/>
                          </a:rPr>
                          <m:t>(</m:t>
                        </m:r>
                        <m:r>
                          <a:rPr lang="en-US" altLang="ja-JP" sz="3600" i="1">
                            <a:latin typeface="Cambria Math"/>
                          </a:rPr>
                          <m:t>𝑀</m:t>
                        </m:r>
                        <m:r>
                          <a:rPr lang="en-US" altLang="ja-JP" sz="3600" i="1">
                            <a:latin typeface="Cambria Math"/>
                          </a:rPr>
                          <m:t>−</m:t>
                        </m:r>
                        <m:r>
                          <a:rPr lang="en-US" altLang="ja-JP" sz="3600">
                            <a:latin typeface="Cambria Math"/>
                          </a:rPr>
                          <m:t>1){(2</m:t>
                        </m:r>
                        <m:r>
                          <a:rPr lang="en-US" altLang="ja-JP" sz="3600" i="1">
                            <a:latin typeface="Cambria Math"/>
                          </a:rPr>
                          <m:t>−</m:t>
                        </m:r>
                        <m:r>
                          <a:rPr lang="en-US" altLang="ja-JP" sz="3600" i="1">
                            <a:latin typeface="Cambria Math"/>
                          </a:rPr>
                          <m:t>𝑏</m:t>
                        </m:r>
                        <m:r>
                          <a:rPr lang="en-US" altLang="ja-JP" sz="3600">
                            <a:latin typeface="Cambria Math"/>
                          </a:rPr>
                          <m:t>)</m:t>
                        </m:r>
                        <m:r>
                          <a:rPr lang="en-US" altLang="ja-JP" sz="3600" i="1">
                            <a:latin typeface="Cambria Math"/>
                          </a:rPr>
                          <m:t>𝑏</m:t>
                        </m:r>
                        <m:r>
                          <a:rPr lang="en-US" altLang="ja-JP" sz="3600">
                            <a:latin typeface="Cambria Math"/>
                          </a:rPr>
                          <m:t>(4+</m:t>
                        </m:r>
                        <m:r>
                          <a:rPr lang="en-US" altLang="ja-JP" sz="3600" i="1">
                            <a:latin typeface="Cambria Math"/>
                          </a:rPr>
                          <m:t>𝑏</m:t>
                        </m:r>
                        <m:r>
                          <a:rPr lang="en-US" altLang="ja-JP" sz="3600">
                            <a:latin typeface="Cambria Math"/>
                          </a:rPr>
                          <m:t>(</m:t>
                        </m:r>
                        <m:r>
                          <a:rPr lang="en-US" altLang="ja-JP" sz="3600" i="1">
                            <a:latin typeface="Cambria Math"/>
                          </a:rPr>
                          <m:t>𝑀</m:t>
                        </m:r>
                        <m:r>
                          <a:rPr lang="en-US" altLang="ja-JP" sz="3600" i="1">
                            <a:latin typeface="Cambria Math"/>
                          </a:rPr>
                          <m:t>−</m:t>
                        </m:r>
                        <m:r>
                          <a:rPr lang="en-US" altLang="ja-JP" sz="3600">
                            <a:latin typeface="Cambria Math"/>
                          </a:rPr>
                          <m:t>2))</m:t>
                        </m:r>
                        <m:r>
                          <a:rPr lang="en-US" altLang="ja-JP" sz="3600" i="1">
                            <a:latin typeface="Cambria Math"/>
                          </a:rPr>
                          <m:t>𝑁</m:t>
                        </m:r>
                        <m:r>
                          <a:rPr lang="en-US" altLang="ja-JP" sz="3600">
                            <a:latin typeface="Cambria Math"/>
                          </a:rPr>
                          <m:t>+</m:t>
                        </m:r>
                        <m:r>
                          <a:rPr lang="en-US" altLang="ja-JP" sz="3600" i="1">
                            <a:latin typeface="Cambria Math"/>
                          </a:rPr>
                          <m:t>𝑏</m:t>
                        </m:r>
                        <m:r>
                          <a:rPr lang="en-US" altLang="ja-JP" sz="3600">
                            <a:latin typeface="Cambria Math"/>
                          </a:rPr>
                          <m:t>(</m:t>
                        </m:r>
                        <m:r>
                          <a:rPr lang="en-US" altLang="ja-JP" sz="3600" i="1">
                            <a:latin typeface="Cambria Math"/>
                          </a:rPr>
                          <m:t>𝑀</m:t>
                        </m:r>
                        <m:r>
                          <a:rPr lang="en-US" altLang="ja-JP" sz="3600" i="1">
                            <a:latin typeface="Cambria Math"/>
                          </a:rPr>
                          <m:t>−</m:t>
                        </m:r>
                        <m:r>
                          <a:rPr lang="en-US" altLang="ja-JP" sz="3600">
                            <a:latin typeface="Cambria Math"/>
                          </a:rPr>
                          <m:t>2)(2((5</m:t>
                        </m:r>
                        <m:r>
                          <a:rPr lang="en-US" altLang="ja-JP" sz="3600" i="1">
                            <a:latin typeface="Cambria Math"/>
                          </a:rPr>
                          <m:t>−</m:t>
                        </m:r>
                        <m:r>
                          <a:rPr lang="en-US" altLang="ja-JP" sz="3600" i="1">
                            <a:latin typeface="Cambria Math"/>
                          </a:rPr>
                          <m:t>𝑏</m:t>
                        </m:r>
                        <m:r>
                          <a:rPr lang="en-US" altLang="ja-JP" sz="3600">
                            <a:latin typeface="Cambria Math"/>
                          </a:rPr>
                          <m:t>)</m:t>
                        </m:r>
                        <m:r>
                          <a:rPr lang="en-US" altLang="ja-JP" sz="3600" i="1">
                            <a:latin typeface="Cambria Math"/>
                          </a:rPr>
                          <m:t>𝑏</m:t>
                        </m:r>
                        <m:r>
                          <a:rPr lang="en-US" altLang="ja-JP" sz="3600" i="1">
                            <a:latin typeface="Cambria Math"/>
                          </a:rPr>
                          <m:t>−</m:t>
                        </m:r>
                        <m:r>
                          <a:rPr lang="en-US" altLang="ja-JP" sz="3600">
                            <a:latin typeface="Cambria Math"/>
                          </a:rPr>
                          <m:t>8)</m:t>
                        </m:r>
                        <m:r>
                          <a:rPr lang="en-US" altLang="ja-JP" sz="3600" i="1">
                            <a:latin typeface="Cambria Math"/>
                          </a:rPr>
                          <m:t>−</m:t>
                        </m:r>
                        <m:r>
                          <a:rPr lang="en-US" altLang="ja-JP" sz="3600">
                            <a:latin typeface="Cambria Math"/>
                          </a:rPr>
                          <m:t>(4</m:t>
                        </m:r>
                        <m:r>
                          <a:rPr lang="en-US" altLang="ja-JP" sz="3600" i="1">
                            <a:latin typeface="Cambria Math"/>
                          </a:rPr>
                          <m:t>−</m:t>
                        </m:r>
                        <m:r>
                          <a:rPr lang="en-US" altLang="ja-JP" sz="3600" i="1">
                            <a:latin typeface="Cambria Math"/>
                          </a:rPr>
                          <m:t>𝑏</m:t>
                        </m:r>
                        <m:r>
                          <a:rPr lang="en-US" altLang="ja-JP" sz="3600">
                            <a:latin typeface="Cambria Math"/>
                          </a:rPr>
                          <m:t>)</m:t>
                        </m:r>
                        <m:r>
                          <a:rPr lang="en-US" altLang="ja-JP" sz="3600" i="1">
                            <a:latin typeface="Cambria Math"/>
                          </a:rPr>
                          <m:t>𝑏𝑀</m:t>
                        </m:r>
                        <m:r>
                          <a:rPr lang="en-US" altLang="ja-JP" sz="3600">
                            <a:latin typeface="Cambria Math"/>
                          </a:rPr>
                          <m:t>)</m:t>
                        </m:r>
                        <m:r>
                          <a:rPr lang="en-US" altLang="ja-JP" sz="3600" i="1">
                            <a:latin typeface="Cambria Math"/>
                          </a:rPr>
                          <m:t>−</m:t>
                        </m:r>
                        <m:r>
                          <a:rPr lang="en-US" altLang="ja-JP" sz="3600">
                            <a:latin typeface="Cambria Math"/>
                          </a:rPr>
                          <m:t>16}</m:t>
                        </m:r>
                      </m:num>
                      <m:den/>
                    </m:f>
                  </m:oMath>
                </a14:m>
                <a:endParaRPr lang="en-US" altLang="ja-JP" sz="3600" i="1" dirty="0" smtClean="0">
                  <a:latin typeface="Cambria Math"/>
                </a:endParaRPr>
              </a:p>
              <a:p>
                <a:pPr marL="0" indent="0" hangingPunct="0">
                  <a:buNone/>
                </a:pPr>
                <a14:m>
                  <m:oMathPara xmlns:m="http://schemas.openxmlformats.org/officeDocument/2006/math">
                    <m:oMathParaPr>
                      <m:jc m:val="centerGroup"/>
                    </m:oMathParaPr>
                    <m:oMath xmlns:m="http://schemas.openxmlformats.org/officeDocument/2006/math">
                      <m:sSubSup>
                        <m:sSubSupPr>
                          <m:ctrlPr>
                            <a:rPr lang="ja-JP" altLang="ja-JP" sz="3200" i="1" baseline="30000">
                              <a:latin typeface="Cambria Math" panose="02040503050406030204" pitchFamily="18" charset="0"/>
                            </a:rPr>
                          </m:ctrlPr>
                        </m:sSubSupPr>
                        <m:e>
                          <m:r>
                            <a:rPr lang="en-US" altLang="ja-JP" sz="3200" i="1" baseline="30000">
                              <a:latin typeface="Cambria Math"/>
                            </a:rPr>
                            <m:t>𝐷</m:t>
                          </m:r>
                        </m:e>
                        <m:sub>
                          <m:r>
                            <a:rPr lang="en-US" altLang="ja-JP" sz="3200" i="1" baseline="30000">
                              <a:latin typeface="Cambria Math"/>
                            </a:rPr>
                            <m:t>𝑄</m:t>
                          </m:r>
                        </m:sub>
                        <m:sup>
                          <m:r>
                            <a:rPr lang="en-US" altLang="ja-JP" sz="3200" i="1" baseline="30000">
                              <a:latin typeface="Cambria Math"/>
                            </a:rPr>
                            <m:t>2</m:t>
                          </m:r>
                        </m:sup>
                      </m:sSubSup>
                      <m:sSubSup>
                        <m:sSubSupPr>
                          <m:ctrlPr>
                            <a:rPr lang="ja-JP" altLang="ja-JP" sz="3200" i="1" baseline="30000">
                              <a:latin typeface="Cambria Math" panose="02040503050406030204" pitchFamily="18" charset="0"/>
                            </a:rPr>
                          </m:ctrlPr>
                        </m:sSubSupPr>
                        <m:e>
                          <m:r>
                            <a:rPr lang="en-US" altLang="ja-JP" sz="3200" i="1" baseline="30000">
                              <a:latin typeface="Cambria Math"/>
                            </a:rPr>
                            <m:t>𝐷</m:t>
                          </m:r>
                        </m:e>
                        <m:sub>
                          <m:r>
                            <a:rPr lang="en-US" altLang="ja-JP" sz="3200" i="1" baseline="30000">
                              <a:latin typeface="Cambria Math"/>
                            </a:rPr>
                            <m:t>𝑤</m:t>
                          </m:r>
                        </m:sub>
                        <m:sup>
                          <m:r>
                            <a:rPr lang="en-US" altLang="ja-JP" sz="3200" i="1" baseline="30000">
                              <a:latin typeface="Cambria Math"/>
                            </a:rPr>
                            <m:t>3</m:t>
                          </m:r>
                        </m:sup>
                      </m:sSubSup>
                    </m:oMath>
                  </m:oMathPara>
                </a14:m>
                <a:endParaRPr lang="en-US" altLang="ja-JP" sz="3600" i="1" baseline="30000" dirty="0" smtClean="0">
                  <a:latin typeface="+mn-lt"/>
                </a:endParaRPr>
              </a:p>
              <a:p>
                <a:pPr marL="0" indent="0" hangingPunct="0">
                  <a:buNone/>
                </a:pPr>
                <a:endParaRPr lang="en-US" altLang="ja-JP" sz="3600" i="1" baseline="30000" dirty="0">
                  <a:latin typeface="+mn-lt"/>
                </a:endParaRPr>
              </a:p>
              <a:p>
                <a:pPr marL="0" indent="0" hangingPunct="0">
                  <a:buNone/>
                </a:pPr>
                <a:r>
                  <a:rPr lang="ja-JP" altLang="ja-JP" dirty="0" smtClean="0">
                    <a:latin typeface="+mn-lt"/>
                  </a:rPr>
                  <a:t>・</a:t>
                </a:r>
                <a:r>
                  <a:rPr lang="ja-JP" altLang="ja-JP" dirty="0">
                    <a:latin typeface="+mn-lt"/>
                  </a:rPr>
                  <a:t>上式の分母は正で、分子は</a:t>
                </a:r>
                <a:r>
                  <a:rPr lang="en-US" altLang="ja-JP" i="1" dirty="0">
                    <a:latin typeface="+mn-lt"/>
                  </a:rPr>
                  <a:t>N</a:t>
                </a:r>
                <a:r>
                  <a:rPr lang="ja-JP" altLang="ja-JP" dirty="0">
                    <a:latin typeface="+mn-lt"/>
                  </a:rPr>
                  <a:t>の</a:t>
                </a:r>
                <a:r>
                  <a:rPr lang="en-US" altLang="ja-JP" dirty="0">
                    <a:latin typeface="+mn-lt"/>
                  </a:rPr>
                  <a:t>1</a:t>
                </a:r>
                <a:r>
                  <a:rPr lang="ja-JP" altLang="ja-JP" dirty="0">
                    <a:latin typeface="+mn-lt"/>
                  </a:rPr>
                  <a:t>次式で係数は正</a:t>
                </a:r>
              </a:p>
              <a:p>
                <a:pPr marL="0" indent="0" hangingPunct="0">
                  <a:buNone/>
                </a:pPr>
                <a:r>
                  <a:rPr lang="ja-JP" altLang="ja-JP" dirty="0">
                    <a:latin typeface="+mn-lt"/>
                  </a:rPr>
                  <a:t>・</a:t>
                </a:r>
                <a:r>
                  <a:rPr lang="en-US" altLang="ja-JP" i="1" dirty="0">
                    <a:latin typeface="+mn-lt"/>
                  </a:rPr>
                  <a:t>N</a:t>
                </a:r>
                <a:r>
                  <a:rPr lang="ja-JP" altLang="ja-JP" dirty="0">
                    <a:latin typeface="+mn-lt"/>
                  </a:rPr>
                  <a:t>が十分大きければ、</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 &gt;0</a:t>
                </a:r>
                <a:r>
                  <a:rPr lang="ja-JP" altLang="ja-JP" dirty="0">
                    <a:latin typeface="+mn-lt"/>
                  </a:rPr>
                  <a:t>となる</a:t>
                </a:r>
              </a:p>
              <a:p>
                <a:pPr marL="0" indent="0" hangingPunct="0">
                  <a:buNone/>
                </a:pPr>
                <a:r>
                  <a:rPr lang="ja-JP" altLang="ja-JP" dirty="0">
                    <a:latin typeface="+mn-lt"/>
                  </a:rPr>
                  <a:t>（ただし、</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 (</a:t>
                </a:r>
                <a:r>
                  <a:rPr lang="en-US" altLang="ja-JP" i="1" dirty="0">
                    <a:latin typeface="+mn-lt"/>
                  </a:rPr>
                  <a:t>b</a:t>
                </a:r>
                <a:r>
                  <a:rPr lang="en-US" altLang="ja-JP" dirty="0">
                    <a:latin typeface="+mn-lt"/>
                  </a:rPr>
                  <a:t>=0)=-(</a:t>
                </a:r>
                <a:r>
                  <a:rPr lang="en-US" altLang="ja-JP" i="1" dirty="0">
                    <a:latin typeface="+mn-lt"/>
                  </a:rPr>
                  <a:t>M</a:t>
                </a:r>
                <a:r>
                  <a:rPr lang="en-US" altLang="ja-JP" dirty="0">
                    <a:latin typeface="+mn-lt"/>
                  </a:rPr>
                  <a:t>-1)/2(</a:t>
                </a:r>
                <a:r>
                  <a:rPr lang="en-US" altLang="ja-JP" i="1" dirty="0">
                    <a:latin typeface="+mn-lt"/>
                  </a:rPr>
                  <a:t>N</a:t>
                </a:r>
                <a:r>
                  <a:rPr lang="en-US" altLang="ja-JP" dirty="0">
                    <a:latin typeface="+mn-lt"/>
                  </a:rPr>
                  <a:t>+1)</a:t>
                </a:r>
                <a:r>
                  <a:rPr lang="en-US" altLang="ja-JP" baseline="30000" dirty="0">
                    <a:latin typeface="+mn-lt"/>
                  </a:rPr>
                  <a:t>3</a:t>
                </a:r>
                <a:r>
                  <a:rPr lang="en-US" altLang="ja-JP" dirty="0">
                    <a:latin typeface="+mn-lt"/>
                  </a:rPr>
                  <a:t>&lt;0</a:t>
                </a:r>
                <a:r>
                  <a:rPr lang="ja-JP" altLang="ja-JP" dirty="0">
                    <a:latin typeface="+mn-lt"/>
                  </a:rPr>
                  <a:t>）。</a:t>
                </a:r>
              </a:p>
              <a:p>
                <a:pPr marL="0" indent="0" hangingPunct="0">
                  <a:buNone/>
                </a:pPr>
                <a:r>
                  <a:rPr lang="en-US" altLang="ja-JP" dirty="0">
                    <a:latin typeface="+mn-lt"/>
                  </a:rPr>
                  <a:t> </a:t>
                </a:r>
                <a:endParaRPr lang="ja-JP" altLang="ja-JP" dirty="0">
                  <a:latin typeface="+mn-lt"/>
                </a:endParaRPr>
              </a:p>
              <a:p>
                <a:pPr marL="0" indent="0" hangingPunct="0">
                  <a:buNone/>
                </a:pP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=0</a:t>
                </a:r>
                <a:r>
                  <a:rPr lang="ja-JP" altLang="ja-JP" dirty="0">
                    <a:latin typeface="+mn-lt"/>
                  </a:rPr>
                  <a:t>より</a:t>
                </a:r>
              </a:p>
              <a:p>
                <a:pPr marL="0" indent="0" hangingPunct="0">
                  <a:buNone/>
                </a:pPr>
                <a:r>
                  <a:rPr lang="ja-JP" altLang="ja-JP" dirty="0">
                    <a:latin typeface="+mn-lt"/>
                  </a:rPr>
                  <a:t>　</a:t>
                </a:r>
                <a:r>
                  <a:rPr lang="en-US" altLang="ja-JP" i="1" dirty="0" smtClean="0">
                    <a:latin typeface="+mn-lt"/>
                  </a:rPr>
                  <a:t>N </a:t>
                </a:r>
                <a:r>
                  <a:rPr lang="en-US" altLang="ja-JP" i="1" baseline="-25000" dirty="0" err="1" smtClean="0">
                    <a:latin typeface="+mn-lt"/>
                  </a:rPr>
                  <a:t>zb</a:t>
                </a:r>
                <a:r>
                  <a:rPr lang="en-US" altLang="ja-JP" dirty="0">
                    <a:latin typeface="+mn-lt"/>
                  </a:rPr>
                  <a:t>={(2+</a:t>
                </a:r>
                <a:r>
                  <a:rPr lang="en-US" altLang="ja-JP" i="1" dirty="0">
                    <a:latin typeface="+mn-lt"/>
                  </a:rPr>
                  <a:t>b</a:t>
                </a:r>
                <a:r>
                  <a:rPr lang="en-US" altLang="ja-JP" dirty="0">
                    <a:latin typeface="+mn-lt"/>
                  </a:rPr>
                  <a:t> (</a:t>
                </a:r>
                <a:r>
                  <a:rPr lang="en-US" altLang="ja-JP" i="1" dirty="0">
                    <a:latin typeface="+mn-lt"/>
                  </a:rPr>
                  <a:t>M</a:t>
                </a:r>
                <a:r>
                  <a:rPr lang="en-US" altLang="ja-JP" dirty="0">
                    <a:latin typeface="+mn-lt"/>
                  </a:rPr>
                  <a:t>-2))(8+(4-</a:t>
                </a:r>
                <a:r>
                  <a:rPr lang="en-US" altLang="ja-JP" i="1" dirty="0">
                    <a:latin typeface="+mn-lt"/>
                  </a:rPr>
                  <a:t>b</a:t>
                </a:r>
                <a:r>
                  <a:rPr lang="en-US" altLang="ja-JP" dirty="0">
                    <a:latin typeface="+mn-lt"/>
                  </a:rPr>
                  <a:t>)</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2))}/((2-</a:t>
                </a:r>
                <a:r>
                  <a:rPr lang="en-US" altLang="ja-JP" i="1" dirty="0">
                    <a:latin typeface="+mn-lt"/>
                  </a:rPr>
                  <a:t>b</a:t>
                </a:r>
                <a:r>
                  <a:rPr lang="en-US" altLang="ja-JP" dirty="0">
                    <a:latin typeface="+mn-lt"/>
                  </a:rPr>
                  <a:t>)</a:t>
                </a:r>
                <a:r>
                  <a:rPr lang="en-US" altLang="ja-JP" i="1" dirty="0">
                    <a:latin typeface="+mn-lt"/>
                  </a:rPr>
                  <a:t>b</a:t>
                </a:r>
                <a:r>
                  <a:rPr lang="en-US" altLang="ja-JP" dirty="0">
                    <a:latin typeface="+mn-lt"/>
                  </a:rPr>
                  <a:t>(4+</a:t>
                </a:r>
                <a:r>
                  <a:rPr lang="en-US" altLang="ja-JP" i="1" dirty="0">
                    <a:latin typeface="+mn-lt"/>
                  </a:rPr>
                  <a:t>b</a:t>
                </a:r>
                <a:r>
                  <a:rPr lang="en-US" altLang="ja-JP" dirty="0">
                    <a:latin typeface="+mn-lt"/>
                  </a:rPr>
                  <a:t>(</a:t>
                </a:r>
                <a:r>
                  <a:rPr lang="en-US" altLang="ja-JP" i="1" dirty="0">
                    <a:latin typeface="+mn-lt"/>
                  </a:rPr>
                  <a:t>M-</a:t>
                </a:r>
                <a:r>
                  <a:rPr lang="en-US" altLang="ja-JP" dirty="0">
                    <a:latin typeface="+mn-lt"/>
                  </a:rPr>
                  <a:t>2)))    (14)</a:t>
                </a:r>
                <a:endParaRPr lang="ja-JP" altLang="ja-JP" dirty="0">
                  <a:latin typeface="+mn-lt"/>
                </a:endParaRPr>
              </a:p>
              <a:p>
                <a:pPr marL="0" indent="0" hangingPunct="0">
                  <a:buNone/>
                </a:pPr>
                <a:r>
                  <a:rPr lang="ja-JP" altLang="ja-JP" dirty="0">
                    <a:latin typeface="+mn-lt"/>
                  </a:rPr>
                  <a:t>・</a:t>
                </a:r>
                <a:r>
                  <a:rPr lang="en-US" altLang="ja-JP" i="1" dirty="0" smtClean="0">
                    <a:latin typeface="+mn-lt"/>
                  </a:rPr>
                  <a:t>N</a:t>
                </a:r>
                <a:r>
                  <a:rPr lang="en-US" altLang="ja-JP" dirty="0" smtClean="0">
                    <a:latin typeface="+mn-lt"/>
                  </a:rPr>
                  <a:t>&gt;</a:t>
                </a:r>
                <a:r>
                  <a:rPr lang="en-US" altLang="ja-JP" i="1" dirty="0" smtClean="0">
                    <a:latin typeface="+mn-lt"/>
                  </a:rPr>
                  <a:t>N </a:t>
                </a:r>
                <a:r>
                  <a:rPr lang="en-US" altLang="ja-JP" i="1" baseline="-25000" dirty="0" err="1" smtClean="0">
                    <a:latin typeface="+mn-lt"/>
                  </a:rPr>
                  <a:t>zb</a:t>
                </a:r>
                <a:r>
                  <a:rPr lang="en-US" altLang="ja-JP" i="1" baseline="-25000" dirty="0" smtClean="0">
                    <a:latin typeface="+mn-lt"/>
                  </a:rPr>
                  <a:t> </a:t>
                </a:r>
                <a:r>
                  <a:rPr lang="ja-JP" altLang="ja-JP" dirty="0" smtClean="0">
                    <a:latin typeface="+mn-lt"/>
                  </a:rPr>
                  <a:t>であれば</a:t>
                </a:r>
                <a:r>
                  <a:rPr lang="ja-JP" altLang="ja-JP" dirty="0">
                    <a:latin typeface="+mn-lt"/>
                  </a:rPr>
                  <a:t>、サプライヤ－の利潤は</a:t>
                </a:r>
                <a:r>
                  <a:rPr lang="en-US" altLang="ja-JP" i="1" dirty="0">
                    <a:latin typeface="+mn-lt"/>
                  </a:rPr>
                  <a:t>b</a:t>
                </a:r>
                <a:r>
                  <a:rPr lang="ja-JP" altLang="ja-JP" dirty="0">
                    <a:latin typeface="+mn-lt"/>
                  </a:rPr>
                  <a:t>の増加関数</a:t>
                </a:r>
              </a:p>
              <a:p>
                <a:pPr marL="0" indent="0">
                  <a:buNone/>
                </a:pPr>
                <a:endParaRPr kumimoji="1" lang="ja-JP" altLang="en-US" dirty="0">
                  <a:latin typeface="+mn-lt"/>
                </a:endParaRPr>
              </a:p>
            </p:txBody>
          </p:sp>
        </mc:Choice>
        <mc:Fallback xmlns="">
          <p:sp>
            <p:nvSpPr>
              <p:cNvPr id="3" name="文本占位符 2"/>
              <p:cNvSpPr>
                <a:spLocks noGrp="1" noRot="1" noChangeAspect="1" noMove="1" noResize="1" noEditPoints="1" noAdjustHandles="1" noChangeArrowheads="1" noChangeShapeType="1" noTextEdit="1"/>
              </p:cNvSpPr>
              <p:nvPr>
                <p:ph type="body" idx="1"/>
              </p:nvPr>
            </p:nvSpPr>
            <p:spPr>
              <a:xfrm>
                <a:off x="650240" y="1709795"/>
                <a:ext cx="11704320" cy="6436925"/>
              </a:xfrm>
              <a:blipFill rotWithShape="1">
                <a:blip r:embed="rId2"/>
                <a:stretch>
                  <a:fillRect l="-1250" t="-1420" b="-2367"/>
                </a:stretch>
              </a:blipFill>
            </p:spPr>
            <p:txBody>
              <a:bodyPr/>
              <a:lstStyle/>
              <a:p>
                <a:r>
                  <a:rPr lang="ja-JP" altLang="en-US">
                    <a:noFill/>
                  </a:rPr>
                  <a:t> </a:t>
                </a:r>
              </a:p>
            </p:txBody>
          </p:sp>
        </mc:Fallback>
      </mc:AlternateContent>
      <p:sp>
        <p:nvSpPr>
          <p:cNvPr id="4" name="灯片编号占位符 3"/>
          <p:cNvSpPr>
            <a:spLocks noGrp="1"/>
          </p:cNvSpPr>
          <p:nvPr>
            <p:ph type="sldNum" sz="quarter" idx="2"/>
          </p:nvPr>
        </p:nvSpPr>
        <p:spPr/>
        <p:txBody>
          <a:bodyPr/>
          <a:lstStyle/>
          <a:p>
            <a:fld id="{86CB4B4D-7CA3-9044-876B-883B54F8677D}" type="slidenum">
              <a:rPr lang="en-US" altLang="ja-JP" smtClean="0"/>
              <a:t>39</a:t>
            </a:fld>
            <a:endParaRPr lang="ja-JP" altLang="en-US"/>
          </a:p>
        </p:txBody>
      </p:sp>
    </p:spTree>
    <p:extLst>
      <p:ext uri="{BB962C8B-B14F-4D97-AF65-F5344CB8AC3E}">
        <p14:creationId xmlns:p14="http://schemas.microsoft.com/office/powerpoint/2010/main" val="24207167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93683"/>
            <a:ext cx="11704320" cy="6955229"/>
          </a:xfrm>
        </p:spPr>
        <p:txBody>
          <a:bodyPr>
            <a:normAutofit lnSpcReduction="10000"/>
          </a:bodyPr>
          <a:lstStyle/>
          <a:p>
            <a:pPr marL="0" indent="0" hangingPunct="0">
              <a:buNone/>
            </a:pPr>
            <a:r>
              <a:rPr lang="ja-JP" altLang="ja-JP" sz="4400" b="1" dirty="0">
                <a:latin typeface="+mn-lt"/>
              </a:rPr>
              <a:t>先行</a:t>
            </a:r>
            <a:r>
              <a:rPr lang="ja-JP" altLang="ja-JP" sz="4400" b="1" dirty="0" smtClean="0">
                <a:latin typeface="+mn-lt"/>
              </a:rPr>
              <a:t>研究</a:t>
            </a:r>
            <a:endParaRPr lang="en-US" altLang="ja-JP" sz="4400" b="1" dirty="0" smtClean="0">
              <a:latin typeface="+mn-lt"/>
            </a:endParaRPr>
          </a:p>
          <a:p>
            <a:pPr marL="0" indent="0" hangingPunct="0">
              <a:buNone/>
            </a:pPr>
            <a:endParaRPr lang="ja-JP" altLang="ja-JP" sz="4400" dirty="0">
              <a:latin typeface="+mn-lt"/>
            </a:endParaRPr>
          </a:p>
          <a:p>
            <a:pPr marL="0" indent="0" hangingPunct="0">
              <a:buNone/>
            </a:pPr>
            <a:r>
              <a:rPr lang="ja-JP" altLang="ja-JP" dirty="0">
                <a:latin typeface="+mn-lt"/>
              </a:rPr>
              <a:t>・企業数が多くなると一部の企業の利潤が増える：</a:t>
            </a:r>
          </a:p>
          <a:p>
            <a:pPr marL="0" indent="0" hangingPunct="0">
              <a:buNone/>
            </a:pPr>
            <a:r>
              <a:rPr lang="en-US" altLang="ja-JP" dirty="0">
                <a:latin typeface="+mn-lt"/>
              </a:rPr>
              <a:t>Mukherjee and Zhao (2009), Ishida, et al.(</a:t>
            </a:r>
            <a:r>
              <a:rPr lang="en-US" altLang="ja-JP" dirty="0" smtClean="0">
                <a:latin typeface="+mn-lt"/>
              </a:rPr>
              <a:t>2011) </a:t>
            </a:r>
            <a:endParaRPr lang="ja-JP" altLang="ja-JP" dirty="0">
              <a:latin typeface="+mn-lt"/>
            </a:endParaRPr>
          </a:p>
          <a:p>
            <a:pPr marL="0" indent="0" hangingPunct="0">
              <a:buNone/>
            </a:pPr>
            <a:r>
              <a:rPr lang="ja-JP" altLang="ja-JP" dirty="0">
                <a:latin typeface="+mn-lt"/>
              </a:rPr>
              <a:t>・競争が激しくなると一部の企業の利潤が増える：</a:t>
            </a:r>
          </a:p>
          <a:p>
            <a:pPr marL="0" indent="0" hangingPunct="0">
              <a:buNone/>
            </a:pPr>
            <a:r>
              <a:rPr lang="en-US" altLang="ja-JP" dirty="0">
                <a:latin typeface="+mn-lt"/>
              </a:rPr>
              <a:t>Correa-Lopez (2007), Matsushima and Mizuno (2012)</a:t>
            </a:r>
            <a:endParaRPr lang="ja-JP" altLang="ja-JP" dirty="0">
              <a:latin typeface="+mn-lt"/>
            </a:endParaRPr>
          </a:p>
          <a:p>
            <a:pPr marL="0" indent="0" hangingPunct="0">
              <a:buNone/>
            </a:pPr>
            <a:r>
              <a:rPr lang="ja-JP" altLang="ja-JP" dirty="0">
                <a:latin typeface="+mn-lt"/>
              </a:rPr>
              <a:t>・財が同質的になると利潤が増える：</a:t>
            </a:r>
          </a:p>
          <a:p>
            <a:pPr marL="0" indent="0" hangingPunct="0">
              <a:buNone/>
            </a:pPr>
            <a:r>
              <a:rPr lang="en-US" altLang="ja-JP" dirty="0" smtClean="0">
                <a:latin typeface="+mn-lt"/>
              </a:rPr>
              <a:t>Fanti </a:t>
            </a:r>
            <a:r>
              <a:rPr lang="en-US" altLang="ja-JP" dirty="0">
                <a:latin typeface="+mn-lt"/>
              </a:rPr>
              <a:t>(2013), Fanti and </a:t>
            </a:r>
            <a:r>
              <a:rPr lang="en-US" altLang="ja-JP" dirty="0" err="1">
                <a:latin typeface="+mn-lt"/>
              </a:rPr>
              <a:t>Meccheri</a:t>
            </a:r>
            <a:r>
              <a:rPr lang="en-US" altLang="ja-JP" dirty="0">
                <a:latin typeface="+mn-lt"/>
              </a:rPr>
              <a:t> (2014), </a:t>
            </a:r>
            <a:r>
              <a:rPr lang="en-US" altLang="ja-JP" dirty="0">
                <a:latin typeface="+mn-lt"/>
              </a:rPr>
              <a:t>Inomata (2015</a:t>
            </a:r>
            <a:r>
              <a:rPr lang="en-US" altLang="ja-JP" dirty="0" smtClean="0">
                <a:latin typeface="+mn-lt"/>
              </a:rPr>
              <a:t>) </a:t>
            </a:r>
            <a:endParaRPr lang="ja-JP" altLang="ja-JP" dirty="0">
              <a:latin typeface="+mn-lt"/>
            </a:endParaRPr>
          </a:p>
          <a:p>
            <a:pPr marL="0" indent="0" hangingPunct="0">
              <a:buNone/>
            </a:pPr>
            <a:r>
              <a:rPr lang="ja-JP" altLang="ja-JP" dirty="0">
                <a:latin typeface="+mn-lt"/>
              </a:rPr>
              <a:t>・企業数によって競争のあり方が変わる：</a:t>
            </a:r>
          </a:p>
          <a:p>
            <a:pPr marL="0" indent="0" hangingPunct="0">
              <a:buNone/>
            </a:pPr>
            <a:r>
              <a:rPr lang="en-US" altLang="ja-JP" dirty="0" err="1">
                <a:latin typeface="+mn-lt"/>
              </a:rPr>
              <a:t>Haraguchi</a:t>
            </a:r>
            <a:r>
              <a:rPr lang="en-US" altLang="ja-JP" dirty="0">
                <a:latin typeface="+mn-lt"/>
              </a:rPr>
              <a:t> and Matsumura(2016)</a:t>
            </a:r>
            <a:endParaRPr lang="ja-JP" altLang="ja-JP" dirty="0">
              <a:latin typeface="+mn-lt"/>
            </a:endParaRPr>
          </a:p>
          <a:p>
            <a:pPr marL="0" indent="0" hangingPunct="0">
              <a:buNone/>
            </a:pPr>
            <a:r>
              <a:rPr lang="en-US" altLang="ja-JP" dirty="0">
                <a:latin typeface="+mn-lt"/>
              </a:rPr>
              <a:t> </a:t>
            </a:r>
            <a:endParaRPr lang="ja-JP" altLang="ja-JP" dirty="0">
              <a:latin typeface="+mn-lt"/>
            </a:endParaRP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a:t>
            </a:fld>
            <a:endParaRPr lang="ja-JP" altLang="en-US"/>
          </a:p>
        </p:txBody>
      </p:sp>
    </p:spTree>
    <p:extLst>
      <p:ext uri="{BB962C8B-B14F-4D97-AF65-F5344CB8AC3E}">
        <p14:creationId xmlns:p14="http://schemas.microsoft.com/office/powerpoint/2010/main" val="76420344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53337"/>
            <a:ext cx="11704320" cy="6436925"/>
          </a:xfrm>
        </p:spPr>
        <p:txBody>
          <a:bodyPr>
            <a:normAutofit lnSpcReduction="10000"/>
          </a:bodyPr>
          <a:lstStyle/>
          <a:p>
            <a:pPr marL="0" indent="0">
              <a:buNone/>
            </a:pPr>
            <a:r>
              <a:rPr lang="ja-JP" altLang="ja-JP" sz="3600" b="1" dirty="0">
                <a:latin typeface="+mn-lt"/>
              </a:rPr>
              <a:t>図４：</a:t>
            </a:r>
            <a:r>
              <a:rPr lang="en-US" altLang="ja-JP" sz="3600" b="1" i="1" dirty="0" err="1">
                <a:latin typeface="+mn-lt"/>
              </a:rPr>
              <a:t>N</a:t>
            </a:r>
            <a:r>
              <a:rPr lang="en-US" altLang="ja-JP" sz="3600" b="1" i="1" baseline="-25000" dirty="0" err="1">
                <a:latin typeface="+mn-lt"/>
              </a:rPr>
              <a:t>yb</a:t>
            </a:r>
            <a:r>
              <a:rPr lang="ja-JP" altLang="ja-JP" sz="3600" b="1" dirty="0">
                <a:latin typeface="+mn-lt"/>
              </a:rPr>
              <a:t>および</a:t>
            </a:r>
            <a:r>
              <a:rPr lang="en-US" altLang="ja-JP" sz="3600" b="1" i="1" dirty="0" err="1" smtClean="0">
                <a:latin typeface="+mn-lt"/>
              </a:rPr>
              <a:t>N</a:t>
            </a:r>
            <a:r>
              <a:rPr lang="en-US" altLang="ja-JP" sz="3600" b="1" i="1" baseline="-25000" dirty="0" err="1" smtClean="0">
                <a:latin typeface="+mn-lt"/>
              </a:rPr>
              <a:t>zb</a:t>
            </a:r>
            <a:endParaRPr lang="en-US" altLang="ja-JP" sz="3600" b="1" i="1" baseline="-25000" dirty="0" smtClean="0">
              <a:latin typeface="+mn-lt"/>
            </a:endParaRPr>
          </a:p>
          <a:p>
            <a:pPr marL="0" indent="0">
              <a:buNone/>
            </a:pPr>
            <a:endParaRPr lang="ja-JP" altLang="ja-JP" sz="3600" dirty="0">
              <a:latin typeface="+mn-lt"/>
            </a:endParaRPr>
          </a:p>
          <a:p>
            <a:pPr marL="0" indent="0">
              <a:buNone/>
            </a:pPr>
            <a:r>
              <a:rPr lang="en-US" altLang="ja-JP" sz="2400" dirty="0">
                <a:latin typeface="+mn-lt"/>
              </a:rPr>
              <a:t>Plot3D[</a:t>
            </a:r>
            <a:r>
              <a:rPr lang="en-US" altLang="ja-JP" sz="2400" i="1" dirty="0" err="1">
                <a:latin typeface="+mn-lt"/>
              </a:rPr>
              <a:t>N</a:t>
            </a:r>
            <a:r>
              <a:rPr lang="en-US" altLang="ja-JP" sz="2400" i="1" baseline="-25000" dirty="0" err="1">
                <a:latin typeface="+mn-lt"/>
              </a:rPr>
              <a:t>yb</a:t>
            </a:r>
            <a:r>
              <a:rPr lang="en-US" altLang="ja-JP" sz="2400" dirty="0">
                <a:latin typeface="+mn-lt"/>
              </a:rPr>
              <a:t>,{</a:t>
            </a:r>
            <a:r>
              <a:rPr lang="en-US" altLang="ja-JP" sz="2400" i="1" dirty="0">
                <a:latin typeface="+mn-lt"/>
              </a:rPr>
              <a:t>b</a:t>
            </a:r>
            <a:r>
              <a:rPr lang="en-US" altLang="ja-JP" sz="2400" dirty="0">
                <a:latin typeface="+mn-lt"/>
              </a:rPr>
              <a:t>,0,1},{</a:t>
            </a:r>
            <a:r>
              <a:rPr lang="en-US" altLang="ja-JP" sz="2400" i="1" dirty="0">
                <a:latin typeface="+mn-lt"/>
              </a:rPr>
              <a:t>M</a:t>
            </a:r>
            <a:r>
              <a:rPr lang="en-US" altLang="ja-JP" sz="2400" dirty="0">
                <a:latin typeface="+mn-lt"/>
              </a:rPr>
              <a:t>,2,10</a:t>
            </a:r>
            <a:r>
              <a:rPr lang="en-US" altLang="ja-JP" sz="2400" dirty="0" smtClean="0">
                <a:latin typeface="+mn-lt"/>
              </a:rPr>
              <a:t>}]       Plot3D[</a:t>
            </a:r>
            <a:r>
              <a:rPr lang="en-US" altLang="ja-JP" sz="2400" i="1" dirty="0" err="1" smtClean="0">
                <a:latin typeface="+mn-lt"/>
              </a:rPr>
              <a:t>N</a:t>
            </a:r>
            <a:r>
              <a:rPr lang="en-US" altLang="ja-JP" sz="2400" i="1" baseline="-25000" dirty="0" err="1" smtClean="0">
                <a:latin typeface="+mn-lt"/>
              </a:rPr>
              <a:t>zb</a:t>
            </a:r>
            <a:r>
              <a:rPr lang="en-US" altLang="ja-JP" sz="2400" dirty="0">
                <a:latin typeface="+mn-lt"/>
              </a:rPr>
              <a:t>,{</a:t>
            </a:r>
            <a:r>
              <a:rPr lang="en-US" altLang="ja-JP" sz="2400" i="1" dirty="0">
                <a:latin typeface="+mn-lt"/>
              </a:rPr>
              <a:t>b,</a:t>
            </a:r>
            <a:r>
              <a:rPr lang="en-US" altLang="ja-JP" sz="2400" dirty="0">
                <a:latin typeface="+mn-lt"/>
              </a:rPr>
              <a:t>0,1},{</a:t>
            </a:r>
            <a:r>
              <a:rPr lang="en-US" altLang="ja-JP" sz="2400" i="1" dirty="0">
                <a:latin typeface="+mn-lt"/>
              </a:rPr>
              <a:t>M</a:t>
            </a:r>
            <a:r>
              <a:rPr lang="en-US" altLang="ja-JP" sz="2400" dirty="0">
                <a:latin typeface="+mn-lt"/>
              </a:rPr>
              <a:t>,2,10</a:t>
            </a:r>
            <a:r>
              <a:rPr lang="en-US" altLang="ja-JP" sz="2400" dirty="0" smtClean="0">
                <a:latin typeface="+mn-lt"/>
              </a:rPr>
              <a:t>}]</a:t>
            </a:r>
          </a:p>
          <a:p>
            <a:pPr marL="0" indent="0">
              <a:buNone/>
            </a:pPr>
            <a:endParaRPr lang="en-US" altLang="ja-JP" sz="2800" dirty="0">
              <a:latin typeface="+mn-lt"/>
            </a:endParaRPr>
          </a:p>
          <a:p>
            <a:pPr marL="0" indent="0">
              <a:buNone/>
            </a:pPr>
            <a:endParaRPr lang="en-US" altLang="ja-JP" sz="2800" dirty="0" smtClean="0">
              <a:latin typeface="+mn-lt"/>
            </a:endParaRPr>
          </a:p>
          <a:p>
            <a:pPr marL="0" indent="0">
              <a:buNone/>
            </a:pPr>
            <a:endParaRPr lang="en-US" altLang="ja-JP" sz="2800" dirty="0">
              <a:latin typeface="+mn-lt"/>
            </a:endParaRPr>
          </a:p>
          <a:p>
            <a:pPr marL="0" indent="0">
              <a:buNone/>
            </a:pPr>
            <a:endParaRPr lang="en-US" altLang="ja-JP" sz="2800" dirty="0" smtClean="0">
              <a:latin typeface="+mn-lt"/>
            </a:endParaRPr>
          </a:p>
          <a:p>
            <a:pPr marL="0" indent="0">
              <a:buNone/>
            </a:pPr>
            <a:endParaRPr lang="en-US" altLang="ja-JP" sz="2800" dirty="0">
              <a:latin typeface="+mn-lt"/>
            </a:endParaRPr>
          </a:p>
          <a:p>
            <a:pPr marL="0" indent="0">
              <a:buNone/>
            </a:pPr>
            <a:endParaRPr lang="en-US" altLang="ja-JP" sz="2800" dirty="0" smtClean="0">
              <a:latin typeface="+mn-lt"/>
            </a:endParaRPr>
          </a:p>
          <a:p>
            <a:pPr marL="0" indent="0">
              <a:buNone/>
            </a:pPr>
            <a:endParaRPr lang="en-US" altLang="ja-JP" sz="2800" dirty="0">
              <a:latin typeface="+mn-lt"/>
            </a:endParaRPr>
          </a:p>
          <a:p>
            <a:pPr marL="0" indent="0">
              <a:buNone/>
            </a:pPr>
            <a:endParaRPr lang="en-US" altLang="ja-JP" sz="2000" i="1" dirty="0" smtClean="0">
              <a:latin typeface="+mn-lt"/>
            </a:endParaRPr>
          </a:p>
          <a:p>
            <a:pPr marL="0" indent="0">
              <a:buNone/>
            </a:pPr>
            <a:endParaRPr lang="en-US" altLang="ja-JP" sz="2000" i="1" dirty="0" smtClean="0">
              <a:latin typeface="+mn-lt"/>
            </a:endParaRPr>
          </a:p>
          <a:p>
            <a:pPr marL="0" indent="0">
              <a:buNone/>
            </a:pPr>
            <a:r>
              <a:rPr lang="en-US" altLang="ja-JP" sz="2400" i="1" dirty="0" smtClean="0">
                <a:latin typeface="+mn-lt"/>
              </a:rPr>
              <a:t>b</a:t>
            </a:r>
            <a:r>
              <a:rPr lang="en-US" altLang="ja-JP" sz="2400" dirty="0" smtClean="0">
                <a:latin typeface="+mn-lt"/>
              </a:rPr>
              <a:t>=0.5</a:t>
            </a:r>
            <a:r>
              <a:rPr lang="ja-JP" altLang="ja-JP" sz="2400" dirty="0">
                <a:latin typeface="+mn-lt"/>
              </a:rPr>
              <a:t>のときの</a:t>
            </a:r>
            <a:r>
              <a:rPr lang="en-US" altLang="ja-JP" sz="2400" i="1" dirty="0" err="1">
                <a:latin typeface="+mn-lt"/>
              </a:rPr>
              <a:t>N</a:t>
            </a:r>
            <a:r>
              <a:rPr lang="en-US" altLang="ja-JP" sz="2400" i="1" baseline="-25000" dirty="0" err="1">
                <a:latin typeface="+mn-lt"/>
              </a:rPr>
              <a:t>yM</a:t>
            </a:r>
            <a:r>
              <a:rPr lang="ja-JP" altLang="ja-JP" sz="2400" dirty="0">
                <a:latin typeface="+mn-lt"/>
              </a:rPr>
              <a:t>および</a:t>
            </a:r>
            <a:r>
              <a:rPr lang="en-US" altLang="ja-JP" sz="2400" i="1" dirty="0" err="1">
                <a:latin typeface="+mn-lt"/>
              </a:rPr>
              <a:t>N</a:t>
            </a:r>
            <a:r>
              <a:rPr lang="en-US" altLang="ja-JP" sz="2400" i="1" baseline="-25000" dirty="0" err="1">
                <a:latin typeface="+mn-lt"/>
              </a:rPr>
              <a:t>zM</a:t>
            </a:r>
            <a:r>
              <a:rPr lang="en-US" altLang="ja-JP" sz="2400" dirty="0">
                <a:latin typeface="+mn-lt"/>
              </a:rPr>
              <a:t> </a:t>
            </a:r>
            <a:r>
              <a:rPr lang="ja-JP" altLang="ja-JP" sz="2400" dirty="0">
                <a:latin typeface="+mn-lt"/>
              </a:rPr>
              <a:t>の値</a:t>
            </a:r>
          </a:p>
          <a:p>
            <a:pPr marL="0" indent="0">
              <a:buNone/>
            </a:pPr>
            <a:endParaRPr lang="ja-JP" altLang="ja-JP" sz="2800" dirty="0">
              <a:latin typeface="+mn-lt"/>
            </a:endParaRPr>
          </a:p>
          <a:p>
            <a:pPr marL="0" indent="0">
              <a:buNone/>
            </a:pPr>
            <a:endParaRPr lang="ja-JP" altLang="ja-JP" sz="2800" dirty="0">
              <a:latin typeface="+mn-lt"/>
            </a:endParaRPr>
          </a:p>
          <a:p>
            <a:pPr marL="0" indent="0">
              <a:buNone/>
            </a:pPr>
            <a:endParaRPr kumimoji="1" lang="ja-JP" altLang="en-US" sz="2800" dirty="0">
              <a:latin typeface="+mn-lt"/>
            </a:endParaRPr>
          </a:p>
        </p:txBody>
      </p:sp>
      <p:pic>
        <p:nvPicPr>
          <p:cNvPr id="4" name="図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80" y="3602267"/>
            <a:ext cx="5341257" cy="3640365"/>
          </a:xfrm>
          <a:prstGeom prst="rect">
            <a:avLst/>
          </a:prstGeom>
          <a:noFill/>
          <a:ln>
            <a:noFill/>
          </a:ln>
        </p:spPr>
      </p:pic>
      <p:pic>
        <p:nvPicPr>
          <p:cNvPr id="5"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506" y="3602267"/>
            <a:ext cx="5357813" cy="3640365"/>
          </a:xfrm>
          <a:prstGeom prst="rect">
            <a:avLst/>
          </a:prstGeom>
          <a:noFill/>
          <a:ln>
            <a:noFill/>
          </a:ln>
        </p:spPr>
      </p:pic>
      <p:graphicFrame>
        <p:nvGraphicFramePr>
          <p:cNvPr id="6" name="表格 5"/>
          <p:cNvGraphicFramePr>
            <a:graphicFrameLocks noGrp="1"/>
          </p:cNvGraphicFramePr>
          <p:nvPr>
            <p:extLst>
              <p:ext uri="{D42A27DB-BD31-4B8C-83A1-F6EECF244321}">
                <p14:modId xmlns:p14="http://schemas.microsoft.com/office/powerpoint/2010/main" val="1857626926"/>
              </p:ext>
            </p:extLst>
          </p:nvPr>
        </p:nvGraphicFramePr>
        <p:xfrm>
          <a:off x="1414235" y="8059623"/>
          <a:ext cx="6346827" cy="1306285"/>
        </p:xfrm>
        <a:graphic>
          <a:graphicData uri="http://schemas.openxmlformats.org/drawingml/2006/table">
            <a:tbl>
              <a:tblPr firstRow="1" bandRow="1">
                <a:tableStyleId>{5940675A-B579-460E-94D1-54222C63F5DA}</a:tableStyleId>
              </a:tblPr>
              <a:tblGrid>
                <a:gridCol w="995234">
                  <a:extLst>
                    <a:ext uri="{9D8B030D-6E8A-4147-A177-3AD203B41FA5}">
                      <a16:colId xmlns:a16="http://schemas.microsoft.com/office/drawing/2014/main" val="20000"/>
                    </a:ext>
                  </a:extLst>
                </a:gridCol>
                <a:gridCol w="1758821">
                  <a:extLst>
                    <a:ext uri="{9D8B030D-6E8A-4147-A177-3AD203B41FA5}">
                      <a16:colId xmlns:a16="http://schemas.microsoft.com/office/drawing/2014/main" val="20001"/>
                    </a:ext>
                  </a:extLst>
                </a:gridCol>
                <a:gridCol w="1705660">
                  <a:extLst>
                    <a:ext uri="{9D8B030D-6E8A-4147-A177-3AD203B41FA5}">
                      <a16:colId xmlns:a16="http://schemas.microsoft.com/office/drawing/2014/main" val="20002"/>
                    </a:ext>
                  </a:extLst>
                </a:gridCol>
                <a:gridCol w="1887112">
                  <a:extLst>
                    <a:ext uri="{9D8B030D-6E8A-4147-A177-3AD203B41FA5}">
                      <a16:colId xmlns:a16="http://schemas.microsoft.com/office/drawing/2014/main" val="20003"/>
                    </a:ext>
                  </a:extLst>
                </a:gridCol>
              </a:tblGrid>
              <a:tr h="418011">
                <a:tc>
                  <a:txBody>
                    <a:bodyPr/>
                    <a:lstStyle/>
                    <a:p>
                      <a:pPr algn="ctr"/>
                      <a:r>
                        <a:rPr kumimoji="1" lang="en-US" altLang="ja-JP" sz="2000" i="1" dirty="0" smtClean="0"/>
                        <a:t>M</a:t>
                      </a:r>
                      <a:endParaRPr kumimoji="1" lang="ja-JP" altLang="en-US" sz="2000" i="1" dirty="0"/>
                    </a:p>
                  </a:txBody>
                  <a:tcPr/>
                </a:tc>
                <a:tc>
                  <a:txBody>
                    <a:bodyPr/>
                    <a:lstStyle/>
                    <a:p>
                      <a:pPr algn="ctr"/>
                      <a:r>
                        <a:rPr kumimoji="1" lang="en-US" altLang="ja-JP" sz="2000" dirty="0" smtClean="0"/>
                        <a:t>2</a:t>
                      </a:r>
                      <a:endParaRPr kumimoji="1" lang="ja-JP" altLang="en-US" sz="2000" dirty="0"/>
                    </a:p>
                  </a:txBody>
                  <a:tcPr/>
                </a:tc>
                <a:tc>
                  <a:txBody>
                    <a:bodyPr/>
                    <a:lstStyle/>
                    <a:p>
                      <a:pPr algn="ctr"/>
                      <a:r>
                        <a:rPr kumimoji="1" lang="en-US" altLang="ja-JP" sz="2000" dirty="0" smtClean="0"/>
                        <a:t>4</a:t>
                      </a:r>
                      <a:endParaRPr kumimoji="1" lang="ja-JP" altLang="en-US" sz="2000" dirty="0"/>
                    </a:p>
                  </a:txBody>
                  <a:tcPr/>
                </a:tc>
                <a:tc>
                  <a:txBody>
                    <a:bodyPr/>
                    <a:lstStyle/>
                    <a:p>
                      <a:pPr algn="ctr"/>
                      <a:r>
                        <a:rPr kumimoji="1" lang="en-US" altLang="ja-JP" sz="2000" dirty="0" smtClean="0"/>
                        <a:t>8</a:t>
                      </a:r>
                      <a:endParaRPr kumimoji="1" lang="ja-JP" altLang="en-US" sz="2000" dirty="0"/>
                    </a:p>
                  </a:txBody>
                  <a:tcPr/>
                </a:tc>
                <a:extLst>
                  <a:ext uri="{0D108BD9-81ED-4DB2-BD59-A6C34878D82A}">
                    <a16:rowId xmlns:a16="http://schemas.microsoft.com/office/drawing/2014/main" val="10000"/>
                  </a:ext>
                </a:extLst>
              </a:tr>
              <a:tr h="444137">
                <a:tc>
                  <a:txBody>
                    <a:bodyPr/>
                    <a:lstStyle/>
                    <a:p>
                      <a:pPr algn="ctr"/>
                      <a:r>
                        <a:rPr lang="en-US" altLang="ja-JP" sz="2000" i="1" dirty="0" err="1" smtClean="0">
                          <a:latin typeface="+mn-lt"/>
                        </a:rPr>
                        <a:t>N</a:t>
                      </a:r>
                      <a:r>
                        <a:rPr lang="en-US" altLang="ja-JP" sz="2000" i="1" baseline="-25000" dirty="0" err="1" smtClean="0">
                          <a:latin typeface="+mn-lt"/>
                        </a:rPr>
                        <a:t>yM</a:t>
                      </a:r>
                      <a:endParaRPr kumimoji="1" lang="ja-JP" altLang="en-US" sz="2000" dirty="0"/>
                    </a:p>
                  </a:txBody>
                  <a:tcPr/>
                </a:tc>
                <a:tc>
                  <a:txBody>
                    <a:bodyPr/>
                    <a:lstStyle/>
                    <a:p>
                      <a:pPr algn="ctr"/>
                      <a:r>
                        <a:rPr kumimoji="1" lang="en-US" altLang="ja-JP" sz="2000" dirty="0" smtClean="0"/>
                        <a:t>2</a:t>
                      </a:r>
                      <a:endParaRPr kumimoji="1" lang="ja-JP" altLang="en-US" sz="2000" dirty="0"/>
                    </a:p>
                  </a:txBody>
                  <a:tcPr/>
                </a:tc>
                <a:tc>
                  <a:txBody>
                    <a:bodyPr/>
                    <a:lstStyle/>
                    <a:p>
                      <a:pPr algn="ctr"/>
                      <a:r>
                        <a:rPr kumimoji="1" lang="en-US" altLang="ja-JP" sz="2000" dirty="0" smtClean="0"/>
                        <a:t>18/5</a:t>
                      </a:r>
                      <a:endParaRPr kumimoji="1" lang="ja-JP" altLang="en-US" sz="2000" dirty="0"/>
                    </a:p>
                  </a:txBody>
                  <a:tcPr/>
                </a:tc>
                <a:tc>
                  <a:txBody>
                    <a:bodyPr/>
                    <a:lstStyle/>
                    <a:p>
                      <a:pPr algn="ctr"/>
                      <a:r>
                        <a:rPr kumimoji="1" lang="en-US" altLang="ja-JP" sz="2000" dirty="0" smtClean="0"/>
                        <a:t>50/7</a:t>
                      </a:r>
                      <a:endParaRPr kumimoji="1" lang="ja-JP" altLang="en-US" sz="2000" dirty="0"/>
                    </a:p>
                  </a:txBody>
                  <a:tcPr/>
                </a:tc>
                <a:extLst>
                  <a:ext uri="{0D108BD9-81ED-4DB2-BD59-A6C34878D82A}">
                    <a16:rowId xmlns:a16="http://schemas.microsoft.com/office/drawing/2014/main" val="10001"/>
                  </a:ext>
                </a:extLst>
              </a:tr>
              <a:tr h="444137">
                <a:tc>
                  <a:txBody>
                    <a:bodyPr/>
                    <a:lstStyle/>
                    <a:p>
                      <a:pPr algn="ctr"/>
                      <a:r>
                        <a:rPr lang="en-US" altLang="ja-JP" sz="2000" i="1" dirty="0" err="1" smtClean="0">
                          <a:latin typeface="+mn-lt"/>
                        </a:rPr>
                        <a:t>N</a:t>
                      </a:r>
                      <a:r>
                        <a:rPr lang="en-US" altLang="ja-JP" sz="2000" i="1" baseline="-25000" dirty="0" err="1" smtClean="0">
                          <a:latin typeface="+mn-lt"/>
                        </a:rPr>
                        <a:t>zM</a:t>
                      </a:r>
                      <a:endParaRPr kumimoji="1" lang="ja-JP" altLang="en-US" sz="2000" dirty="0"/>
                    </a:p>
                  </a:txBody>
                  <a:tcPr/>
                </a:tc>
                <a:tc>
                  <a:txBody>
                    <a:bodyPr/>
                    <a:lstStyle/>
                    <a:p>
                      <a:pPr algn="ctr"/>
                      <a:r>
                        <a:rPr kumimoji="1" lang="en-US" altLang="ja-JP" sz="2000" dirty="0" smtClean="0"/>
                        <a:t>16/3</a:t>
                      </a:r>
                      <a:endParaRPr kumimoji="1" lang="ja-JP" altLang="en-US" sz="2000" dirty="0"/>
                    </a:p>
                  </a:txBody>
                  <a:tcPr/>
                </a:tc>
                <a:tc>
                  <a:txBody>
                    <a:bodyPr/>
                    <a:lstStyle/>
                    <a:p>
                      <a:pPr algn="ctr"/>
                      <a:r>
                        <a:rPr kumimoji="1" lang="en-US" altLang="ja-JP" sz="2000" dirty="0" smtClean="0"/>
                        <a:t>46/5</a:t>
                      </a:r>
                      <a:endParaRPr kumimoji="1" lang="ja-JP" altLang="en-US" sz="2000" dirty="0"/>
                    </a:p>
                  </a:txBody>
                  <a:tcPr/>
                </a:tc>
                <a:tc>
                  <a:txBody>
                    <a:bodyPr/>
                    <a:lstStyle/>
                    <a:p>
                      <a:pPr algn="ctr"/>
                      <a:r>
                        <a:rPr kumimoji="1" lang="en-US" altLang="ja-JP" sz="2000" dirty="0" smtClean="0"/>
                        <a:t>370/21</a:t>
                      </a:r>
                      <a:endParaRPr kumimoji="1" lang="ja-JP" altLang="en-US" sz="2000" dirty="0"/>
                    </a:p>
                  </a:txBody>
                  <a:tcPr/>
                </a:tc>
                <a:extLst>
                  <a:ext uri="{0D108BD9-81ED-4DB2-BD59-A6C34878D82A}">
                    <a16:rowId xmlns:a16="http://schemas.microsoft.com/office/drawing/2014/main" val="10002"/>
                  </a:ext>
                </a:extLst>
              </a:tr>
            </a:tbl>
          </a:graphicData>
        </a:graphic>
      </p:graphicFrame>
      <p:sp>
        <p:nvSpPr>
          <p:cNvPr id="7" name="灯片编号占位符 6"/>
          <p:cNvSpPr>
            <a:spLocks noGrp="1"/>
          </p:cNvSpPr>
          <p:nvPr>
            <p:ph type="sldNum" sz="quarter" idx="2"/>
          </p:nvPr>
        </p:nvSpPr>
        <p:spPr/>
        <p:txBody>
          <a:bodyPr/>
          <a:lstStyle/>
          <a:p>
            <a:fld id="{86CB4B4D-7CA3-9044-876B-883B54F8677D}" type="slidenum">
              <a:rPr lang="en-US" altLang="ja-JP" smtClean="0"/>
              <a:t>40</a:t>
            </a:fld>
            <a:endParaRPr lang="ja-JP" altLang="en-US"/>
          </a:p>
        </p:txBody>
      </p:sp>
    </p:spTree>
    <p:extLst>
      <p:ext uri="{BB962C8B-B14F-4D97-AF65-F5344CB8AC3E}">
        <p14:creationId xmlns:p14="http://schemas.microsoft.com/office/powerpoint/2010/main" val="24991850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66253"/>
            <a:ext cx="11704320" cy="6436925"/>
          </a:xfrm>
        </p:spPr>
        <p:txBody>
          <a:bodyPr/>
          <a:lstStyle/>
          <a:p>
            <a:pPr marL="0" indent="0" hangingPunct="0">
              <a:buNone/>
            </a:pPr>
            <a:r>
              <a:rPr lang="en-US" altLang="ja-JP" i="1" dirty="0" err="1">
                <a:latin typeface="+mn-lt"/>
              </a:rPr>
              <a:t>N</a:t>
            </a:r>
            <a:r>
              <a:rPr lang="en-US" altLang="ja-JP" i="1" baseline="-25000" dirty="0" err="1">
                <a:latin typeface="+mn-lt"/>
              </a:rPr>
              <a:t>zb</a:t>
            </a:r>
            <a:r>
              <a:rPr lang="en-US" altLang="ja-JP" dirty="0">
                <a:latin typeface="+mn-lt"/>
              </a:rPr>
              <a:t>&gt;</a:t>
            </a:r>
            <a:r>
              <a:rPr lang="en-US" altLang="ja-JP" i="1" dirty="0" err="1">
                <a:latin typeface="+mn-lt"/>
              </a:rPr>
              <a:t>N</a:t>
            </a:r>
            <a:r>
              <a:rPr lang="en-US" altLang="ja-JP" i="1" baseline="-25000" dirty="0" err="1">
                <a:latin typeface="+mn-lt"/>
              </a:rPr>
              <a:t>yb</a:t>
            </a:r>
            <a:r>
              <a:rPr lang="ja-JP" altLang="ja-JP" dirty="0">
                <a:latin typeface="+mn-lt"/>
              </a:rPr>
              <a:t>であるから、次の命題が導かれる。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b="1" dirty="0">
                <a:latin typeface="+mn-lt"/>
              </a:rPr>
              <a:t>命題４</a:t>
            </a:r>
            <a:endParaRPr lang="ja-JP" altLang="ja-JP" dirty="0">
              <a:latin typeface="+mn-lt"/>
            </a:endParaRPr>
          </a:p>
          <a:p>
            <a:pPr marL="0" indent="0" hangingPunct="0">
              <a:buNone/>
            </a:pPr>
            <a:r>
              <a:rPr lang="en-US" altLang="ja-JP" b="1" i="1" dirty="0">
                <a:latin typeface="+mn-lt"/>
              </a:rPr>
              <a:t>b</a:t>
            </a:r>
            <a:r>
              <a:rPr lang="ja-JP" altLang="ja-JP" b="1" dirty="0">
                <a:latin typeface="+mn-lt"/>
              </a:rPr>
              <a:t>が上昇すると、</a:t>
            </a:r>
            <a:r>
              <a:rPr lang="en-US" altLang="ja-JP" b="1" i="1" dirty="0">
                <a:latin typeface="+mn-lt"/>
              </a:rPr>
              <a:t>N </a:t>
            </a:r>
            <a:r>
              <a:rPr lang="en-US" altLang="ja-JP" b="1" dirty="0">
                <a:latin typeface="+mn-lt"/>
              </a:rPr>
              <a:t>&lt;</a:t>
            </a:r>
            <a:r>
              <a:rPr lang="en-US" altLang="ja-JP" b="1" i="1" dirty="0">
                <a:latin typeface="+mn-lt"/>
              </a:rPr>
              <a:t> </a:t>
            </a:r>
            <a:r>
              <a:rPr lang="en-US" altLang="ja-JP" b="1" i="1" dirty="0" err="1">
                <a:latin typeface="+mn-lt"/>
              </a:rPr>
              <a:t>N</a:t>
            </a:r>
            <a:r>
              <a:rPr lang="en-US" altLang="ja-JP" b="1" i="1" baseline="-25000" dirty="0" err="1">
                <a:latin typeface="+mn-lt"/>
              </a:rPr>
              <a:t>yb</a:t>
            </a:r>
            <a:r>
              <a:rPr lang="ja-JP" altLang="ja-JP" b="1" dirty="0">
                <a:latin typeface="+mn-lt"/>
              </a:rPr>
              <a:t>であれば</a:t>
            </a:r>
            <a:r>
              <a:rPr lang="en-US" altLang="ja-JP" b="1" i="1" dirty="0">
                <a:latin typeface="+mn-lt"/>
              </a:rPr>
              <a:t>y</a:t>
            </a:r>
            <a:r>
              <a:rPr lang="en-US" altLang="ja-JP" b="1" dirty="0">
                <a:latin typeface="+mn-lt"/>
              </a:rPr>
              <a:t>*</a:t>
            </a:r>
            <a:r>
              <a:rPr lang="ja-JP" altLang="ja-JP" b="1" dirty="0">
                <a:latin typeface="+mn-lt"/>
              </a:rPr>
              <a:t>と</a:t>
            </a:r>
            <a:r>
              <a:rPr lang="en-US" altLang="ja-JP" b="1" i="1" dirty="0">
                <a:latin typeface="+mn-lt"/>
              </a:rPr>
              <a:t>z</a:t>
            </a:r>
            <a:r>
              <a:rPr lang="en-US" altLang="ja-JP" b="1" dirty="0">
                <a:latin typeface="+mn-lt"/>
              </a:rPr>
              <a:t>*</a:t>
            </a:r>
            <a:r>
              <a:rPr lang="ja-JP" altLang="ja-JP" b="1" dirty="0">
                <a:latin typeface="+mn-lt"/>
              </a:rPr>
              <a:t>は減るが、</a:t>
            </a:r>
            <a:r>
              <a:rPr lang="en-US" altLang="ja-JP" b="1" i="1" dirty="0" err="1">
                <a:latin typeface="+mn-lt"/>
              </a:rPr>
              <a:t>N</a:t>
            </a:r>
            <a:r>
              <a:rPr lang="en-US" altLang="ja-JP" b="1" i="1" baseline="-25000" dirty="0" err="1">
                <a:latin typeface="+mn-lt"/>
              </a:rPr>
              <a:t>yb</a:t>
            </a:r>
            <a:r>
              <a:rPr lang="en-US" altLang="ja-JP" b="1" dirty="0">
                <a:latin typeface="+mn-lt"/>
              </a:rPr>
              <a:t> &lt;</a:t>
            </a:r>
            <a:r>
              <a:rPr lang="en-US" altLang="ja-JP" b="1" i="1" dirty="0">
                <a:latin typeface="+mn-lt"/>
              </a:rPr>
              <a:t>N </a:t>
            </a:r>
            <a:r>
              <a:rPr lang="en-US" altLang="ja-JP" b="1" dirty="0">
                <a:latin typeface="+mn-lt"/>
              </a:rPr>
              <a:t>&lt;</a:t>
            </a:r>
            <a:r>
              <a:rPr lang="en-US" altLang="ja-JP" b="1" i="1" dirty="0">
                <a:latin typeface="+mn-lt"/>
              </a:rPr>
              <a:t> </a:t>
            </a:r>
            <a:r>
              <a:rPr lang="en-US" altLang="ja-JP" b="1" i="1" dirty="0" err="1">
                <a:latin typeface="+mn-lt"/>
              </a:rPr>
              <a:t>N</a:t>
            </a:r>
            <a:r>
              <a:rPr lang="en-US" altLang="ja-JP" b="1" i="1" baseline="-25000" dirty="0" err="1">
                <a:latin typeface="+mn-lt"/>
              </a:rPr>
              <a:t>zb</a:t>
            </a:r>
            <a:r>
              <a:rPr lang="ja-JP" altLang="ja-JP" b="1" dirty="0">
                <a:latin typeface="+mn-lt"/>
              </a:rPr>
              <a:t>の時には、財がある程度同質的であれば</a:t>
            </a:r>
            <a:r>
              <a:rPr lang="en-US" altLang="ja-JP" b="1" i="1" dirty="0">
                <a:latin typeface="+mn-lt"/>
              </a:rPr>
              <a:t>y</a:t>
            </a:r>
            <a:r>
              <a:rPr lang="en-US" altLang="ja-JP" b="1" dirty="0">
                <a:latin typeface="+mn-lt"/>
              </a:rPr>
              <a:t>*</a:t>
            </a:r>
            <a:r>
              <a:rPr lang="ja-JP" altLang="ja-JP" b="1" dirty="0">
                <a:latin typeface="+mn-lt"/>
              </a:rPr>
              <a:t>は増加し、</a:t>
            </a:r>
            <a:r>
              <a:rPr lang="en-US" altLang="ja-JP" b="1" i="1" dirty="0" err="1">
                <a:latin typeface="+mn-lt"/>
              </a:rPr>
              <a:t>N</a:t>
            </a:r>
            <a:r>
              <a:rPr lang="en-US" altLang="ja-JP" b="1" i="1" baseline="-25000" dirty="0" err="1">
                <a:latin typeface="+mn-lt"/>
              </a:rPr>
              <a:t>zb</a:t>
            </a:r>
            <a:r>
              <a:rPr lang="en-US" altLang="ja-JP" b="1" dirty="0">
                <a:latin typeface="+mn-lt"/>
              </a:rPr>
              <a:t> &lt;</a:t>
            </a:r>
            <a:r>
              <a:rPr lang="en-US" altLang="ja-JP" b="1" i="1" dirty="0">
                <a:latin typeface="+mn-lt"/>
              </a:rPr>
              <a:t>N</a:t>
            </a:r>
            <a:r>
              <a:rPr lang="ja-JP" altLang="ja-JP" b="1" dirty="0">
                <a:latin typeface="+mn-lt"/>
              </a:rPr>
              <a:t>であれば</a:t>
            </a:r>
            <a:r>
              <a:rPr lang="en-US" altLang="ja-JP" b="1" i="1" dirty="0">
                <a:latin typeface="+mn-lt"/>
              </a:rPr>
              <a:t>y</a:t>
            </a:r>
            <a:r>
              <a:rPr lang="en-US" altLang="ja-JP" b="1" dirty="0">
                <a:latin typeface="+mn-lt"/>
              </a:rPr>
              <a:t>*</a:t>
            </a:r>
            <a:r>
              <a:rPr lang="ja-JP" altLang="ja-JP" b="1" dirty="0">
                <a:latin typeface="+mn-lt"/>
              </a:rPr>
              <a:t>と</a:t>
            </a:r>
            <a:r>
              <a:rPr lang="en-US" altLang="ja-JP" b="1" i="1" dirty="0">
                <a:latin typeface="+mn-lt"/>
              </a:rPr>
              <a:t>z</a:t>
            </a:r>
            <a:r>
              <a:rPr lang="en-US" altLang="ja-JP" b="1" dirty="0">
                <a:latin typeface="+mn-lt"/>
              </a:rPr>
              <a:t>*</a:t>
            </a:r>
            <a:r>
              <a:rPr lang="ja-JP" altLang="ja-JP" b="1" dirty="0">
                <a:latin typeface="+mn-lt"/>
              </a:rPr>
              <a:t>はともに増加する。すなわち、</a:t>
            </a:r>
            <a:r>
              <a:rPr lang="ja-JP" altLang="ja-JP" b="1" dirty="0">
                <a:solidFill>
                  <a:srgbClr val="FF0000"/>
                </a:solidFill>
                <a:latin typeface="+mn-lt"/>
              </a:rPr>
              <a:t>サプライヤ－の数が多く、財がある程度同質的であれば、財が一層同質的になると企業とサプライヤ－の利潤が増えることがある。</a:t>
            </a:r>
            <a:endParaRPr lang="ja-JP" altLang="ja-JP" dirty="0">
              <a:solidFill>
                <a:srgbClr val="FF0000"/>
              </a:solidFill>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41</a:t>
            </a:fld>
            <a:endParaRPr lang="ja-JP" altLang="en-US"/>
          </a:p>
        </p:txBody>
      </p:sp>
    </p:spTree>
    <p:extLst>
      <p:ext uri="{BB962C8B-B14F-4D97-AF65-F5344CB8AC3E}">
        <p14:creationId xmlns:p14="http://schemas.microsoft.com/office/powerpoint/2010/main" val="162667107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24309"/>
            <a:ext cx="11704320" cy="6436925"/>
          </a:xfrm>
        </p:spPr>
        <p:txBody>
          <a:bodyPr/>
          <a:lstStyle/>
          <a:p>
            <a:pPr marL="0" indent="0" hangingPunct="0">
              <a:buNone/>
            </a:pPr>
            <a:r>
              <a:rPr lang="en-US" altLang="ja-JP" i="1" dirty="0">
                <a:latin typeface="+mn-lt"/>
              </a:rPr>
              <a:t>M</a:t>
            </a:r>
            <a:r>
              <a:rPr lang="en-US" altLang="ja-JP" dirty="0">
                <a:latin typeface="+mn-lt"/>
              </a:rPr>
              <a:t>=4, </a:t>
            </a:r>
            <a:r>
              <a:rPr lang="en-US" altLang="ja-JP" i="1" dirty="0">
                <a:latin typeface="+mn-lt"/>
              </a:rPr>
              <a:t>N</a:t>
            </a:r>
            <a:r>
              <a:rPr lang="en-US" altLang="ja-JP" dirty="0">
                <a:latin typeface="+mn-lt"/>
              </a:rPr>
              <a:t>=20</a:t>
            </a:r>
            <a:r>
              <a:rPr lang="ja-JP" altLang="ja-JP" dirty="0">
                <a:latin typeface="+mn-lt"/>
              </a:rPr>
              <a:t>のときの企業とサプライヤ－の利</a:t>
            </a:r>
            <a:r>
              <a:rPr lang="ja-JP" altLang="ja-JP" dirty="0" smtClean="0">
                <a:latin typeface="+mn-lt"/>
              </a:rPr>
              <a:t>潤</a:t>
            </a:r>
            <a:endParaRPr lang="en-US" altLang="ja-JP" dirty="0" smtClean="0">
              <a:latin typeface="+mn-lt"/>
            </a:endParaRPr>
          </a:p>
          <a:p>
            <a:pPr marL="0" indent="0" hangingPunct="0">
              <a:buNone/>
            </a:pPr>
            <a:endParaRPr lang="ja-JP" altLang="ja-JP" dirty="0">
              <a:latin typeface="+mn-lt"/>
            </a:endParaRPr>
          </a:p>
          <a:p>
            <a:pPr marL="0" indent="0" hangingPunct="0">
              <a:buNone/>
            </a:pPr>
            <a:r>
              <a:rPr lang="ja-JP" altLang="ja-JP" i="1" dirty="0">
                <a:latin typeface="+mn-lt"/>
              </a:rPr>
              <a:t>　</a:t>
            </a:r>
            <a:r>
              <a:rPr lang="en-US" altLang="ja-JP" i="1" dirty="0">
                <a:latin typeface="+mn-lt"/>
              </a:rPr>
              <a:t>y</a:t>
            </a:r>
            <a:r>
              <a:rPr lang="en-US" altLang="ja-JP" dirty="0">
                <a:latin typeface="+mn-lt"/>
              </a:rPr>
              <a:t>(</a:t>
            </a:r>
            <a:r>
              <a:rPr lang="en-US" altLang="ja-JP" i="1" dirty="0">
                <a:latin typeface="+mn-lt"/>
              </a:rPr>
              <a:t>b</a:t>
            </a:r>
            <a:r>
              <a:rPr lang="en-US" altLang="ja-JP" dirty="0">
                <a:latin typeface="+mn-lt"/>
              </a:rPr>
              <a:t>)=(1+</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/9(7-3</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(2+3</a:t>
            </a:r>
            <a:r>
              <a:rPr lang="en-US" altLang="ja-JP" i="1" dirty="0">
                <a:latin typeface="+mn-lt"/>
              </a:rPr>
              <a:t>b</a:t>
            </a:r>
            <a:r>
              <a:rPr lang="en-US" altLang="ja-JP" dirty="0">
                <a:latin typeface="+mn-lt"/>
              </a:rPr>
              <a:t>)</a:t>
            </a:r>
            <a:r>
              <a:rPr lang="en-US" altLang="ja-JP" baseline="30000" dirty="0">
                <a:latin typeface="+mn-lt"/>
              </a:rPr>
              <a:t>2</a:t>
            </a:r>
            <a:endParaRPr lang="ja-JP" altLang="ja-JP" dirty="0">
              <a:latin typeface="+mn-lt"/>
            </a:endParaRPr>
          </a:p>
          <a:p>
            <a:pPr marL="0" indent="0" hangingPunct="0">
              <a:buNone/>
            </a:pPr>
            <a:r>
              <a:rPr lang="ja-JP" altLang="ja-JP" i="1" dirty="0">
                <a:latin typeface="+mn-lt"/>
              </a:rPr>
              <a:t>　</a:t>
            </a:r>
            <a:r>
              <a:rPr lang="en-US" altLang="ja-JP" i="1" dirty="0">
                <a:latin typeface="+mn-lt"/>
              </a:rPr>
              <a:t>z</a:t>
            </a:r>
            <a:r>
              <a:rPr lang="en-US" altLang="ja-JP" dirty="0">
                <a:latin typeface="+mn-lt"/>
              </a:rPr>
              <a:t>(</a:t>
            </a:r>
            <a:r>
              <a:rPr lang="en-US" altLang="ja-JP" i="1" dirty="0">
                <a:latin typeface="+mn-lt"/>
              </a:rPr>
              <a:t>b</a:t>
            </a:r>
            <a:r>
              <a:rPr lang="en-US" altLang="ja-JP" dirty="0">
                <a:latin typeface="+mn-lt"/>
              </a:rPr>
              <a:t>)=(2-</a:t>
            </a:r>
            <a:r>
              <a:rPr lang="en-US" altLang="ja-JP" i="1" dirty="0">
                <a:latin typeface="+mn-lt"/>
              </a:rPr>
              <a:t>b</a:t>
            </a:r>
            <a:r>
              <a:rPr lang="en-US" altLang="ja-JP" dirty="0">
                <a:latin typeface="+mn-lt"/>
              </a:rPr>
              <a:t>)(1+</a:t>
            </a:r>
            <a:r>
              <a:rPr lang="en-US" altLang="ja-JP" i="1" dirty="0">
                <a:latin typeface="+mn-lt"/>
              </a:rPr>
              <a:t>b</a:t>
            </a:r>
            <a:r>
              <a:rPr lang="en-US" altLang="ja-JP" dirty="0">
                <a:latin typeface="+mn-lt"/>
              </a:rPr>
              <a:t>)/18(7-3</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(2+3</a:t>
            </a:r>
            <a:r>
              <a:rPr lang="en-US" altLang="ja-JP" i="1" dirty="0">
                <a:latin typeface="+mn-lt"/>
              </a:rPr>
              <a:t>b</a:t>
            </a:r>
            <a:r>
              <a:rPr lang="en-US" altLang="ja-JP" dirty="0" smtClean="0">
                <a:latin typeface="+mn-lt"/>
              </a:rPr>
              <a:t>)</a:t>
            </a:r>
          </a:p>
          <a:p>
            <a:pPr marL="0" indent="0" hangingPunct="0">
              <a:buNone/>
            </a:pPr>
            <a:endParaRPr lang="ja-JP" altLang="ja-JP" dirty="0">
              <a:latin typeface="+mn-lt"/>
            </a:endParaRPr>
          </a:p>
          <a:p>
            <a:pPr marL="0" indent="0" hangingPunct="0">
              <a:buNone/>
            </a:pPr>
            <a:r>
              <a:rPr lang="ja-JP" altLang="ja-JP" dirty="0">
                <a:latin typeface="+mn-lt"/>
              </a:rPr>
              <a:t>・</a:t>
            </a:r>
            <a:r>
              <a:rPr lang="en-US" altLang="ja-JP" i="1" dirty="0">
                <a:latin typeface="+mn-lt"/>
              </a:rPr>
              <a:t>b</a:t>
            </a:r>
            <a:r>
              <a:rPr lang="en-US" altLang="ja-JP" dirty="0">
                <a:latin typeface="+mn-lt"/>
              </a:rPr>
              <a:t>&gt;0.2</a:t>
            </a:r>
            <a:r>
              <a:rPr lang="ja-JP" altLang="ja-JP" dirty="0">
                <a:latin typeface="+mn-lt"/>
              </a:rPr>
              <a:t>であれば、</a:t>
            </a:r>
            <a:r>
              <a:rPr lang="en-US" altLang="ja-JP" i="1" dirty="0">
                <a:latin typeface="+mn-lt"/>
              </a:rPr>
              <a:t>b</a:t>
            </a:r>
            <a:r>
              <a:rPr lang="ja-JP" altLang="ja-JP" dirty="0">
                <a:latin typeface="+mn-lt"/>
              </a:rPr>
              <a:t>が上昇すると企業とサプライヤ－の利潤が増える。</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42</a:t>
            </a:fld>
            <a:endParaRPr lang="ja-JP" altLang="en-US"/>
          </a:p>
        </p:txBody>
      </p:sp>
    </p:spTree>
    <p:extLst>
      <p:ext uri="{BB962C8B-B14F-4D97-AF65-F5344CB8AC3E}">
        <p14:creationId xmlns:p14="http://schemas.microsoft.com/office/powerpoint/2010/main" val="26094752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37225"/>
            <a:ext cx="11704320" cy="6436925"/>
          </a:xfrm>
        </p:spPr>
        <p:txBody>
          <a:bodyPr/>
          <a:lstStyle/>
          <a:p>
            <a:pPr marL="0" indent="0">
              <a:buNone/>
            </a:pPr>
            <a:r>
              <a:rPr lang="en-US" altLang="ja-JP" b="1" dirty="0">
                <a:latin typeface="+mn-lt"/>
              </a:rPr>
              <a:t>[</a:t>
            </a:r>
            <a:r>
              <a:rPr lang="ja-JP" altLang="ja-JP" b="1" dirty="0">
                <a:latin typeface="+mn-lt"/>
              </a:rPr>
              <a:t>図５：</a:t>
            </a:r>
            <a:r>
              <a:rPr lang="en-US" altLang="ja-JP" b="1" i="1" dirty="0">
                <a:latin typeface="+mn-lt"/>
              </a:rPr>
              <a:t>y</a:t>
            </a:r>
            <a:r>
              <a:rPr lang="en-US" altLang="ja-JP" b="1" dirty="0">
                <a:latin typeface="+mn-lt"/>
              </a:rPr>
              <a:t>(</a:t>
            </a:r>
            <a:r>
              <a:rPr lang="en-US" altLang="ja-JP" b="1" i="1" dirty="0">
                <a:latin typeface="+mn-lt"/>
              </a:rPr>
              <a:t>b</a:t>
            </a:r>
            <a:r>
              <a:rPr lang="en-US" altLang="ja-JP" b="1" dirty="0">
                <a:latin typeface="+mn-lt"/>
              </a:rPr>
              <a:t>)</a:t>
            </a:r>
            <a:r>
              <a:rPr lang="ja-JP" altLang="ja-JP" b="1" dirty="0">
                <a:latin typeface="+mn-lt"/>
              </a:rPr>
              <a:t>および</a:t>
            </a:r>
            <a:r>
              <a:rPr lang="en-US" altLang="ja-JP" b="1" i="1" dirty="0">
                <a:latin typeface="+mn-lt"/>
              </a:rPr>
              <a:t>z</a:t>
            </a:r>
            <a:r>
              <a:rPr lang="en-US" altLang="ja-JP" b="1" dirty="0">
                <a:latin typeface="+mn-lt"/>
              </a:rPr>
              <a:t>(</a:t>
            </a:r>
            <a:r>
              <a:rPr lang="en-US" altLang="ja-JP" b="1" i="1" dirty="0">
                <a:latin typeface="+mn-lt"/>
              </a:rPr>
              <a:t>b</a:t>
            </a:r>
            <a:r>
              <a:rPr lang="en-US" altLang="ja-JP" b="1" dirty="0" smtClean="0">
                <a:latin typeface="+mn-lt"/>
              </a:rPr>
              <a:t>)]</a:t>
            </a:r>
          </a:p>
          <a:p>
            <a:pPr marL="0" indent="0">
              <a:buNone/>
            </a:pPr>
            <a:endParaRPr lang="ja-JP" altLang="ja-JP" dirty="0">
              <a:latin typeface="+mn-lt"/>
            </a:endParaRPr>
          </a:p>
          <a:p>
            <a:pPr marL="0" indent="0">
              <a:buNone/>
            </a:pPr>
            <a:r>
              <a:rPr lang="en-US" altLang="ja-JP" sz="3200" dirty="0">
                <a:latin typeface="+mn-lt"/>
              </a:rPr>
              <a:t>Plot[</a:t>
            </a:r>
            <a:r>
              <a:rPr lang="en-US" altLang="ja-JP" sz="3200" i="1" dirty="0">
                <a:latin typeface="+mn-lt"/>
              </a:rPr>
              <a:t>y</a:t>
            </a:r>
            <a:r>
              <a:rPr lang="en-US" altLang="ja-JP" sz="3200" dirty="0">
                <a:latin typeface="+mn-lt"/>
              </a:rPr>
              <a:t>(</a:t>
            </a:r>
            <a:r>
              <a:rPr lang="en-US" altLang="ja-JP" sz="3200" i="1" dirty="0">
                <a:latin typeface="+mn-lt"/>
              </a:rPr>
              <a:t>b</a:t>
            </a:r>
            <a:r>
              <a:rPr lang="en-US" altLang="ja-JP" sz="3200" dirty="0">
                <a:latin typeface="+mn-lt"/>
              </a:rPr>
              <a:t>),{</a:t>
            </a:r>
            <a:r>
              <a:rPr lang="en-US" altLang="ja-JP" sz="3200" i="1" dirty="0">
                <a:latin typeface="+mn-lt"/>
              </a:rPr>
              <a:t>b</a:t>
            </a:r>
            <a:r>
              <a:rPr lang="en-US" altLang="ja-JP" sz="3200" dirty="0">
                <a:latin typeface="+mn-lt"/>
              </a:rPr>
              <a:t>,0,1</a:t>
            </a:r>
            <a:r>
              <a:rPr lang="en-US" altLang="ja-JP" sz="3200" dirty="0" smtClean="0">
                <a:latin typeface="+mn-lt"/>
              </a:rPr>
              <a:t>}]                                  </a:t>
            </a:r>
            <a:r>
              <a:rPr lang="ja-JP" altLang="en-US" sz="3200" dirty="0" smtClean="0">
                <a:latin typeface="+mn-lt"/>
              </a:rPr>
              <a:t> </a:t>
            </a:r>
            <a:r>
              <a:rPr lang="en-US" altLang="ja-JP" sz="3200" dirty="0">
                <a:latin typeface="+mn-lt"/>
              </a:rPr>
              <a:t>Plot[</a:t>
            </a:r>
            <a:r>
              <a:rPr lang="en-US" altLang="ja-JP" sz="3200" i="1" dirty="0">
                <a:latin typeface="+mn-lt"/>
              </a:rPr>
              <a:t>z</a:t>
            </a:r>
            <a:r>
              <a:rPr lang="en-US" altLang="ja-JP" sz="3200" dirty="0">
                <a:latin typeface="+mn-lt"/>
              </a:rPr>
              <a:t>(</a:t>
            </a:r>
            <a:r>
              <a:rPr lang="en-US" altLang="ja-JP" sz="3200" i="1" dirty="0">
                <a:latin typeface="+mn-lt"/>
              </a:rPr>
              <a:t>b</a:t>
            </a:r>
            <a:r>
              <a:rPr lang="en-US" altLang="ja-JP" sz="3200" dirty="0">
                <a:latin typeface="+mn-lt"/>
              </a:rPr>
              <a:t>),{</a:t>
            </a:r>
            <a:r>
              <a:rPr lang="en-US" altLang="ja-JP" sz="3200" i="1" dirty="0">
                <a:latin typeface="+mn-lt"/>
              </a:rPr>
              <a:t>b</a:t>
            </a:r>
            <a:r>
              <a:rPr lang="en-US" altLang="ja-JP" sz="3200" dirty="0">
                <a:latin typeface="+mn-lt"/>
              </a:rPr>
              <a:t>,0,1}]</a:t>
            </a:r>
            <a:endParaRPr lang="ja-JP" altLang="ja-JP" sz="3200" dirty="0">
              <a:latin typeface="+mn-lt"/>
            </a:endParaRPr>
          </a:p>
          <a:p>
            <a:pPr marL="0" indent="0">
              <a:buNone/>
            </a:pPr>
            <a:endParaRPr lang="ja-JP" altLang="ja-JP" dirty="0">
              <a:latin typeface="+mn-lt"/>
            </a:endParaRPr>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650240" y="4238183"/>
            <a:ext cx="5155470" cy="3657600"/>
          </a:xfrm>
          <a:prstGeom prst="rect">
            <a:avLst/>
          </a:prstGeom>
          <a:noFill/>
          <a:ln>
            <a:noFill/>
          </a:ln>
        </p:spPr>
      </p:pic>
      <p:pic>
        <p:nvPicPr>
          <p:cNvPr id="5"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829" y="4238183"/>
            <a:ext cx="5660567" cy="3657600"/>
          </a:xfrm>
          <a:prstGeom prst="rect">
            <a:avLst/>
          </a:prstGeom>
          <a:noFill/>
          <a:ln>
            <a:noFill/>
          </a:ln>
        </p:spPr>
      </p:pic>
      <p:sp>
        <p:nvSpPr>
          <p:cNvPr id="6" name="灯片编号占位符 5"/>
          <p:cNvSpPr>
            <a:spLocks noGrp="1"/>
          </p:cNvSpPr>
          <p:nvPr>
            <p:ph type="sldNum" sz="quarter" idx="2"/>
          </p:nvPr>
        </p:nvSpPr>
        <p:spPr/>
        <p:txBody>
          <a:bodyPr/>
          <a:lstStyle/>
          <a:p>
            <a:fld id="{86CB4B4D-7CA3-9044-876B-883B54F8677D}" type="slidenum">
              <a:rPr lang="en-US" altLang="ja-JP" smtClean="0"/>
              <a:t>43</a:t>
            </a:fld>
            <a:endParaRPr lang="ja-JP" altLang="en-US"/>
          </a:p>
        </p:txBody>
      </p:sp>
    </p:spTree>
    <p:extLst>
      <p:ext uri="{BB962C8B-B14F-4D97-AF65-F5344CB8AC3E}">
        <p14:creationId xmlns:p14="http://schemas.microsoft.com/office/powerpoint/2010/main" val="381230964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80767"/>
            <a:ext cx="11704320" cy="6436925"/>
          </a:xfrm>
        </p:spPr>
        <p:txBody>
          <a:bodyPr/>
          <a:lstStyle/>
          <a:p>
            <a:pPr marL="0" indent="0" hangingPunct="0">
              <a:buNone/>
            </a:pPr>
            <a:r>
              <a:rPr lang="ja-JP" altLang="en-US" b="1" dirty="0"/>
              <a:t>サプライヤーの利潤</a:t>
            </a:r>
            <a:endParaRPr lang="en-US" altLang="ja-JP" b="1" dirty="0"/>
          </a:p>
          <a:p>
            <a:pPr marL="0" indent="0" hangingPunct="0">
              <a:buNone/>
            </a:pPr>
            <a:r>
              <a:rPr lang="ja-JP" altLang="ja-JP" i="1" dirty="0">
                <a:latin typeface="+mn-lt"/>
              </a:rPr>
              <a:t>　</a:t>
            </a:r>
            <a:endParaRPr lang="en-US" altLang="ja-JP" i="1" dirty="0" smtClean="0">
              <a:latin typeface="+mn-lt"/>
            </a:endParaRPr>
          </a:p>
          <a:p>
            <a:pPr marL="0" indent="0" hangingPunct="0">
              <a:buNone/>
            </a:pPr>
            <a:r>
              <a:rPr lang="en-US" altLang="ja-JP" i="1" dirty="0" smtClean="0">
                <a:latin typeface="+mn-lt"/>
              </a:rPr>
              <a:t>M</a:t>
            </a:r>
            <a:r>
              <a:rPr lang="en-US" altLang="ja-JP" dirty="0" smtClean="0">
                <a:latin typeface="+mn-lt"/>
              </a:rPr>
              <a:t>=4</a:t>
            </a:r>
            <a:r>
              <a:rPr lang="en-US" altLang="ja-JP" dirty="0">
                <a:latin typeface="+mn-lt"/>
              </a:rPr>
              <a:t>, </a:t>
            </a:r>
            <a:r>
              <a:rPr lang="en-US" altLang="ja-JP" i="1" dirty="0">
                <a:latin typeface="+mn-lt"/>
              </a:rPr>
              <a:t>N</a:t>
            </a:r>
            <a:r>
              <a:rPr lang="en-US" altLang="ja-JP" dirty="0">
                <a:latin typeface="+mn-lt"/>
              </a:rPr>
              <a:t>=9</a:t>
            </a:r>
            <a:r>
              <a:rPr lang="ja-JP" altLang="ja-JP" dirty="0">
                <a:latin typeface="+mn-lt"/>
              </a:rPr>
              <a:t>のとき</a:t>
            </a:r>
          </a:p>
          <a:p>
            <a:pPr marL="0" indent="0" hangingPunct="0">
              <a:buNone/>
            </a:pPr>
            <a:r>
              <a:rPr lang="en-US" altLang="ja-JP" dirty="0">
                <a:latin typeface="+mn-lt"/>
              </a:rPr>
              <a:t>      </a:t>
            </a:r>
            <a:r>
              <a:rPr lang="en-US" altLang="ja-JP" i="1" dirty="0">
                <a:latin typeface="+mn-lt"/>
              </a:rPr>
              <a:t>z</a:t>
            </a:r>
            <a:r>
              <a:rPr lang="en-US" altLang="ja-JP" dirty="0">
                <a:latin typeface="+mn-lt"/>
              </a:rPr>
              <a:t>*(4,9)=2(2-</a:t>
            </a:r>
            <a:r>
              <a:rPr lang="en-US" altLang="ja-JP" i="1" dirty="0">
                <a:latin typeface="+mn-lt"/>
              </a:rPr>
              <a:t>b</a:t>
            </a:r>
            <a:r>
              <a:rPr lang="en-US" altLang="ja-JP" dirty="0">
                <a:latin typeface="+mn-lt"/>
              </a:rPr>
              <a:t>)(</a:t>
            </a:r>
            <a:r>
              <a:rPr lang="en-US" altLang="ja-JP" i="1" dirty="0">
                <a:latin typeface="+mn-lt"/>
              </a:rPr>
              <a:t>b</a:t>
            </a:r>
            <a:r>
              <a:rPr lang="en-US" altLang="ja-JP" dirty="0">
                <a:latin typeface="+mn-lt"/>
              </a:rPr>
              <a:t>+1)/(2+3</a:t>
            </a:r>
            <a:r>
              <a:rPr lang="en-US" altLang="ja-JP" i="1" dirty="0">
                <a:latin typeface="+mn-lt"/>
              </a:rPr>
              <a:t>b</a:t>
            </a:r>
            <a:r>
              <a:rPr lang="en-US" altLang="ja-JP" dirty="0">
                <a:latin typeface="+mn-lt"/>
              </a:rPr>
              <a:t>)(20-7</a:t>
            </a:r>
            <a:r>
              <a:rPr lang="en-US" altLang="ja-JP" i="1" dirty="0">
                <a:latin typeface="+mn-lt"/>
              </a:rPr>
              <a:t>b</a:t>
            </a:r>
            <a:r>
              <a:rPr lang="en-US" altLang="ja-JP" dirty="0">
                <a:latin typeface="+mn-lt"/>
              </a:rPr>
              <a:t>)</a:t>
            </a:r>
            <a:r>
              <a:rPr lang="en-US" altLang="ja-JP" baseline="30000" dirty="0">
                <a:latin typeface="+mn-lt"/>
              </a:rPr>
              <a:t>2</a:t>
            </a:r>
            <a:endParaRPr lang="ja-JP" altLang="ja-JP" dirty="0">
              <a:latin typeface="+mn-lt"/>
            </a:endParaRPr>
          </a:p>
          <a:p>
            <a:pPr marL="0" indent="0" hangingPunct="0">
              <a:buNone/>
            </a:pPr>
            <a:r>
              <a:rPr lang="ja-JP" altLang="ja-JP" i="1" dirty="0">
                <a:latin typeface="+mn-lt"/>
              </a:rPr>
              <a:t>　　</a:t>
            </a:r>
            <a:r>
              <a:rPr lang="en-US" altLang="ja-JP" i="1" dirty="0" smtClean="0">
                <a:latin typeface="+mn-lt"/>
              </a:rPr>
              <a:t> z</a:t>
            </a:r>
            <a:r>
              <a:rPr lang="en-US" altLang="ja-JP" dirty="0" smtClean="0">
                <a:latin typeface="+mn-lt"/>
              </a:rPr>
              <a:t>*</a:t>
            </a:r>
            <a:r>
              <a:rPr lang="en-US" altLang="ja-JP" i="1" baseline="-25000" dirty="0" smtClean="0">
                <a:latin typeface="+mn-lt"/>
              </a:rPr>
              <a:t>b</a:t>
            </a:r>
            <a:r>
              <a:rPr lang="en-US" altLang="ja-JP" dirty="0" smtClean="0">
                <a:latin typeface="+mn-lt"/>
              </a:rPr>
              <a:t>(4,9</a:t>
            </a:r>
            <a:r>
              <a:rPr lang="en-US" altLang="ja-JP" dirty="0">
                <a:latin typeface="+mn-lt"/>
              </a:rPr>
              <a:t>)=-{6(8+</a:t>
            </a:r>
            <a:r>
              <a:rPr lang="en-US" altLang="ja-JP" i="1" dirty="0">
                <a:latin typeface="+mn-lt"/>
              </a:rPr>
              <a:t>b</a:t>
            </a:r>
            <a:r>
              <a:rPr lang="en-US" altLang="ja-JP" dirty="0">
                <a:latin typeface="+mn-lt"/>
              </a:rPr>
              <a:t>(</a:t>
            </a:r>
            <a:r>
              <a:rPr lang="en-US" altLang="ja-JP" i="1" dirty="0">
                <a:latin typeface="+mn-lt"/>
              </a:rPr>
              <a:t>b</a:t>
            </a:r>
            <a:r>
              <a:rPr lang="en-US" altLang="ja-JP" dirty="0">
                <a:latin typeface="+mn-lt"/>
              </a:rPr>
              <a:t>(6+7</a:t>
            </a:r>
            <a:r>
              <a:rPr lang="en-US" altLang="ja-JP" i="1" dirty="0">
                <a:latin typeface="+mn-lt"/>
              </a:rPr>
              <a:t>b</a:t>
            </a:r>
            <a:r>
              <a:rPr lang="en-US" altLang="ja-JP" dirty="0">
                <a:latin typeface="+mn-lt"/>
              </a:rPr>
              <a:t>)-20))}/((2+3</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 (20-7</a:t>
            </a:r>
            <a:r>
              <a:rPr lang="en-US" altLang="ja-JP" i="1" dirty="0">
                <a:latin typeface="+mn-lt"/>
              </a:rPr>
              <a:t>b</a:t>
            </a:r>
            <a:r>
              <a:rPr lang="en-US" altLang="ja-JP" dirty="0">
                <a:latin typeface="+mn-lt"/>
              </a:rPr>
              <a:t>)</a:t>
            </a:r>
            <a:r>
              <a:rPr lang="en-US" altLang="ja-JP" baseline="30000" dirty="0">
                <a:latin typeface="+mn-lt"/>
              </a:rPr>
              <a:t>3</a:t>
            </a:r>
            <a:r>
              <a:rPr lang="en-US" altLang="ja-JP" dirty="0">
                <a:latin typeface="+mn-lt"/>
              </a:rPr>
              <a:t>)</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・企業の利潤は</a:t>
            </a:r>
            <a:r>
              <a:rPr lang="en-US" altLang="ja-JP" i="1" dirty="0">
                <a:latin typeface="+mn-lt"/>
              </a:rPr>
              <a:t>b</a:t>
            </a:r>
            <a:r>
              <a:rPr lang="en-US" altLang="ja-JP" dirty="0">
                <a:latin typeface="+mn-lt"/>
              </a:rPr>
              <a:t>=0.5471</a:t>
            </a:r>
            <a:r>
              <a:rPr lang="ja-JP" altLang="ja-JP" dirty="0">
                <a:latin typeface="+mn-lt"/>
              </a:rPr>
              <a:t>で極小、</a:t>
            </a:r>
            <a:r>
              <a:rPr lang="en-US" altLang="ja-JP" i="1" dirty="0">
                <a:latin typeface="+mn-lt"/>
              </a:rPr>
              <a:t>b</a:t>
            </a:r>
            <a:r>
              <a:rPr lang="en-US" altLang="ja-JP" dirty="0">
                <a:latin typeface="+mn-lt"/>
              </a:rPr>
              <a:t>=0.9047</a:t>
            </a:r>
            <a:r>
              <a:rPr lang="ja-JP" altLang="ja-JP" dirty="0">
                <a:latin typeface="+mn-lt"/>
              </a:rPr>
              <a:t>で極大となる。</a:t>
            </a:r>
          </a:p>
          <a:p>
            <a:pPr marL="0" indent="0" hangingPunct="0">
              <a:buNone/>
            </a:pPr>
            <a:r>
              <a:rPr lang="ja-JP" altLang="ja-JP" dirty="0">
                <a:latin typeface="+mn-lt"/>
              </a:rPr>
              <a:t>・</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(4,9)</a:t>
            </a:r>
            <a:r>
              <a:rPr lang="ja-JP" altLang="ja-JP" dirty="0">
                <a:latin typeface="+mn-lt"/>
              </a:rPr>
              <a:t>は</a:t>
            </a:r>
            <a:r>
              <a:rPr lang="en-US" altLang="ja-JP" i="1" dirty="0">
                <a:latin typeface="+mn-lt"/>
              </a:rPr>
              <a:t>b</a:t>
            </a:r>
            <a:r>
              <a:rPr lang="en-US" altLang="ja-JP" dirty="0">
                <a:latin typeface="+mn-lt"/>
              </a:rPr>
              <a:t>=0.7308</a:t>
            </a:r>
            <a:r>
              <a:rPr lang="ja-JP" altLang="ja-JP" dirty="0">
                <a:latin typeface="+mn-lt"/>
              </a:rPr>
              <a:t>で極大となる。</a:t>
            </a:r>
          </a:p>
          <a:p>
            <a:pPr marL="0" indent="0" hangingPunct="0">
              <a:buNone/>
            </a:pPr>
            <a:r>
              <a:rPr lang="ja-JP" altLang="ja-JP" dirty="0">
                <a:latin typeface="+mn-lt"/>
              </a:rPr>
              <a:t>・</a:t>
            </a:r>
            <a:r>
              <a:rPr lang="en-US" altLang="ja-JP" i="1" dirty="0">
                <a:latin typeface="+mn-lt"/>
              </a:rPr>
              <a:t>z</a:t>
            </a:r>
            <a:r>
              <a:rPr lang="en-US" altLang="ja-JP" dirty="0">
                <a:latin typeface="+mn-lt"/>
              </a:rPr>
              <a:t>*(</a:t>
            </a:r>
            <a:r>
              <a:rPr lang="en-US" altLang="ja-JP" i="1" dirty="0">
                <a:latin typeface="+mn-lt"/>
              </a:rPr>
              <a:t>b</a:t>
            </a:r>
            <a:r>
              <a:rPr lang="en-US" altLang="ja-JP" dirty="0">
                <a:latin typeface="+mn-lt"/>
              </a:rPr>
              <a:t>=0.9047)&gt;</a:t>
            </a:r>
            <a:r>
              <a:rPr lang="en-US" altLang="ja-JP" i="1" dirty="0">
                <a:latin typeface="+mn-lt"/>
              </a:rPr>
              <a:t>z</a:t>
            </a:r>
            <a:r>
              <a:rPr lang="en-US" altLang="ja-JP" dirty="0">
                <a:latin typeface="+mn-lt"/>
              </a:rPr>
              <a:t>*(</a:t>
            </a:r>
            <a:r>
              <a:rPr lang="en-US" altLang="ja-JP" i="1" dirty="0">
                <a:latin typeface="+mn-lt"/>
              </a:rPr>
              <a:t>b</a:t>
            </a:r>
            <a:r>
              <a:rPr lang="en-US" altLang="ja-JP" dirty="0">
                <a:latin typeface="+mn-lt"/>
              </a:rPr>
              <a:t>=1)</a:t>
            </a:r>
            <a:r>
              <a:rPr lang="ja-JP" altLang="ja-JP" dirty="0">
                <a:latin typeface="+mn-lt"/>
              </a:rPr>
              <a:t>である。</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44</a:t>
            </a:fld>
            <a:endParaRPr lang="ja-JP" altLang="en-US"/>
          </a:p>
        </p:txBody>
      </p:sp>
    </p:spTree>
    <p:extLst>
      <p:ext uri="{BB962C8B-B14F-4D97-AF65-F5344CB8AC3E}">
        <p14:creationId xmlns:p14="http://schemas.microsoft.com/office/powerpoint/2010/main" val="377296115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66253"/>
            <a:ext cx="11704320" cy="6436925"/>
          </a:xfrm>
        </p:spPr>
        <p:txBody>
          <a:bodyPr/>
          <a:lstStyle/>
          <a:p>
            <a:pPr marL="0" indent="0">
              <a:buNone/>
            </a:pPr>
            <a:r>
              <a:rPr lang="en-US" altLang="ja-JP" b="1" dirty="0">
                <a:latin typeface="+mn-lt"/>
              </a:rPr>
              <a:t>[</a:t>
            </a:r>
            <a:r>
              <a:rPr lang="ja-JP" altLang="ja-JP" b="1" dirty="0">
                <a:latin typeface="+mn-lt"/>
              </a:rPr>
              <a:t>図６：</a:t>
            </a:r>
            <a:r>
              <a:rPr lang="en-US" altLang="ja-JP" b="1" i="1" dirty="0">
                <a:latin typeface="+mn-lt"/>
              </a:rPr>
              <a:t>M</a:t>
            </a:r>
            <a:r>
              <a:rPr lang="en-US" altLang="ja-JP" b="1" dirty="0">
                <a:latin typeface="+mn-lt"/>
              </a:rPr>
              <a:t>=4, </a:t>
            </a:r>
            <a:r>
              <a:rPr lang="en-US" altLang="ja-JP" b="1" i="1" dirty="0">
                <a:latin typeface="+mn-lt"/>
              </a:rPr>
              <a:t>N</a:t>
            </a:r>
            <a:r>
              <a:rPr lang="en-US" altLang="ja-JP" b="1" dirty="0">
                <a:latin typeface="+mn-lt"/>
              </a:rPr>
              <a:t>=9</a:t>
            </a:r>
            <a:r>
              <a:rPr lang="ja-JP" altLang="ja-JP" b="1" dirty="0">
                <a:latin typeface="+mn-lt"/>
              </a:rPr>
              <a:t>のときのサプライヤ－の利潤</a:t>
            </a:r>
            <a:r>
              <a:rPr lang="en-US" altLang="ja-JP" b="1" dirty="0">
                <a:latin typeface="+mn-lt"/>
              </a:rPr>
              <a:t>]</a:t>
            </a:r>
            <a:endParaRPr lang="ja-JP" altLang="ja-JP" dirty="0">
              <a:latin typeface="+mn-lt"/>
            </a:endParaRPr>
          </a:p>
          <a:p>
            <a:pPr marL="0" indent="0">
              <a:buNone/>
            </a:pPr>
            <a:endParaRPr lang="en-US" altLang="ja-JP" sz="3200" dirty="0" smtClean="0">
              <a:latin typeface="+mn-lt"/>
            </a:endParaRPr>
          </a:p>
          <a:p>
            <a:pPr marL="0" indent="0">
              <a:buNone/>
            </a:pPr>
            <a:r>
              <a:rPr lang="en-US" altLang="ja-JP" sz="3200" dirty="0" smtClean="0">
                <a:latin typeface="+mn-lt"/>
              </a:rPr>
              <a:t>Plot[</a:t>
            </a:r>
            <a:r>
              <a:rPr lang="en-US" altLang="ja-JP" sz="3200" i="1" dirty="0" smtClean="0">
                <a:latin typeface="+mn-lt"/>
              </a:rPr>
              <a:t>z</a:t>
            </a:r>
            <a:r>
              <a:rPr lang="en-US" altLang="ja-JP" sz="3200" dirty="0" smtClean="0">
                <a:latin typeface="+mn-lt"/>
              </a:rPr>
              <a:t>(4,9</a:t>
            </a:r>
            <a:r>
              <a:rPr lang="en-US" altLang="ja-JP" sz="3200" dirty="0">
                <a:latin typeface="+mn-lt"/>
              </a:rPr>
              <a:t>),{</a:t>
            </a:r>
            <a:r>
              <a:rPr lang="en-US" altLang="ja-JP" sz="3200" i="1" dirty="0">
                <a:latin typeface="+mn-lt"/>
              </a:rPr>
              <a:t>b</a:t>
            </a:r>
            <a:r>
              <a:rPr lang="en-US" altLang="ja-JP" sz="3200" dirty="0">
                <a:latin typeface="+mn-lt"/>
              </a:rPr>
              <a:t>,0,1}]</a:t>
            </a:r>
            <a:endParaRPr lang="ja-JP" altLang="ja-JP" sz="3200" dirty="0">
              <a:latin typeface="+mn-lt"/>
            </a:endParaRPr>
          </a:p>
          <a:p>
            <a:pPr marL="0" indent="0">
              <a:buNone/>
            </a:pPr>
            <a:endParaRPr kumimoji="1" lang="ja-JP" altLang="en-US" dirty="0">
              <a:latin typeface="+mn-lt"/>
            </a:endParaRPr>
          </a:p>
        </p:txBody>
      </p:sp>
      <p:pic>
        <p:nvPicPr>
          <p:cNvPr id="4" name="図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200" y="3759200"/>
            <a:ext cx="7649047" cy="5098706"/>
          </a:xfrm>
          <a:prstGeom prst="rect">
            <a:avLst/>
          </a:prstGeom>
          <a:noFill/>
          <a:ln>
            <a:noFill/>
          </a:ln>
        </p:spPr>
      </p:pic>
      <p:sp>
        <p:nvSpPr>
          <p:cNvPr id="5" name="灯片编号占位符 4"/>
          <p:cNvSpPr>
            <a:spLocks noGrp="1"/>
          </p:cNvSpPr>
          <p:nvPr>
            <p:ph type="sldNum" sz="quarter" idx="2"/>
          </p:nvPr>
        </p:nvSpPr>
        <p:spPr/>
        <p:txBody>
          <a:bodyPr/>
          <a:lstStyle/>
          <a:p>
            <a:fld id="{86CB4B4D-7CA3-9044-876B-883B54F8677D}" type="slidenum">
              <a:rPr lang="en-US" altLang="ja-JP" smtClean="0"/>
              <a:t>45</a:t>
            </a:fld>
            <a:endParaRPr lang="ja-JP" altLang="en-US"/>
          </a:p>
        </p:txBody>
      </p:sp>
    </p:spTree>
    <p:extLst>
      <p:ext uri="{BB962C8B-B14F-4D97-AF65-F5344CB8AC3E}">
        <p14:creationId xmlns:p14="http://schemas.microsoft.com/office/powerpoint/2010/main" val="294199408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85291"/>
            <a:ext cx="11704320" cy="6436925"/>
          </a:xfrm>
        </p:spPr>
        <p:txBody>
          <a:bodyPr/>
          <a:lstStyle/>
          <a:p>
            <a:pPr marL="0" indent="0" hangingPunct="0">
              <a:buNone/>
            </a:pPr>
            <a:endParaRPr lang="en-US" altLang="ja-JP" i="1" dirty="0" smtClean="0">
              <a:latin typeface="+mn-lt"/>
            </a:endParaRPr>
          </a:p>
          <a:p>
            <a:pPr marL="0" indent="0" hangingPunct="0">
              <a:buNone/>
            </a:pPr>
            <a:r>
              <a:rPr lang="en-US" altLang="ja-JP" i="1" dirty="0" smtClean="0">
                <a:latin typeface="+mn-lt"/>
              </a:rPr>
              <a:t>g</a:t>
            </a:r>
            <a:r>
              <a:rPr lang="en-US" altLang="ja-JP" dirty="0" smtClean="0">
                <a:latin typeface="+mn-lt"/>
              </a:rPr>
              <a:t>(</a:t>
            </a:r>
            <a:r>
              <a:rPr lang="en-US" altLang="ja-JP" i="1" dirty="0" smtClean="0">
                <a:latin typeface="+mn-lt"/>
              </a:rPr>
              <a:t>b</a:t>
            </a:r>
            <a:r>
              <a:rPr lang="en-US" altLang="ja-JP" dirty="0">
                <a:latin typeface="+mn-lt"/>
              </a:rPr>
              <a:t>)=</a:t>
            </a:r>
            <a:r>
              <a:rPr lang="en-US" altLang="ja-JP" i="1" dirty="0">
                <a:latin typeface="+mn-lt"/>
              </a:rPr>
              <a:t>z</a:t>
            </a:r>
            <a:r>
              <a:rPr lang="en-US" altLang="ja-JP" dirty="0">
                <a:latin typeface="+mn-lt"/>
              </a:rPr>
              <a:t>*</a:t>
            </a:r>
            <a:r>
              <a:rPr lang="en-US" altLang="ja-JP" i="1" baseline="-25000" dirty="0">
                <a:latin typeface="+mn-lt"/>
              </a:rPr>
              <a:t>b</a:t>
            </a:r>
            <a:r>
              <a:rPr lang="en-US" altLang="ja-JP" i="1" dirty="0">
                <a:latin typeface="+mn-lt"/>
              </a:rPr>
              <a:t>D</a:t>
            </a:r>
            <a:r>
              <a:rPr lang="en-US" altLang="ja-JP" i="1" baseline="-25000" dirty="0">
                <a:latin typeface="+mn-lt"/>
              </a:rPr>
              <a:t>Q</a:t>
            </a:r>
            <a:r>
              <a:rPr lang="en-US" altLang="ja-JP" baseline="30000" dirty="0">
                <a:latin typeface="+mn-lt"/>
              </a:rPr>
              <a:t>2</a:t>
            </a:r>
            <a:r>
              <a:rPr lang="en-US" altLang="ja-JP" i="1" dirty="0">
                <a:latin typeface="+mn-lt"/>
              </a:rPr>
              <a:t>D</a:t>
            </a:r>
            <a:r>
              <a:rPr lang="en-US" altLang="ja-JP" i="1" baseline="-25000" dirty="0">
                <a:latin typeface="+mn-lt"/>
              </a:rPr>
              <a:t>w</a:t>
            </a:r>
            <a:r>
              <a:rPr lang="en-US" altLang="ja-JP" baseline="30000" dirty="0">
                <a:latin typeface="+mn-lt"/>
              </a:rPr>
              <a:t>3</a:t>
            </a:r>
            <a:r>
              <a:rPr lang="en-US" altLang="ja-JP" dirty="0">
                <a:latin typeface="+mn-lt"/>
              </a:rPr>
              <a:t>/(</a:t>
            </a:r>
            <a:r>
              <a:rPr lang="en-US" altLang="ja-JP" i="1" dirty="0">
                <a:latin typeface="+mn-lt"/>
              </a:rPr>
              <a:t>M-</a:t>
            </a:r>
            <a:r>
              <a:rPr lang="en-US" altLang="ja-JP" dirty="0">
                <a:latin typeface="+mn-lt"/>
              </a:rPr>
              <a:t>1)=-(</a:t>
            </a:r>
            <a:r>
              <a:rPr lang="en-US" altLang="ja-JP" i="1" dirty="0">
                <a:latin typeface="+mn-lt"/>
              </a:rPr>
              <a:t>M</a:t>
            </a:r>
            <a:r>
              <a:rPr lang="en-US" altLang="ja-JP" dirty="0">
                <a:latin typeface="+mn-lt"/>
              </a:rPr>
              <a:t>-2)(</a:t>
            </a:r>
            <a:r>
              <a:rPr lang="en-US" altLang="ja-JP" i="1" dirty="0">
                <a:latin typeface="+mn-lt"/>
              </a:rPr>
              <a:t>N</a:t>
            </a:r>
            <a:r>
              <a:rPr lang="en-US" altLang="ja-JP" dirty="0">
                <a:latin typeface="+mn-lt"/>
              </a:rPr>
              <a:t>-</a:t>
            </a:r>
            <a:r>
              <a:rPr lang="en-US" altLang="ja-JP" i="1" dirty="0">
                <a:latin typeface="+mn-lt"/>
              </a:rPr>
              <a:t>M</a:t>
            </a:r>
            <a:r>
              <a:rPr lang="en-US" altLang="ja-JP" dirty="0">
                <a:latin typeface="+mn-lt"/>
              </a:rPr>
              <a:t>+2)</a:t>
            </a:r>
            <a:r>
              <a:rPr lang="en-US" altLang="ja-JP" i="1" dirty="0">
                <a:latin typeface="+mn-lt"/>
              </a:rPr>
              <a:t>b</a:t>
            </a:r>
            <a:r>
              <a:rPr lang="en-US" altLang="ja-JP" baseline="30000" dirty="0">
                <a:latin typeface="+mn-lt"/>
              </a:rPr>
              <a:t>3</a:t>
            </a:r>
            <a:endParaRPr lang="ja-JP" altLang="ja-JP" dirty="0">
              <a:latin typeface="+mn-lt"/>
            </a:endParaRPr>
          </a:p>
          <a:p>
            <a:pPr marL="0" indent="0" hangingPunct="0">
              <a:buNone/>
            </a:pPr>
            <a:r>
              <a:rPr lang="ja-JP" altLang="ja-JP" baseline="30000" dirty="0">
                <a:latin typeface="+mn-lt"/>
              </a:rPr>
              <a:t>　　　</a:t>
            </a:r>
            <a:r>
              <a:rPr lang="en-US" altLang="ja-JP" baseline="30000" dirty="0">
                <a:latin typeface="+mn-lt"/>
              </a:rPr>
              <a:t>   </a:t>
            </a:r>
            <a:r>
              <a:rPr lang="en-US" altLang="ja-JP" dirty="0">
                <a:latin typeface="+mn-lt"/>
              </a:rPr>
              <a:t>+{2</a:t>
            </a:r>
            <a:r>
              <a:rPr lang="en-US" altLang="ja-JP" i="1" dirty="0">
                <a:latin typeface="+mn-lt"/>
              </a:rPr>
              <a:t>M</a:t>
            </a:r>
            <a:r>
              <a:rPr lang="en-US" altLang="ja-JP" dirty="0">
                <a:latin typeface="+mn-lt"/>
              </a:rPr>
              <a:t>(9-2</a:t>
            </a:r>
            <a:r>
              <a:rPr lang="en-US" altLang="ja-JP" i="1" dirty="0">
                <a:latin typeface="+mn-lt"/>
              </a:rPr>
              <a:t>M</a:t>
            </a:r>
            <a:r>
              <a:rPr lang="en-US" altLang="ja-JP" dirty="0">
                <a:latin typeface="+mn-lt"/>
              </a:rPr>
              <a:t>+</a:t>
            </a:r>
            <a:r>
              <a:rPr lang="en-US" altLang="ja-JP" i="1" dirty="0">
                <a:latin typeface="+mn-lt"/>
              </a:rPr>
              <a:t>N</a:t>
            </a:r>
            <a:r>
              <a:rPr lang="en-US" altLang="ja-JP" dirty="0">
                <a:latin typeface="+mn-lt"/>
              </a:rPr>
              <a:t>)-4(2</a:t>
            </a:r>
            <a:r>
              <a:rPr lang="en-US" altLang="ja-JP" i="1" dirty="0">
                <a:latin typeface="+mn-lt"/>
              </a:rPr>
              <a:t>N</a:t>
            </a:r>
            <a:r>
              <a:rPr lang="en-US" altLang="ja-JP" dirty="0">
                <a:latin typeface="+mn-lt"/>
              </a:rPr>
              <a:t>+5)}</a:t>
            </a:r>
            <a:r>
              <a:rPr lang="en-US" altLang="ja-JP" i="1" dirty="0">
                <a:latin typeface="+mn-lt"/>
              </a:rPr>
              <a:t>b</a:t>
            </a:r>
            <a:r>
              <a:rPr lang="en-US" altLang="ja-JP" baseline="30000" dirty="0">
                <a:latin typeface="+mn-lt"/>
              </a:rPr>
              <a:t>2</a:t>
            </a:r>
            <a:r>
              <a:rPr lang="en-US" altLang="ja-JP" dirty="0">
                <a:latin typeface="+mn-lt"/>
              </a:rPr>
              <a:t>+8(4-2</a:t>
            </a:r>
            <a:r>
              <a:rPr lang="en-US" altLang="ja-JP" i="1" dirty="0">
                <a:latin typeface="+mn-lt"/>
              </a:rPr>
              <a:t>M</a:t>
            </a:r>
            <a:r>
              <a:rPr lang="en-US" altLang="ja-JP" dirty="0">
                <a:latin typeface="+mn-lt"/>
              </a:rPr>
              <a:t>+</a:t>
            </a:r>
            <a:r>
              <a:rPr lang="en-US" altLang="ja-JP" i="1" dirty="0">
                <a:latin typeface="+mn-lt"/>
              </a:rPr>
              <a:t>N</a:t>
            </a:r>
            <a:r>
              <a:rPr lang="en-US" altLang="ja-JP" dirty="0">
                <a:latin typeface="+mn-lt"/>
              </a:rPr>
              <a:t>)</a:t>
            </a:r>
            <a:r>
              <a:rPr lang="en-US" altLang="ja-JP" i="1" dirty="0">
                <a:latin typeface="+mn-lt"/>
              </a:rPr>
              <a:t>b</a:t>
            </a:r>
            <a:r>
              <a:rPr lang="en-US" altLang="ja-JP" dirty="0">
                <a:latin typeface="+mn-lt"/>
              </a:rPr>
              <a:t>-16</a:t>
            </a:r>
            <a:r>
              <a:rPr lang="ja-JP" altLang="ja-JP" dirty="0">
                <a:latin typeface="+mn-lt"/>
              </a:rPr>
              <a:t>～</a:t>
            </a:r>
            <a:r>
              <a:rPr lang="en-US" altLang="ja-JP" i="1" dirty="0">
                <a:latin typeface="+mn-lt"/>
              </a:rPr>
              <a:t>z</a:t>
            </a:r>
            <a:r>
              <a:rPr lang="en-US" altLang="ja-JP" dirty="0">
                <a:latin typeface="+mn-lt"/>
              </a:rPr>
              <a:t>*</a:t>
            </a:r>
            <a:r>
              <a:rPr lang="en-US" altLang="ja-JP" i="1" baseline="-25000" dirty="0">
                <a:latin typeface="+mn-lt"/>
              </a:rPr>
              <a:t>b</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en-US" altLang="ja-JP" i="1" dirty="0">
                <a:latin typeface="+mn-lt"/>
              </a:rPr>
              <a:t>g</a:t>
            </a:r>
            <a:r>
              <a:rPr lang="en-US" altLang="ja-JP" dirty="0">
                <a:latin typeface="+mn-lt"/>
              </a:rPr>
              <a:t>(</a:t>
            </a:r>
            <a:r>
              <a:rPr lang="en-US" altLang="ja-JP" i="1" dirty="0">
                <a:latin typeface="+mn-lt"/>
              </a:rPr>
              <a:t>b</a:t>
            </a:r>
            <a:r>
              <a:rPr lang="en-US" altLang="ja-JP" dirty="0">
                <a:latin typeface="+mn-lt"/>
              </a:rPr>
              <a:t>)</a:t>
            </a:r>
            <a:r>
              <a:rPr lang="ja-JP" altLang="ja-JP" dirty="0">
                <a:latin typeface="+mn-lt"/>
              </a:rPr>
              <a:t>は</a:t>
            </a:r>
            <a:r>
              <a:rPr lang="en-US" altLang="ja-JP" i="1" dirty="0">
                <a:latin typeface="+mn-lt"/>
              </a:rPr>
              <a:t>b</a:t>
            </a:r>
            <a:r>
              <a:rPr lang="ja-JP" altLang="ja-JP" dirty="0">
                <a:latin typeface="+mn-lt"/>
              </a:rPr>
              <a:t>の３次式で、</a:t>
            </a:r>
            <a:r>
              <a:rPr lang="en-US" altLang="ja-JP" i="1" dirty="0">
                <a:latin typeface="+mn-lt"/>
              </a:rPr>
              <a:t>N</a:t>
            </a:r>
            <a:r>
              <a:rPr lang="en-US" altLang="ja-JP" dirty="0">
                <a:latin typeface="+mn-lt"/>
              </a:rPr>
              <a:t>&gt;</a:t>
            </a:r>
            <a:r>
              <a:rPr lang="en-US" altLang="ja-JP" i="1" dirty="0">
                <a:latin typeface="+mn-lt"/>
              </a:rPr>
              <a:t>M</a:t>
            </a:r>
            <a:r>
              <a:rPr lang="en-US" altLang="ja-JP" dirty="0">
                <a:latin typeface="+mn-lt"/>
              </a:rPr>
              <a:t>-2</a:t>
            </a:r>
            <a:r>
              <a:rPr lang="ja-JP" altLang="ja-JP" dirty="0">
                <a:latin typeface="+mn-lt"/>
              </a:rPr>
              <a:t>であれば３次の項は負</a:t>
            </a:r>
          </a:p>
          <a:p>
            <a:pPr marL="0" indent="0" hangingPunct="0">
              <a:buNone/>
            </a:pPr>
            <a:r>
              <a:rPr lang="ja-JP" altLang="ja-JP" dirty="0">
                <a:latin typeface="+mn-lt"/>
              </a:rPr>
              <a:t>・</a:t>
            </a:r>
            <a:r>
              <a:rPr lang="en-US" altLang="ja-JP" i="1" dirty="0">
                <a:latin typeface="+mn-lt"/>
              </a:rPr>
              <a:t>g</a:t>
            </a:r>
            <a:r>
              <a:rPr lang="en-US" altLang="ja-JP" dirty="0">
                <a:latin typeface="+mn-lt"/>
              </a:rPr>
              <a:t>(0</a:t>
            </a:r>
            <a:r>
              <a:rPr lang="en-US" altLang="ja-JP" dirty="0" smtClean="0">
                <a:latin typeface="+mn-lt"/>
              </a:rPr>
              <a:t>)= -</a:t>
            </a:r>
            <a:r>
              <a:rPr lang="en-US" altLang="ja-JP" dirty="0">
                <a:latin typeface="+mn-lt"/>
              </a:rPr>
              <a:t>16&lt;0</a:t>
            </a:r>
            <a:endParaRPr lang="ja-JP" altLang="ja-JP" dirty="0">
              <a:latin typeface="+mn-lt"/>
            </a:endParaRPr>
          </a:p>
          <a:p>
            <a:pPr marL="0" indent="0" hangingPunct="0">
              <a:buNone/>
            </a:pPr>
            <a:r>
              <a:rPr lang="ja-JP" altLang="ja-JP" dirty="0">
                <a:latin typeface="+mn-lt"/>
              </a:rPr>
              <a:t>・</a:t>
            </a:r>
            <a:r>
              <a:rPr lang="en-US" altLang="ja-JP" i="1" dirty="0">
                <a:latin typeface="+mn-lt"/>
              </a:rPr>
              <a:t>g</a:t>
            </a:r>
            <a:r>
              <a:rPr lang="en-US" altLang="ja-JP" dirty="0">
                <a:latin typeface="+mn-lt"/>
              </a:rPr>
              <a:t>(1)=(</a:t>
            </a:r>
            <a:r>
              <a:rPr lang="en-US" altLang="ja-JP" i="1" dirty="0">
                <a:latin typeface="+mn-lt"/>
              </a:rPr>
              <a:t>M</a:t>
            </a:r>
            <a:r>
              <a:rPr lang="en-US" altLang="ja-JP" dirty="0">
                <a:latin typeface="+mn-lt"/>
              </a:rPr>
              <a:t>+2)</a:t>
            </a:r>
            <a:r>
              <a:rPr lang="en-US" altLang="ja-JP" i="1" dirty="0">
                <a:latin typeface="+mn-lt"/>
              </a:rPr>
              <a:t>N</a:t>
            </a:r>
            <a:r>
              <a:rPr lang="en-US" altLang="ja-JP" dirty="0">
                <a:latin typeface="+mn-lt"/>
              </a:rPr>
              <a:t>-</a:t>
            </a:r>
            <a:r>
              <a:rPr lang="en-US" altLang="ja-JP" i="1" dirty="0">
                <a:latin typeface="+mn-lt"/>
              </a:rPr>
              <a:t>M</a:t>
            </a:r>
            <a:r>
              <a:rPr lang="en-US" altLang="ja-JP" dirty="0">
                <a:latin typeface="+mn-lt"/>
              </a:rPr>
              <a:t>(3</a:t>
            </a:r>
            <a:r>
              <a:rPr lang="en-US" altLang="ja-JP" i="1" dirty="0">
                <a:latin typeface="+mn-lt"/>
              </a:rPr>
              <a:t>M</a:t>
            </a:r>
            <a:r>
              <a:rPr lang="en-US" altLang="ja-JP" dirty="0">
                <a:latin typeface="+mn-lt"/>
              </a:rPr>
              <a:t>+2)&gt;0,  if </a:t>
            </a:r>
            <a:r>
              <a:rPr lang="en-US" altLang="ja-JP" i="1" dirty="0">
                <a:latin typeface="+mn-lt"/>
              </a:rPr>
              <a:t>N</a:t>
            </a:r>
            <a:r>
              <a:rPr lang="en-US" altLang="ja-JP" dirty="0">
                <a:latin typeface="+mn-lt"/>
              </a:rPr>
              <a:t>&gt;(3</a:t>
            </a:r>
            <a:r>
              <a:rPr lang="en-US" altLang="ja-JP" i="1" dirty="0">
                <a:latin typeface="+mn-lt"/>
              </a:rPr>
              <a:t>M</a:t>
            </a:r>
            <a:r>
              <a:rPr lang="en-US" altLang="ja-JP" dirty="0">
                <a:latin typeface="+mn-lt"/>
              </a:rPr>
              <a:t>+2)</a:t>
            </a:r>
            <a:r>
              <a:rPr lang="en-US" altLang="ja-JP" i="1" dirty="0">
                <a:latin typeface="+mn-lt"/>
              </a:rPr>
              <a:t>M</a:t>
            </a:r>
            <a:r>
              <a:rPr lang="en-US" altLang="ja-JP" dirty="0">
                <a:latin typeface="+mn-lt"/>
              </a:rPr>
              <a:t>/(</a:t>
            </a:r>
            <a:r>
              <a:rPr lang="en-US" altLang="ja-JP" i="1" dirty="0">
                <a:latin typeface="+mn-lt"/>
              </a:rPr>
              <a:t>M</a:t>
            </a:r>
            <a:r>
              <a:rPr lang="en-US" altLang="ja-JP" dirty="0">
                <a:latin typeface="+mn-lt"/>
              </a:rPr>
              <a:t>+2)</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en-US" altLang="ja-JP" dirty="0">
                <a:latin typeface="+mn-lt"/>
              </a:rPr>
              <a:t>0&lt;</a:t>
            </a:r>
            <a:r>
              <a:rPr lang="en-US" altLang="ja-JP" i="1" dirty="0">
                <a:latin typeface="+mn-lt"/>
              </a:rPr>
              <a:t>b</a:t>
            </a:r>
            <a:r>
              <a:rPr lang="en-US" altLang="ja-JP" dirty="0">
                <a:latin typeface="+mn-lt"/>
              </a:rPr>
              <a:t>&lt;1</a:t>
            </a:r>
            <a:r>
              <a:rPr lang="ja-JP" altLang="ja-JP" dirty="0">
                <a:latin typeface="+mn-lt"/>
              </a:rPr>
              <a:t>の領域で</a:t>
            </a:r>
            <a:r>
              <a:rPr lang="en-US" altLang="ja-JP" i="1" dirty="0">
                <a:latin typeface="+mn-lt"/>
              </a:rPr>
              <a:t>g</a:t>
            </a:r>
            <a:r>
              <a:rPr lang="en-US" altLang="ja-JP" dirty="0">
                <a:latin typeface="+mn-lt"/>
              </a:rPr>
              <a:t>(</a:t>
            </a:r>
            <a:r>
              <a:rPr lang="en-US" altLang="ja-JP" i="1" dirty="0">
                <a:latin typeface="+mn-lt"/>
              </a:rPr>
              <a:t>b^</a:t>
            </a:r>
            <a:r>
              <a:rPr lang="en-US" altLang="ja-JP" dirty="0">
                <a:latin typeface="+mn-lt"/>
              </a:rPr>
              <a:t>)=0</a:t>
            </a:r>
            <a:r>
              <a:rPr lang="ja-JP" altLang="ja-JP" dirty="0">
                <a:latin typeface="+mn-lt"/>
              </a:rPr>
              <a:t>となる</a:t>
            </a:r>
            <a:r>
              <a:rPr lang="en-US" altLang="ja-JP" i="1" dirty="0">
                <a:latin typeface="+mn-lt"/>
              </a:rPr>
              <a:t>b^</a:t>
            </a:r>
            <a:r>
              <a:rPr lang="ja-JP" altLang="ja-JP" dirty="0">
                <a:latin typeface="+mn-lt"/>
              </a:rPr>
              <a:t>が１つだけ存在し、</a:t>
            </a:r>
          </a:p>
          <a:p>
            <a:pPr marL="0" indent="0" hangingPunct="0">
              <a:buNone/>
            </a:pPr>
            <a:r>
              <a:rPr lang="ja-JP" altLang="ja-JP" dirty="0">
                <a:latin typeface="+mn-lt"/>
              </a:rPr>
              <a:t>そこでは</a:t>
            </a:r>
            <a:r>
              <a:rPr lang="en-US" altLang="ja-JP" i="1" dirty="0">
                <a:latin typeface="+mn-lt"/>
              </a:rPr>
              <a:t>g</a:t>
            </a:r>
            <a:r>
              <a:rPr lang="en-US" altLang="ja-JP" dirty="0">
                <a:latin typeface="+mn-lt"/>
              </a:rPr>
              <a:t>(</a:t>
            </a:r>
            <a:r>
              <a:rPr lang="en-US" altLang="ja-JP" i="1" dirty="0">
                <a:latin typeface="+mn-lt"/>
              </a:rPr>
              <a:t>b</a:t>
            </a:r>
            <a:r>
              <a:rPr lang="en-US" altLang="ja-JP" dirty="0">
                <a:latin typeface="+mn-lt"/>
              </a:rPr>
              <a:t>)</a:t>
            </a:r>
            <a:r>
              <a:rPr lang="ja-JP" altLang="ja-JP" dirty="0">
                <a:latin typeface="+mn-lt"/>
              </a:rPr>
              <a:t>は</a:t>
            </a:r>
            <a:r>
              <a:rPr lang="en-US" altLang="ja-JP" i="1" dirty="0">
                <a:latin typeface="+mn-lt"/>
              </a:rPr>
              <a:t>b</a:t>
            </a:r>
            <a:r>
              <a:rPr lang="ja-JP" altLang="ja-JP" dirty="0">
                <a:latin typeface="+mn-lt"/>
              </a:rPr>
              <a:t>の増加関数である。</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46</a:t>
            </a:fld>
            <a:endParaRPr lang="ja-JP" altLang="en-US"/>
          </a:p>
        </p:txBody>
      </p:sp>
    </p:spTree>
    <p:extLst>
      <p:ext uri="{BB962C8B-B14F-4D97-AF65-F5344CB8AC3E}">
        <p14:creationId xmlns:p14="http://schemas.microsoft.com/office/powerpoint/2010/main" val="63120571"/>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113791"/>
            <a:ext cx="11704320" cy="6436925"/>
          </a:xfrm>
        </p:spPr>
        <p:txBody>
          <a:bodyPr/>
          <a:lstStyle/>
          <a:p>
            <a:pPr marL="0" indent="0">
              <a:buNone/>
            </a:pPr>
            <a:r>
              <a:rPr lang="ja-JP" altLang="ja-JP" dirty="0">
                <a:latin typeface="+mn-lt"/>
              </a:rPr>
              <a:t>仮に</a:t>
            </a:r>
            <a:r>
              <a:rPr lang="en-US" altLang="ja-JP" i="1" dirty="0">
                <a:latin typeface="+mn-lt"/>
              </a:rPr>
              <a:t>N</a:t>
            </a:r>
            <a:r>
              <a:rPr lang="en-US" altLang="ja-JP" dirty="0">
                <a:latin typeface="+mn-lt"/>
              </a:rPr>
              <a:t>&gt;(3</a:t>
            </a:r>
            <a:r>
              <a:rPr lang="en-US" altLang="ja-JP" i="1" dirty="0">
                <a:latin typeface="+mn-lt"/>
              </a:rPr>
              <a:t>M</a:t>
            </a:r>
            <a:r>
              <a:rPr lang="en-US" altLang="ja-JP" dirty="0">
                <a:latin typeface="+mn-lt"/>
              </a:rPr>
              <a:t>+2)</a:t>
            </a:r>
            <a:r>
              <a:rPr lang="en-US" altLang="ja-JP" i="1" dirty="0">
                <a:latin typeface="+mn-lt"/>
              </a:rPr>
              <a:t>M</a:t>
            </a:r>
            <a:r>
              <a:rPr lang="en-US" altLang="ja-JP" dirty="0">
                <a:latin typeface="+mn-lt"/>
              </a:rPr>
              <a:t>/(</a:t>
            </a:r>
            <a:r>
              <a:rPr lang="en-US" altLang="ja-JP" i="1" dirty="0">
                <a:latin typeface="+mn-lt"/>
              </a:rPr>
              <a:t>M</a:t>
            </a:r>
            <a:r>
              <a:rPr lang="en-US" altLang="ja-JP" dirty="0">
                <a:latin typeface="+mn-lt"/>
              </a:rPr>
              <a:t>+2)</a:t>
            </a:r>
            <a:r>
              <a:rPr lang="ja-JP" altLang="ja-JP" dirty="0">
                <a:latin typeface="+mn-lt"/>
              </a:rPr>
              <a:t>ならば、</a:t>
            </a:r>
            <a:r>
              <a:rPr lang="en-US" altLang="ja-JP" i="1" dirty="0">
                <a:latin typeface="+mn-lt"/>
              </a:rPr>
              <a:t>z</a:t>
            </a:r>
            <a:r>
              <a:rPr lang="en-US" altLang="ja-JP" dirty="0">
                <a:latin typeface="+mn-lt"/>
              </a:rPr>
              <a:t>*(</a:t>
            </a:r>
            <a:r>
              <a:rPr lang="en-US" altLang="ja-JP" i="1" dirty="0">
                <a:latin typeface="+mn-lt"/>
              </a:rPr>
              <a:t>b</a:t>
            </a:r>
            <a:r>
              <a:rPr lang="en-US" altLang="ja-JP" dirty="0">
                <a:latin typeface="+mn-lt"/>
              </a:rPr>
              <a:t>)</a:t>
            </a:r>
            <a:r>
              <a:rPr lang="ja-JP" altLang="ja-JP" dirty="0">
                <a:latin typeface="+mn-lt"/>
              </a:rPr>
              <a:t>は</a:t>
            </a:r>
            <a:r>
              <a:rPr lang="en-US" altLang="ja-JP" dirty="0">
                <a:latin typeface="+mn-lt"/>
              </a:rPr>
              <a:t>0&lt; </a:t>
            </a:r>
            <a:r>
              <a:rPr lang="en-US" altLang="ja-JP" i="1" dirty="0">
                <a:latin typeface="+mn-lt"/>
              </a:rPr>
              <a:t>b</a:t>
            </a:r>
            <a:r>
              <a:rPr lang="en-US" altLang="ja-JP" dirty="0">
                <a:latin typeface="+mn-lt"/>
              </a:rPr>
              <a:t>^</a:t>
            </a:r>
            <a:r>
              <a:rPr lang="en-US" altLang="ja-JP" dirty="0" smtClean="0">
                <a:latin typeface="+mn-lt"/>
              </a:rPr>
              <a:t>&lt;</a:t>
            </a:r>
            <a:r>
              <a:rPr lang="en-US" altLang="ja-JP" dirty="0">
                <a:latin typeface="+mn-lt"/>
              </a:rPr>
              <a:t>1</a:t>
            </a:r>
            <a:r>
              <a:rPr lang="ja-JP" altLang="ja-JP" dirty="0">
                <a:latin typeface="+mn-lt"/>
              </a:rPr>
              <a:t>の領域で極小値をとり、かつ</a:t>
            </a:r>
            <a:r>
              <a:rPr lang="en-US" altLang="ja-JP" dirty="0">
                <a:latin typeface="+mn-lt"/>
              </a:rPr>
              <a:t>unique bottom</a:t>
            </a:r>
            <a:r>
              <a:rPr lang="ja-JP" altLang="ja-JP" dirty="0">
                <a:latin typeface="+mn-lt"/>
              </a:rPr>
              <a:t>である</a:t>
            </a:r>
            <a:r>
              <a:rPr lang="ja-JP" altLang="ja-JP" dirty="0" smtClean="0">
                <a:latin typeface="+mn-lt"/>
              </a:rPr>
              <a:t>。</a:t>
            </a:r>
            <a:endParaRPr lang="ja-JP" altLang="ja-JP"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47</a:t>
            </a:fld>
            <a:endParaRPr lang="ja-JP" altLang="en-US"/>
          </a:p>
        </p:txBody>
      </p:sp>
      <p:sp>
        <p:nvSpPr>
          <p:cNvPr id="10" name="Rectangle 6"/>
          <p:cNvSpPr>
            <a:spLocks noChangeArrowheads="1"/>
          </p:cNvSpPr>
          <p:nvPr/>
        </p:nvSpPr>
        <p:spPr bwMode="auto">
          <a:xfrm>
            <a:off x="0" y="4572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3"/>
          <p:cNvSpPr>
            <a:spLocks noChangeArrowheads="1"/>
          </p:cNvSpPr>
          <p:nvPr/>
        </p:nvSpPr>
        <p:spPr bwMode="auto">
          <a:xfrm>
            <a:off x="152400" y="6096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35"/>
          <p:cNvSpPr>
            <a:spLocks noChangeArrowheads="1"/>
          </p:cNvSpPr>
          <p:nvPr/>
        </p:nvSpPr>
        <p:spPr bwMode="auto">
          <a:xfrm>
            <a:off x="304800" y="30480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6" name="Rectangle 40"/>
          <p:cNvSpPr>
            <a:spLocks noChangeArrowheads="1"/>
          </p:cNvSpPr>
          <p:nvPr/>
        </p:nvSpPr>
        <p:spPr bwMode="auto">
          <a:xfrm>
            <a:off x="304800" y="7620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Rectangle 53"/>
          <p:cNvSpPr>
            <a:spLocks noChangeArrowheads="1"/>
          </p:cNvSpPr>
          <p:nvPr/>
        </p:nvSpPr>
        <p:spPr bwMode="auto">
          <a:xfrm>
            <a:off x="457200" y="9144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49" name="Group 54"/>
          <p:cNvGrpSpPr>
            <a:grpSpLocks/>
          </p:cNvGrpSpPr>
          <p:nvPr/>
        </p:nvGrpSpPr>
        <p:grpSpPr bwMode="auto">
          <a:xfrm>
            <a:off x="993775" y="2479962"/>
            <a:ext cx="8143086" cy="3186113"/>
            <a:chOff x="1496" y="8541"/>
            <a:chExt cx="6168" cy="2824"/>
          </a:xfrm>
        </p:grpSpPr>
        <p:cxnSp>
          <p:nvCxnSpPr>
            <p:cNvPr id="2103" name="AutoShape 55"/>
            <p:cNvCxnSpPr>
              <a:cxnSpLocks noChangeShapeType="1"/>
            </p:cNvCxnSpPr>
            <p:nvPr/>
          </p:nvCxnSpPr>
          <p:spPr bwMode="auto">
            <a:xfrm>
              <a:off x="1496" y="10101"/>
              <a:ext cx="605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50" name="Group 56"/>
            <p:cNvGrpSpPr>
              <a:grpSpLocks/>
            </p:cNvGrpSpPr>
            <p:nvPr/>
          </p:nvGrpSpPr>
          <p:grpSpPr bwMode="auto">
            <a:xfrm>
              <a:off x="1918" y="8541"/>
              <a:ext cx="5746" cy="2824"/>
              <a:chOff x="1711" y="9051"/>
              <a:chExt cx="5746" cy="2824"/>
            </a:xfrm>
          </p:grpSpPr>
          <p:sp>
            <p:nvSpPr>
              <p:cNvPr id="51" name="Freeform 57"/>
              <p:cNvSpPr>
                <a:spLocks/>
              </p:cNvSpPr>
              <p:nvPr/>
            </p:nvSpPr>
            <p:spPr bwMode="auto">
              <a:xfrm>
                <a:off x="1711" y="9472"/>
                <a:ext cx="5746" cy="1996"/>
              </a:xfrm>
              <a:custGeom>
                <a:avLst/>
                <a:gdLst>
                  <a:gd name="T0" fmla="*/ 0 w 5746"/>
                  <a:gd name="T1" fmla="*/ 0 h 1996"/>
                  <a:gd name="T2" fmla="*/ 1216 w 5746"/>
                  <a:gd name="T3" fmla="*/ 1889 h 1996"/>
                  <a:gd name="T4" fmla="*/ 3067 w 5746"/>
                  <a:gd name="T5" fmla="*/ 402 h 1996"/>
                  <a:gd name="T6" fmla="*/ 4928 w 5746"/>
                  <a:gd name="T7" fmla="*/ 1655 h 1996"/>
                  <a:gd name="T8" fmla="*/ 5620 w 5746"/>
                  <a:gd name="T9" fmla="*/ 1945 h 1996"/>
                  <a:gd name="T10" fmla="*/ 5685 w 5746"/>
                  <a:gd name="T11" fmla="*/ 1964 h 1996"/>
                </a:gdLst>
                <a:ahLst/>
                <a:cxnLst>
                  <a:cxn ang="0">
                    <a:pos x="T0" y="T1"/>
                  </a:cxn>
                  <a:cxn ang="0">
                    <a:pos x="T2" y="T3"/>
                  </a:cxn>
                  <a:cxn ang="0">
                    <a:pos x="T4" y="T5"/>
                  </a:cxn>
                  <a:cxn ang="0">
                    <a:pos x="T6" y="T7"/>
                  </a:cxn>
                  <a:cxn ang="0">
                    <a:pos x="T8" y="T9"/>
                  </a:cxn>
                  <a:cxn ang="0">
                    <a:pos x="T10" y="T11"/>
                  </a:cxn>
                </a:cxnLst>
                <a:rect l="0" t="0" r="r" b="b"/>
                <a:pathLst>
                  <a:path w="5746" h="1996">
                    <a:moveTo>
                      <a:pt x="0" y="0"/>
                    </a:moveTo>
                    <a:cubicBezTo>
                      <a:pt x="352" y="911"/>
                      <a:pt x="705" y="1822"/>
                      <a:pt x="1216" y="1889"/>
                    </a:cubicBezTo>
                    <a:cubicBezTo>
                      <a:pt x="1727" y="1956"/>
                      <a:pt x="2448" y="441"/>
                      <a:pt x="3067" y="402"/>
                    </a:cubicBezTo>
                    <a:cubicBezTo>
                      <a:pt x="3686" y="363"/>
                      <a:pt x="4503" y="1398"/>
                      <a:pt x="4928" y="1655"/>
                    </a:cubicBezTo>
                    <a:cubicBezTo>
                      <a:pt x="5353" y="1912"/>
                      <a:pt x="5494" y="1894"/>
                      <a:pt x="5620" y="1945"/>
                    </a:cubicBezTo>
                    <a:cubicBezTo>
                      <a:pt x="5746" y="1996"/>
                      <a:pt x="5715" y="1980"/>
                      <a:pt x="5685" y="196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106" name="AutoShape 58"/>
              <p:cNvCxnSpPr>
                <a:cxnSpLocks noChangeShapeType="1"/>
              </p:cNvCxnSpPr>
              <p:nvPr/>
            </p:nvCxnSpPr>
            <p:spPr bwMode="auto">
              <a:xfrm>
                <a:off x="2599" y="9051"/>
                <a:ext cx="0" cy="282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07" name="AutoShape 59"/>
              <p:cNvCxnSpPr>
                <a:cxnSpLocks noChangeShapeType="1"/>
              </p:cNvCxnSpPr>
              <p:nvPr/>
            </p:nvCxnSpPr>
            <p:spPr bwMode="auto">
              <a:xfrm>
                <a:off x="5358" y="9238"/>
                <a:ext cx="0" cy="131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grpSp>
      </p:grpSp>
      <p:sp>
        <p:nvSpPr>
          <p:cNvPr id="52" name="TextBox 51"/>
          <p:cNvSpPr txBox="1"/>
          <p:nvPr/>
        </p:nvSpPr>
        <p:spPr>
          <a:xfrm>
            <a:off x="1822396" y="4726130"/>
            <a:ext cx="800219" cy="646331"/>
          </a:xfrm>
          <a:prstGeom prst="rect">
            <a:avLst/>
          </a:prstGeom>
          <a:noFill/>
        </p:spPr>
        <p:txBody>
          <a:bodyPr wrap="none" rtlCol="0">
            <a:spAutoFit/>
          </a:bodyPr>
          <a:lstStyle/>
          <a:p>
            <a:r>
              <a:rPr kumimoji="1" lang="en-US" altLang="ja-JP" dirty="0" smtClean="0"/>
              <a:t>-16</a:t>
            </a:r>
            <a:endParaRPr kumimoji="1" lang="ja-JP" altLang="en-US" dirty="0"/>
          </a:p>
        </p:txBody>
      </p:sp>
      <p:sp>
        <p:nvSpPr>
          <p:cNvPr id="56" name="TextBox 55"/>
          <p:cNvSpPr txBox="1"/>
          <p:nvPr/>
        </p:nvSpPr>
        <p:spPr>
          <a:xfrm>
            <a:off x="4324148" y="4333005"/>
            <a:ext cx="705642" cy="769441"/>
          </a:xfrm>
          <a:prstGeom prst="rect">
            <a:avLst/>
          </a:prstGeom>
          <a:noFill/>
        </p:spPr>
        <p:txBody>
          <a:bodyPr wrap="none" rtlCol="0">
            <a:spAutoFit/>
          </a:bodyPr>
          <a:lstStyle/>
          <a:p>
            <a:r>
              <a:rPr kumimoji="1" lang="en-US" altLang="ja-JP" sz="4400" i="1" dirty="0" smtClean="0"/>
              <a:t>b^</a:t>
            </a:r>
            <a:endParaRPr kumimoji="1" lang="ja-JP" altLang="en-US" i="1" dirty="0"/>
          </a:p>
        </p:txBody>
      </p:sp>
      <p:sp>
        <p:nvSpPr>
          <p:cNvPr id="57" name="TextBox 56"/>
          <p:cNvSpPr txBox="1"/>
          <p:nvPr/>
        </p:nvSpPr>
        <p:spPr>
          <a:xfrm>
            <a:off x="6234558" y="9093816"/>
            <a:ext cx="415498" cy="646331"/>
          </a:xfrm>
          <a:prstGeom prst="rect">
            <a:avLst/>
          </a:prstGeom>
          <a:noFill/>
        </p:spPr>
        <p:txBody>
          <a:bodyPr wrap="none" rtlCol="0">
            <a:spAutoFit/>
          </a:bodyPr>
          <a:lstStyle/>
          <a:p>
            <a:r>
              <a:rPr kumimoji="1" lang="en-US" altLang="ja-JP" dirty="0" smtClean="0"/>
              <a:t>1</a:t>
            </a:r>
            <a:endParaRPr kumimoji="1" lang="ja-JP" altLang="en-US" sz="4000" dirty="0"/>
          </a:p>
        </p:txBody>
      </p:sp>
      <p:sp>
        <p:nvSpPr>
          <p:cNvPr id="58" name="TextBox 57"/>
          <p:cNvSpPr txBox="1"/>
          <p:nvPr/>
        </p:nvSpPr>
        <p:spPr>
          <a:xfrm>
            <a:off x="9333111" y="4872395"/>
            <a:ext cx="466795" cy="769441"/>
          </a:xfrm>
          <a:prstGeom prst="rect">
            <a:avLst/>
          </a:prstGeom>
          <a:noFill/>
        </p:spPr>
        <p:txBody>
          <a:bodyPr wrap="none" rtlCol="0">
            <a:spAutoFit/>
          </a:bodyPr>
          <a:lstStyle/>
          <a:p>
            <a:r>
              <a:rPr kumimoji="1" lang="en-US" altLang="ja-JP" sz="4400" i="1" dirty="0" smtClean="0"/>
              <a:t>g</a:t>
            </a:r>
            <a:endParaRPr kumimoji="1" lang="ja-JP" altLang="en-US" sz="4400" i="1" dirty="0"/>
          </a:p>
        </p:txBody>
      </p:sp>
      <p:grpSp>
        <p:nvGrpSpPr>
          <p:cNvPr id="53" name="Group 60"/>
          <p:cNvGrpSpPr>
            <a:grpSpLocks/>
          </p:cNvGrpSpPr>
          <p:nvPr/>
        </p:nvGrpSpPr>
        <p:grpSpPr bwMode="auto">
          <a:xfrm>
            <a:off x="2723256" y="6005515"/>
            <a:ext cx="6039743" cy="3125788"/>
            <a:chOff x="1711" y="12090"/>
            <a:chExt cx="3731" cy="1599"/>
          </a:xfrm>
        </p:grpSpPr>
        <p:cxnSp>
          <p:nvCxnSpPr>
            <p:cNvPr id="2109" name="AutoShape 61"/>
            <p:cNvCxnSpPr>
              <a:cxnSpLocks noChangeShapeType="1"/>
            </p:cNvCxnSpPr>
            <p:nvPr/>
          </p:nvCxnSpPr>
          <p:spPr bwMode="auto">
            <a:xfrm>
              <a:off x="1711" y="12090"/>
              <a:ext cx="0" cy="15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10" name="AutoShape 62"/>
            <p:cNvCxnSpPr>
              <a:cxnSpLocks noChangeShapeType="1"/>
            </p:cNvCxnSpPr>
            <p:nvPr/>
          </p:nvCxnSpPr>
          <p:spPr bwMode="auto">
            <a:xfrm>
              <a:off x="1711" y="13680"/>
              <a:ext cx="373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4" name="Freeform 63"/>
            <p:cNvSpPr>
              <a:spLocks/>
            </p:cNvSpPr>
            <p:nvPr/>
          </p:nvSpPr>
          <p:spPr bwMode="auto">
            <a:xfrm>
              <a:off x="1711" y="12324"/>
              <a:ext cx="2693" cy="1052"/>
            </a:xfrm>
            <a:custGeom>
              <a:avLst/>
              <a:gdLst>
                <a:gd name="T0" fmla="*/ 0 w 2693"/>
                <a:gd name="T1" fmla="*/ 197 h 1052"/>
                <a:gd name="T2" fmla="*/ 1039 w 2693"/>
                <a:gd name="T3" fmla="*/ 1019 h 1052"/>
                <a:gd name="T4" fmla="*/ 2693 w 2693"/>
                <a:gd name="T5" fmla="*/ 0 h 1052"/>
              </a:gdLst>
              <a:ahLst/>
              <a:cxnLst>
                <a:cxn ang="0">
                  <a:pos x="T0" y="T1"/>
                </a:cxn>
                <a:cxn ang="0">
                  <a:pos x="T2" y="T3"/>
                </a:cxn>
                <a:cxn ang="0">
                  <a:pos x="T4" y="T5"/>
                </a:cxn>
              </a:cxnLst>
              <a:rect l="0" t="0" r="r" b="b"/>
              <a:pathLst>
                <a:path w="2693" h="1052">
                  <a:moveTo>
                    <a:pt x="0" y="197"/>
                  </a:moveTo>
                  <a:cubicBezTo>
                    <a:pt x="295" y="624"/>
                    <a:pt x="590" y="1052"/>
                    <a:pt x="1039" y="1019"/>
                  </a:cubicBezTo>
                  <a:cubicBezTo>
                    <a:pt x="1488" y="986"/>
                    <a:pt x="2417" y="170"/>
                    <a:pt x="269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cxnSp>
          <p:nvCxnSpPr>
            <p:cNvPr id="2112" name="AutoShape 64"/>
            <p:cNvCxnSpPr>
              <a:cxnSpLocks noChangeShapeType="1"/>
            </p:cNvCxnSpPr>
            <p:nvPr/>
          </p:nvCxnSpPr>
          <p:spPr bwMode="auto">
            <a:xfrm>
              <a:off x="3992" y="12099"/>
              <a:ext cx="0" cy="1590"/>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13" name="AutoShape 65"/>
            <p:cNvCxnSpPr>
              <a:cxnSpLocks noChangeShapeType="1"/>
            </p:cNvCxnSpPr>
            <p:nvPr/>
          </p:nvCxnSpPr>
          <p:spPr bwMode="auto">
            <a:xfrm>
              <a:off x="2702" y="12572"/>
              <a:ext cx="0" cy="1108"/>
            </a:xfrm>
            <a:prstGeom prst="straightConnector1">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cxnSp>
      </p:grpSp>
      <p:sp>
        <p:nvSpPr>
          <p:cNvPr id="65" name="TextBox 64"/>
          <p:cNvSpPr txBox="1"/>
          <p:nvPr/>
        </p:nvSpPr>
        <p:spPr>
          <a:xfrm>
            <a:off x="3937958" y="9043807"/>
            <a:ext cx="705642" cy="769441"/>
          </a:xfrm>
          <a:prstGeom prst="rect">
            <a:avLst/>
          </a:prstGeom>
          <a:noFill/>
        </p:spPr>
        <p:txBody>
          <a:bodyPr wrap="none" rtlCol="0">
            <a:spAutoFit/>
          </a:bodyPr>
          <a:lstStyle/>
          <a:p>
            <a:r>
              <a:rPr kumimoji="1" lang="en-US" altLang="ja-JP" sz="4400" i="1" dirty="0" smtClean="0"/>
              <a:t>b^</a:t>
            </a:r>
            <a:endParaRPr kumimoji="1" lang="ja-JP" altLang="en-US" i="1" dirty="0"/>
          </a:p>
        </p:txBody>
      </p:sp>
      <p:sp>
        <p:nvSpPr>
          <p:cNvPr id="66" name="TextBox 65"/>
          <p:cNvSpPr txBox="1"/>
          <p:nvPr/>
        </p:nvSpPr>
        <p:spPr>
          <a:xfrm>
            <a:off x="8980290" y="8874463"/>
            <a:ext cx="466794" cy="769441"/>
          </a:xfrm>
          <a:prstGeom prst="rect">
            <a:avLst/>
          </a:prstGeom>
          <a:noFill/>
        </p:spPr>
        <p:txBody>
          <a:bodyPr wrap="none" rtlCol="0">
            <a:spAutoFit/>
          </a:bodyPr>
          <a:lstStyle/>
          <a:p>
            <a:r>
              <a:rPr kumimoji="1" lang="en-US" altLang="ja-JP" sz="4400" i="1" dirty="0" smtClean="0"/>
              <a:t>b</a:t>
            </a:r>
            <a:endParaRPr kumimoji="1" lang="ja-JP" altLang="en-US" i="1" dirty="0"/>
          </a:p>
        </p:txBody>
      </p:sp>
      <p:sp>
        <p:nvSpPr>
          <p:cNvPr id="67" name="TextBox 66"/>
          <p:cNvSpPr txBox="1"/>
          <p:nvPr/>
        </p:nvSpPr>
        <p:spPr>
          <a:xfrm>
            <a:off x="2134125" y="2207507"/>
            <a:ext cx="466795" cy="769441"/>
          </a:xfrm>
          <a:prstGeom prst="rect">
            <a:avLst/>
          </a:prstGeom>
          <a:noFill/>
        </p:spPr>
        <p:txBody>
          <a:bodyPr wrap="none" rtlCol="0">
            <a:spAutoFit/>
          </a:bodyPr>
          <a:lstStyle/>
          <a:p>
            <a:r>
              <a:rPr kumimoji="1" lang="en-US" altLang="ja-JP" sz="4400" i="1" dirty="0" smtClean="0"/>
              <a:t>g</a:t>
            </a:r>
            <a:endParaRPr kumimoji="1" lang="ja-JP" altLang="en-US" sz="4400" i="1" dirty="0"/>
          </a:p>
        </p:txBody>
      </p:sp>
      <p:sp>
        <p:nvSpPr>
          <p:cNvPr id="28" name="TextBox 27"/>
          <p:cNvSpPr txBox="1"/>
          <p:nvPr/>
        </p:nvSpPr>
        <p:spPr>
          <a:xfrm>
            <a:off x="1968900" y="5830501"/>
            <a:ext cx="686406" cy="769441"/>
          </a:xfrm>
          <a:prstGeom prst="rect">
            <a:avLst/>
          </a:prstGeom>
          <a:noFill/>
        </p:spPr>
        <p:txBody>
          <a:bodyPr wrap="none" rtlCol="0">
            <a:spAutoFit/>
          </a:bodyPr>
          <a:lstStyle/>
          <a:p>
            <a:r>
              <a:rPr kumimoji="1" lang="en-US" altLang="ja-JP" sz="4400" i="1" dirty="0" smtClean="0"/>
              <a:t>z*</a:t>
            </a:r>
            <a:endParaRPr kumimoji="1" lang="ja-JP" altLang="en-US" sz="4400" i="1" dirty="0"/>
          </a:p>
        </p:txBody>
      </p:sp>
      <p:sp>
        <p:nvSpPr>
          <p:cNvPr id="29" name="TextBox 28"/>
          <p:cNvSpPr txBox="1"/>
          <p:nvPr/>
        </p:nvSpPr>
        <p:spPr>
          <a:xfrm>
            <a:off x="2147430" y="8976050"/>
            <a:ext cx="415499" cy="646331"/>
          </a:xfrm>
          <a:prstGeom prst="rect">
            <a:avLst/>
          </a:prstGeom>
          <a:noFill/>
        </p:spPr>
        <p:txBody>
          <a:bodyPr wrap="none" rtlCol="0">
            <a:spAutoFit/>
          </a:bodyPr>
          <a:lstStyle/>
          <a:p>
            <a:r>
              <a:rPr kumimoji="1" lang="en-US" altLang="ja-JP" dirty="0"/>
              <a:t>0</a:t>
            </a:r>
            <a:endParaRPr kumimoji="1" lang="ja-JP" altLang="en-US" sz="4000" dirty="0"/>
          </a:p>
        </p:txBody>
      </p:sp>
    </p:spTree>
    <p:extLst>
      <p:ext uri="{BB962C8B-B14F-4D97-AF65-F5344CB8AC3E}">
        <p14:creationId xmlns:p14="http://schemas.microsoft.com/office/powerpoint/2010/main" val="61799858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23391"/>
            <a:ext cx="11704320" cy="6436925"/>
          </a:xfrm>
        </p:spPr>
        <p:txBody>
          <a:bodyPr>
            <a:normAutofit lnSpcReduction="10000"/>
          </a:bodyPr>
          <a:lstStyle/>
          <a:p>
            <a:pPr marL="0" indent="0" hangingPunct="0">
              <a:buNone/>
            </a:pPr>
            <a:r>
              <a:rPr lang="en-US" altLang="ja-JP" dirty="0">
                <a:latin typeface="+mn-lt"/>
              </a:rPr>
              <a:t>2/{</a:t>
            </a:r>
            <a:r>
              <a:rPr lang="en-US" altLang="ja-JP" i="1" dirty="0">
                <a:latin typeface="+mn-lt"/>
              </a:rPr>
              <a:t>N-M</a:t>
            </a:r>
            <a:r>
              <a:rPr lang="en-US" altLang="ja-JP" dirty="0">
                <a:latin typeface="+mn-lt"/>
              </a:rPr>
              <a:t>+2+(</a:t>
            </a:r>
            <a:r>
              <a:rPr lang="en-US" altLang="ja-JP" i="1" dirty="0">
                <a:latin typeface="+mn-lt"/>
              </a:rPr>
              <a:t>N</a:t>
            </a:r>
            <a:r>
              <a:rPr lang="en-US" altLang="ja-JP" dirty="0">
                <a:latin typeface="+mn-lt"/>
              </a:rPr>
              <a:t>(</a:t>
            </a:r>
            <a:r>
              <a:rPr lang="en-US" altLang="ja-JP" i="1" dirty="0">
                <a:latin typeface="+mn-lt"/>
              </a:rPr>
              <a:t>N-M</a:t>
            </a:r>
            <a:r>
              <a:rPr lang="en-US" altLang="ja-JP" dirty="0">
                <a:latin typeface="+mn-lt"/>
              </a:rPr>
              <a:t>+2))</a:t>
            </a:r>
            <a:r>
              <a:rPr lang="en-US" altLang="ja-JP" baseline="30000" dirty="0">
                <a:latin typeface="+mn-lt"/>
              </a:rPr>
              <a:t>1/2</a:t>
            </a:r>
            <a:r>
              <a:rPr lang="en-US" altLang="ja-JP" dirty="0">
                <a:latin typeface="+mn-lt"/>
              </a:rPr>
              <a:t>}=</a:t>
            </a:r>
            <a:r>
              <a:rPr lang="en-US" altLang="ja-JP" i="1" dirty="0">
                <a:latin typeface="+mn-lt"/>
              </a:rPr>
              <a:t>B</a:t>
            </a:r>
            <a:r>
              <a:rPr lang="en-US" altLang="ja-JP" dirty="0">
                <a:latin typeface="+mn-lt"/>
              </a:rPr>
              <a:t>&lt;</a:t>
            </a:r>
            <a:r>
              <a:rPr lang="en-US" altLang="ja-JP" i="1" dirty="0">
                <a:latin typeface="+mn-lt"/>
              </a:rPr>
              <a:t>b</a:t>
            </a:r>
            <a:r>
              <a:rPr lang="en-US" altLang="ja-JP" dirty="0">
                <a:latin typeface="+mn-lt"/>
              </a:rPr>
              <a:t>^</a:t>
            </a:r>
            <a:endParaRPr lang="ja-JP" altLang="ja-JP" dirty="0">
              <a:latin typeface="+mn-lt"/>
            </a:endParaRPr>
          </a:p>
          <a:p>
            <a:pPr marL="0" indent="0" hangingPunct="0">
              <a:buNone/>
            </a:pPr>
            <a:endParaRPr lang="ja-JP" altLang="ja-JP" dirty="0">
              <a:latin typeface="+mn-lt"/>
            </a:endParaRPr>
          </a:p>
          <a:p>
            <a:pPr marL="0" indent="0" algn="just" hangingPunct="0">
              <a:buNone/>
            </a:pPr>
            <a:r>
              <a:rPr lang="ja-JP" altLang="ja-JP" dirty="0">
                <a:latin typeface="+mn-lt"/>
              </a:rPr>
              <a:t>証明：</a:t>
            </a:r>
            <a:r>
              <a:rPr lang="en-US" altLang="ja-JP" i="1" dirty="0">
                <a:latin typeface="+mn-lt"/>
              </a:rPr>
              <a:t>N</a:t>
            </a:r>
            <a:r>
              <a:rPr lang="en-US" altLang="ja-JP" dirty="0">
                <a:latin typeface="+mn-lt"/>
              </a:rPr>
              <a:t>&gt;</a:t>
            </a:r>
            <a:r>
              <a:rPr lang="en-US" altLang="ja-JP" i="1" dirty="0">
                <a:latin typeface="+mn-lt"/>
              </a:rPr>
              <a:t>M</a:t>
            </a:r>
            <a:r>
              <a:rPr lang="en-US" altLang="ja-JP" dirty="0">
                <a:latin typeface="+mn-lt"/>
              </a:rPr>
              <a:t>-2</a:t>
            </a:r>
            <a:r>
              <a:rPr lang="ja-JP" altLang="ja-JP" dirty="0">
                <a:latin typeface="+mn-lt"/>
              </a:rPr>
              <a:t>であれば、企業の供給量</a:t>
            </a:r>
            <a:r>
              <a:rPr lang="en-US" altLang="ja-JP" i="1" dirty="0">
                <a:latin typeface="+mn-lt"/>
              </a:rPr>
              <a:t>q</a:t>
            </a:r>
            <a:r>
              <a:rPr lang="en-US" altLang="ja-JP" dirty="0">
                <a:latin typeface="+mn-lt"/>
              </a:rPr>
              <a:t>*(</a:t>
            </a:r>
            <a:r>
              <a:rPr lang="en-US" altLang="ja-JP" i="1" dirty="0">
                <a:latin typeface="+mn-lt"/>
              </a:rPr>
              <a:t>b</a:t>
            </a:r>
            <a:r>
              <a:rPr lang="en-US" altLang="ja-JP" dirty="0">
                <a:latin typeface="+mn-lt"/>
              </a:rPr>
              <a:t>)</a:t>
            </a:r>
            <a:r>
              <a:rPr lang="ja-JP" altLang="ja-JP" dirty="0">
                <a:latin typeface="+mn-lt"/>
              </a:rPr>
              <a:t>は</a:t>
            </a:r>
            <a:r>
              <a:rPr lang="en-US" altLang="ja-JP" i="1" dirty="0">
                <a:latin typeface="+mn-lt"/>
              </a:rPr>
              <a:t>b</a:t>
            </a:r>
            <a:r>
              <a:rPr lang="en-US" altLang="ja-JP" dirty="0">
                <a:latin typeface="+mn-lt"/>
              </a:rPr>
              <a:t>=</a:t>
            </a:r>
            <a:r>
              <a:rPr lang="en-US" altLang="ja-JP" i="1" dirty="0">
                <a:latin typeface="+mn-lt"/>
              </a:rPr>
              <a:t>B</a:t>
            </a:r>
            <a:r>
              <a:rPr lang="ja-JP" altLang="ja-JP" dirty="0">
                <a:latin typeface="+mn-lt"/>
              </a:rPr>
              <a:t>で極小となり（</a:t>
            </a:r>
            <a:r>
              <a:rPr lang="en-US" altLang="ja-JP" i="1" dirty="0">
                <a:latin typeface="+mn-lt"/>
              </a:rPr>
              <a:t>q</a:t>
            </a:r>
            <a:r>
              <a:rPr lang="en-US" altLang="ja-JP" dirty="0">
                <a:latin typeface="+mn-lt"/>
              </a:rPr>
              <a:t>*</a:t>
            </a:r>
            <a:r>
              <a:rPr lang="en-US" altLang="ja-JP" i="1" baseline="-25000" dirty="0">
                <a:latin typeface="+mn-lt"/>
              </a:rPr>
              <a:t>b</a:t>
            </a:r>
            <a:r>
              <a:rPr lang="en-US" altLang="ja-JP" dirty="0">
                <a:latin typeface="+mn-lt"/>
              </a:rPr>
              <a:t>=0</a:t>
            </a:r>
            <a:r>
              <a:rPr lang="ja-JP" altLang="ja-JP" dirty="0">
                <a:latin typeface="+mn-lt"/>
              </a:rPr>
              <a:t>）、</a:t>
            </a:r>
            <a:r>
              <a:rPr lang="en-US" altLang="ja-JP" i="1" dirty="0">
                <a:latin typeface="+mn-lt"/>
              </a:rPr>
              <a:t>b</a:t>
            </a:r>
            <a:r>
              <a:rPr lang="en-US" altLang="ja-JP" dirty="0">
                <a:latin typeface="+mn-lt"/>
              </a:rPr>
              <a:t>&lt;(&gt;)</a:t>
            </a:r>
            <a:r>
              <a:rPr lang="en-US" altLang="ja-JP" i="1" dirty="0">
                <a:latin typeface="+mn-lt"/>
              </a:rPr>
              <a:t>B</a:t>
            </a:r>
            <a:r>
              <a:rPr lang="ja-JP" altLang="ja-JP" dirty="0">
                <a:latin typeface="+mn-lt"/>
              </a:rPr>
              <a:t>において</a:t>
            </a:r>
            <a:r>
              <a:rPr lang="en-US" altLang="ja-JP" i="1" dirty="0" smtClean="0">
                <a:latin typeface="+mn-lt"/>
              </a:rPr>
              <a:t>q</a:t>
            </a:r>
            <a:r>
              <a:rPr lang="en-US" altLang="ja-JP" dirty="0" smtClean="0">
                <a:latin typeface="+mn-lt"/>
              </a:rPr>
              <a:t>*</a:t>
            </a:r>
            <a:r>
              <a:rPr lang="en-US" altLang="ja-JP" i="1" baseline="-25000" dirty="0" smtClean="0">
                <a:latin typeface="+mn-lt"/>
              </a:rPr>
              <a:t>b</a:t>
            </a:r>
            <a:r>
              <a:rPr lang="en-US" altLang="ja-JP" dirty="0" smtClean="0">
                <a:latin typeface="+mn-lt"/>
              </a:rPr>
              <a:t>&lt;(&gt;)</a:t>
            </a:r>
            <a:r>
              <a:rPr lang="en-US" altLang="ja-JP" dirty="0">
                <a:latin typeface="+mn-lt"/>
              </a:rPr>
              <a:t>0</a:t>
            </a:r>
            <a:r>
              <a:rPr lang="ja-JP" altLang="ja-JP" dirty="0">
                <a:latin typeface="+mn-lt"/>
              </a:rPr>
              <a:t>である。また定義より、</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^)=0</a:t>
            </a:r>
            <a:r>
              <a:rPr lang="ja-JP" altLang="ja-JP" dirty="0">
                <a:latin typeface="+mn-lt"/>
              </a:rPr>
              <a:t>である。いま、</a:t>
            </a:r>
            <a:r>
              <a:rPr lang="en-US" altLang="ja-JP" i="1" dirty="0">
                <a:latin typeface="+mn-lt"/>
              </a:rPr>
              <a:t>b</a:t>
            </a:r>
            <a:r>
              <a:rPr lang="en-US" altLang="ja-JP" dirty="0">
                <a:latin typeface="+mn-lt"/>
              </a:rPr>
              <a:t>^&lt;</a:t>
            </a:r>
            <a:r>
              <a:rPr lang="en-US" altLang="ja-JP" i="1" dirty="0">
                <a:latin typeface="+mn-lt"/>
              </a:rPr>
              <a:t>B</a:t>
            </a:r>
            <a:r>
              <a:rPr lang="ja-JP" altLang="ja-JP" dirty="0">
                <a:latin typeface="+mn-lt"/>
              </a:rPr>
              <a:t>とする。</a:t>
            </a:r>
            <a:r>
              <a:rPr lang="ja-JP" altLang="ja-JP" dirty="0" smtClean="0">
                <a:latin typeface="+mn-lt"/>
              </a:rPr>
              <a:t>この</a:t>
            </a:r>
            <a:r>
              <a:rPr lang="ja-JP" altLang="en-US" dirty="0" smtClean="0">
                <a:latin typeface="+mn-lt"/>
              </a:rPr>
              <a:t>とき</a:t>
            </a:r>
            <a:r>
              <a:rPr lang="ja-JP" altLang="ja-JP" dirty="0" smtClean="0">
                <a:latin typeface="+mn-lt"/>
              </a:rPr>
              <a:t>に</a:t>
            </a:r>
            <a:r>
              <a:rPr lang="ja-JP" altLang="ja-JP" dirty="0" smtClean="0">
                <a:latin typeface="+mn-lt"/>
              </a:rPr>
              <a:t>は</a:t>
            </a:r>
            <a:r>
              <a:rPr lang="en-US" altLang="ja-JP" i="1" dirty="0" smtClean="0">
                <a:latin typeface="+mn-lt"/>
              </a:rPr>
              <a:t>q</a:t>
            </a:r>
            <a:r>
              <a:rPr lang="en-US" altLang="ja-JP" dirty="0" smtClean="0">
                <a:latin typeface="+mn-lt"/>
              </a:rPr>
              <a:t>*</a:t>
            </a:r>
            <a:r>
              <a:rPr lang="en-US" altLang="ja-JP" i="1" dirty="0" smtClean="0">
                <a:latin typeface="+mn-lt"/>
              </a:rPr>
              <a:t>b</a:t>
            </a:r>
            <a:r>
              <a:rPr lang="en-US" altLang="ja-JP" dirty="0" smtClean="0">
                <a:latin typeface="+mn-lt"/>
              </a:rPr>
              <a:t>(b</a:t>
            </a:r>
            <a:r>
              <a:rPr lang="en-US" altLang="ja-JP" dirty="0">
                <a:latin typeface="+mn-lt"/>
              </a:rPr>
              <a:t>^)&lt;</a:t>
            </a:r>
            <a:r>
              <a:rPr lang="en-US" altLang="ja-JP" i="1" dirty="0">
                <a:latin typeface="+mn-lt"/>
              </a:rPr>
              <a:t>q</a:t>
            </a:r>
            <a:r>
              <a:rPr lang="en-US" altLang="ja-JP" dirty="0">
                <a:latin typeface="+mn-lt"/>
              </a:rPr>
              <a:t>*</a:t>
            </a:r>
            <a:r>
              <a:rPr lang="en-US" altLang="ja-JP" i="1" dirty="0">
                <a:latin typeface="+mn-lt"/>
              </a:rPr>
              <a:t>b</a:t>
            </a:r>
            <a:r>
              <a:rPr lang="en-US" altLang="ja-JP" dirty="0">
                <a:latin typeface="+mn-lt"/>
              </a:rPr>
              <a:t>(B)=0</a:t>
            </a:r>
            <a:r>
              <a:rPr lang="ja-JP" altLang="ja-JP" dirty="0">
                <a:latin typeface="+mn-lt"/>
              </a:rPr>
              <a:t>である。一方</a:t>
            </a:r>
            <a:r>
              <a:rPr lang="ja-JP" altLang="ja-JP" dirty="0" smtClean="0">
                <a:latin typeface="+mn-lt"/>
              </a:rPr>
              <a:t>、</a:t>
            </a:r>
            <a:r>
              <a:rPr lang="en-US" altLang="ja-JP" i="1" dirty="0">
                <a:latin typeface="+mn-lt"/>
              </a:rPr>
              <a:t>z</a:t>
            </a:r>
            <a:r>
              <a:rPr lang="en-US" altLang="ja-JP" dirty="0">
                <a:latin typeface="+mn-lt"/>
              </a:rPr>
              <a:t>*=</a:t>
            </a:r>
            <a:r>
              <a:rPr lang="en-US" altLang="ja-JP" i="1" dirty="0">
                <a:latin typeface="+mn-lt"/>
              </a:rPr>
              <a:t>w</a:t>
            </a:r>
            <a:r>
              <a:rPr lang="en-US" altLang="ja-JP" dirty="0">
                <a:latin typeface="+mn-lt"/>
              </a:rPr>
              <a:t>*</a:t>
            </a:r>
            <a:r>
              <a:rPr lang="en-US" altLang="ja-JP" i="1" dirty="0">
                <a:latin typeface="+mn-lt"/>
              </a:rPr>
              <a:t>q</a:t>
            </a:r>
            <a:r>
              <a:rPr lang="en-US" altLang="ja-JP" dirty="0">
                <a:latin typeface="+mn-lt"/>
              </a:rPr>
              <a:t>*</a:t>
            </a:r>
            <a:r>
              <a:rPr lang="ja-JP" altLang="ja-JP" dirty="0" smtClean="0">
                <a:latin typeface="+mn-lt"/>
              </a:rPr>
              <a:t>であるから</a:t>
            </a:r>
            <a:endParaRPr lang="en-US" altLang="ja-JP" dirty="0" smtClean="0">
              <a:latin typeface="+mn-lt"/>
            </a:endParaRPr>
          </a:p>
          <a:p>
            <a:pPr marL="0" indent="0" algn="just" hangingPunct="0">
              <a:buNone/>
            </a:pPr>
            <a:endParaRPr lang="ja-JP" altLang="ja-JP" dirty="0">
              <a:latin typeface="+mn-lt"/>
            </a:endParaRPr>
          </a:p>
          <a:p>
            <a:pPr marL="0" indent="0" hangingPunct="0">
              <a:buNone/>
            </a:pPr>
            <a:r>
              <a:rPr lang="ja-JP" altLang="ja-JP" dirty="0">
                <a:latin typeface="+mn-lt"/>
              </a:rPr>
              <a:t>　</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a:t>
            </a:r>
            <a:r>
              <a:rPr lang="en-US" altLang="ja-JP" i="1" dirty="0">
                <a:latin typeface="+mn-lt"/>
              </a:rPr>
              <a:t>w</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a:t>
            </a:r>
            <a:r>
              <a:rPr lang="en-US" altLang="ja-JP" i="1" dirty="0">
                <a:latin typeface="+mn-lt"/>
              </a:rPr>
              <a:t>q</a:t>
            </a:r>
            <a:r>
              <a:rPr lang="en-US" altLang="ja-JP" dirty="0">
                <a:latin typeface="+mn-lt"/>
              </a:rPr>
              <a:t>* + </a:t>
            </a:r>
            <a:r>
              <a:rPr lang="en-US" altLang="ja-JP" i="1" dirty="0">
                <a:latin typeface="+mn-lt"/>
              </a:rPr>
              <a:t>w</a:t>
            </a:r>
            <a:r>
              <a:rPr lang="en-US" altLang="ja-JP" dirty="0">
                <a:latin typeface="+mn-lt"/>
              </a:rPr>
              <a:t>*</a:t>
            </a:r>
            <a:r>
              <a:rPr lang="en-US" altLang="ja-JP" i="1" dirty="0">
                <a:latin typeface="+mn-lt"/>
              </a:rPr>
              <a:t>q</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^)&lt;0</a:t>
            </a:r>
            <a:endParaRPr lang="ja-JP" altLang="ja-JP" dirty="0">
              <a:latin typeface="+mn-lt"/>
            </a:endParaRPr>
          </a:p>
          <a:p>
            <a:pPr marL="0" indent="0" hangingPunct="0">
              <a:buNone/>
            </a:pPr>
            <a:r>
              <a:rPr lang="en-US" altLang="ja-JP" dirty="0">
                <a:latin typeface="+mn-lt"/>
              </a:rPr>
              <a:t>   </a:t>
            </a:r>
            <a:r>
              <a:rPr lang="en-US" altLang="ja-JP" dirty="0" smtClean="0">
                <a:latin typeface="+mn-lt"/>
              </a:rPr>
              <a:t>        </a:t>
            </a:r>
            <a:r>
              <a:rPr lang="ja-JP" altLang="ja-JP" dirty="0">
                <a:latin typeface="+mn-lt"/>
              </a:rPr>
              <a:t>　</a:t>
            </a:r>
            <a:r>
              <a:rPr lang="en-US" altLang="ja-JP" dirty="0" smtClean="0">
                <a:latin typeface="+mn-lt"/>
              </a:rPr>
              <a:t>     -         +      +      -</a:t>
            </a:r>
            <a:endParaRPr lang="ja-JP" altLang="ja-JP"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となる</a:t>
            </a:r>
            <a:r>
              <a:rPr lang="ja-JP" altLang="ja-JP" dirty="0">
                <a:latin typeface="+mn-lt"/>
              </a:rPr>
              <a:t>。このことは</a:t>
            </a:r>
            <a:r>
              <a:rPr lang="en-US" altLang="ja-JP" i="1" dirty="0">
                <a:latin typeface="+mn-lt"/>
              </a:rPr>
              <a:t>z</a:t>
            </a:r>
            <a:r>
              <a:rPr lang="en-US" altLang="ja-JP" dirty="0">
                <a:latin typeface="+mn-lt"/>
              </a:rPr>
              <a:t>*</a:t>
            </a:r>
            <a:r>
              <a:rPr lang="en-US" altLang="ja-JP" i="1" baseline="-25000" dirty="0">
                <a:latin typeface="+mn-lt"/>
              </a:rPr>
              <a:t>b</a:t>
            </a:r>
            <a:r>
              <a:rPr lang="en-US" altLang="ja-JP" dirty="0">
                <a:latin typeface="+mn-lt"/>
              </a:rPr>
              <a:t>(</a:t>
            </a:r>
            <a:r>
              <a:rPr lang="en-US" altLang="ja-JP" i="1" dirty="0">
                <a:latin typeface="+mn-lt"/>
              </a:rPr>
              <a:t>b</a:t>
            </a:r>
            <a:r>
              <a:rPr lang="en-US" altLang="ja-JP" dirty="0">
                <a:latin typeface="+mn-lt"/>
              </a:rPr>
              <a:t>^)=0</a:t>
            </a:r>
            <a:r>
              <a:rPr lang="ja-JP" altLang="ja-JP" dirty="0">
                <a:latin typeface="+mn-lt"/>
              </a:rPr>
              <a:t>に矛盾する。</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48</a:t>
            </a:fld>
            <a:endParaRPr lang="ja-JP" altLang="en-US"/>
          </a:p>
        </p:txBody>
      </p:sp>
    </p:spTree>
    <p:extLst>
      <p:ext uri="{BB962C8B-B14F-4D97-AF65-F5344CB8AC3E}">
        <p14:creationId xmlns:p14="http://schemas.microsoft.com/office/powerpoint/2010/main" val="61289393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42441"/>
            <a:ext cx="11704320" cy="6436925"/>
          </a:xfrm>
        </p:spPr>
        <p:txBody>
          <a:bodyPr/>
          <a:lstStyle/>
          <a:p>
            <a:pPr marL="0" indent="0" hangingPunct="0">
              <a:buNone/>
            </a:pPr>
            <a:r>
              <a:rPr lang="ja-JP" altLang="ja-JP" dirty="0">
                <a:latin typeface="+mn-lt"/>
              </a:rPr>
              <a:t>以上の議論から、次の命題が導かれる。</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sz="3600" b="1" dirty="0">
                <a:latin typeface="+mn-lt"/>
              </a:rPr>
              <a:t>命</a:t>
            </a:r>
            <a:r>
              <a:rPr lang="ja-JP" altLang="ja-JP" sz="3600" b="1" dirty="0" smtClean="0">
                <a:latin typeface="+mn-lt"/>
              </a:rPr>
              <a:t>題</a:t>
            </a:r>
            <a:r>
              <a:rPr lang="ja-JP" altLang="en-US" sz="3600" b="1" dirty="0">
                <a:latin typeface="+mn-lt"/>
              </a:rPr>
              <a:t>５</a:t>
            </a:r>
            <a:endParaRPr lang="ja-JP" altLang="ja-JP" sz="3600" b="1" dirty="0">
              <a:latin typeface="+mn-lt"/>
            </a:endParaRPr>
          </a:p>
          <a:p>
            <a:pPr marL="0" indent="0" hangingPunct="0">
              <a:buNone/>
            </a:pPr>
            <a:endParaRPr lang="en-US" altLang="ja-JP" sz="3600" dirty="0" smtClean="0">
              <a:latin typeface="+mn-lt"/>
            </a:endParaRPr>
          </a:p>
          <a:p>
            <a:pPr marL="0" indent="0" hangingPunct="0">
              <a:buNone/>
            </a:pPr>
            <a:r>
              <a:rPr lang="ja-JP" altLang="ja-JP" sz="3600" dirty="0" smtClean="0">
                <a:latin typeface="+mn-lt"/>
              </a:rPr>
              <a:t>仮</a:t>
            </a:r>
            <a:r>
              <a:rPr lang="ja-JP" altLang="ja-JP" sz="3600" dirty="0">
                <a:latin typeface="+mn-lt"/>
              </a:rPr>
              <a:t>に</a:t>
            </a:r>
            <a:r>
              <a:rPr lang="en-US" altLang="ja-JP" sz="3600" i="1" dirty="0">
                <a:latin typeface="+mn-lt"/>
              </a:rPr>
              <a:t>N</a:t>
            </a:r>
            <a:r>
              <a:rPr lang="en-US" altLang="ja-JP" sz="3600" dirty="0">
                <a:latin typeface="+mn-lt"/>
              </a:rPr>
              <a:t>&gt;(3</a:t>
            </a:r>
            <a:r>
              <a:rPr lang="en-US" altLang="ja-JP" sz="3600" i="1" dirty="0">
                <a:latin typeface="+mn-lt"/>
              </a:rPr>
              <a:t>M</a:t>
            </a:r>
            <a:r>
              <a:rPr lang="en-US" altLang="ja-JP" sz="3600" dirty="0">
                <a:latin typeface="+mn-lt"/>
              </a:rPr>
              <a:t>+2)</a:t>
            </a:r>
            <a:r>
              <a:rPr lang="en-US" altLang="ja-JP" sz="3600" i="1" dirty="0">
                <a:latin typeface="+mn-lt"/>
              </a:rPr>
              <a:t>M</a:t>
            </a:r>
            <a:r>
              <a:rPr lang="en-US" altLang="ja-JP" sz="3600" dirty="0">
                <a:latin typeface="+mn-lt"/>
              </a:rPr>
              <a:t>/(</a:t>
            </a:r>
            <a:r>
              <a:rPr lang="en-US" altLang="ja-JP" sz="3600" i="1" dirty="0">
                <a:latin typeface="+mn-lt"/>
              </a:rPr>
              <a:t>M</a:t>
            </a:r>
            <a:r>
              <a:rPr lang="en-US" altLang="ja-JP" sz="3600" dirty="0">
                <a:latin typeface="+mn-lt"/>
              </a:rPr>
              <a:t>+2)</a:t>
            </a:r>
            <a:r>
              <a:rPr lang="ja-JP" altLang="ja-JP" sz="3600" dirty="0">
                <a:latin typeface="+mn-lt"/>
              </a:rPr>
              <a:t>で、財がある程度同質的であれば（</a:t>
            </a:r>
            <a:r>
              <a:rPr lang="en-US" altLang="ja-JP" sz="3600" i="1" dirty="0">
                <a:latin typeface="+mn-lt"/>
              </a:rPr>
              <a:t>b</a:t>
            </a:r>
            <a:r>
              <a:rPr lang="en-US" altLang="ja-JP" sz="3600" dirty="0">
                <a:latin typeface="+mn-lt"/>
              </a:rPr>
              <a:t>&gt;</a:t>
            </a:r>
            <a:r>
              <a:rPr lang="en-US" altLang="ja-JP" sz="3600" i="1" dirty="0">
                <a:latin typeface="+mn-lt"/>
              </a:rPr>
              <a:t>b</a:t>
            </a:r>
            <a:r>
              <a:rPr lang="en-US" altLang="ja-JP" sz="3600" dirty="0">
                <a:latin typeface="+mn-lt"/>
              </a:rPr>
              <a:t>^</a:t>
            </a:r>
            <a:r>
              <a:rPr lang="ja-JP" altLang="ja-JP" sz="3600" dirty="0">
                <a:latin typeface="+mn-lt"/>
              </a:rPr>
              <a:t>）、財が一層同質的になると企業およびサプライヤ－の利潤が増える。</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49</a:t>
            </a:fld>
            <a:endParaRPr lang="ja-JP" altLang="en-US"/>
          </a:p>
        </p:txBody>
      </p:sp>
    </p:spTree>
    <p:extLst>
      <p:ext uri="{BB962C8B-B14F-4D97-AF65-F5344CB8AC3E}">
        <p14:creationId xmlns:p14="http://schemas.microsoft.com/office/powerpoint/2010/main" val="152920085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117601"/>
            <a:ext cx="11704320" cy="7595166"/>
          </a:xfrm>
        </p:spPr>
        <p:txBody>
          <a:bodyPr/>
          <a:lstStyle/>
          <a:p>
            <a:pPr marL="0" indent="0" hangingPunct="0">
              <a:buNone/>
            </a:pPr>
            <a:r>
              <a:rPr lang="ja-JP" altLang="ja-JP" sz="4400" b="1" dirty="0"/>
              <a:t>構</a:t>
            </a:r>
            <a:r>
              <a:rPr lang="ja-JP" altLang="ja-JP" sz="4400" b="1" dirty="0" smtClean="0"/>
              <a:t>成</a:t>
            </a:r>
            <a:endParaRPr lang="en-US" altLang="ja-JP" sz="4400" b="1" dirty="0" smtClean="0"/>
          </a:p>
          <a:p>
            <a:pPr marL="0" indent="0" hangingPunct="0">
              <a:buNone/>
            </a:pPr>
            <a:endParaRPr lang="ja-JP" altLang="ja-JP" sz="4400" dirty="0"/>
          </a:p>
          <a:p>
            <a:pPr marL="0" indent="0" hangingPunct="0">
              <a:buNone/>
            </a:pPr>
            <a:r>
              <a:rPr lang="ja-JP" altLang="ja-JP" dirty="0"/>
              <a:t>・モデル</a:t>
            </a:r>
          </a:p>
          <a:p>
            <a:pPr marL="0" indent="0" hangingPunct="0">
              <a:buNone/>
            </a:pPr>
            <a:r>
              <a:rPr lang="ja-JP" altLang="ja-JP" dirty="0"/>
              <a:t>・部分ゲ－ム完全均衡</a:t>
            </a:r>
          </a:p>
          <a:p>
            <a:pPr marL="0" indent="0" hangingPunct="0">
              <a:buNone/>
            </a:pPr>
            <a:r>
              <a:rPr lang="ja-JP" altLang="ja-JP" dirty="0"/>
              <a:t>・比較靜学分析</a:t>
            </a:r>
          </a:p>
          <a:p>
            <a:pPr marL="0" indent="0" hangingPunct="0">
              <a:buNone/>
            </a:pPr>
            <a:r>
              <a:rPr lang="ja-JP" altLang="ja-JP" dirty="0"/>
              <a:t>・命題の導出</a:t>
            </a:r>
          </a:p>
          <a:p>
            <a:pPr marL="0" indent="0" hangingPunct="0">
              <a:buNone/>
            </a:pPr>
            <a:r>
              <a:rPr lang="ja-JP" altLang="ja-JP" dirty="0"/>
              <a:t>・結び</a:t>
            </a:r>
          </a:p>
          <a:p>
            <a:endParaRPr kumimoji="1" lang="ja-JP" altLang="en-US" dirty="0"/>
          </a:p>
        </p:txBody>
      </p:sp>
      <p:sp>
        <p:nvSpPr>
          <p:cNvPr id="4" name="灯片编号占位符 3"/>
          <p:cNvSpPr>
            <a:spLocks noGrp="1"/>
          </p:cNvSpPr>
          <p:nvPr>
            <p:ph type="sldNum" sz="quarter" idx="2"/>
          </p:nvPr>
        </p:nvSpPr>
        <p:spPr/>
        <p:txBody>
          <a:bodyPr/>
          <a:lstStyle/>
          <a:p>
            <a:fld id="{86CB4B4D-7CA3-9044-876B-883B54F8677D}" type="slidenum">
              <a:rPr lang="en-US" altLang="ja-JP" smtClean="0"/>
              <a:t>5</a:t>
            </a:fld>
            <a:endParaRPr lang="ja-JP" altLang="en-US"/>
          </a:p>
        </p:txBody>
      </p:sp>
    </p:spTree>
    <p:extLst>
      <p:ext uri="{BB962C8B-B14F-4D97-AF65-F5344CB8AC3E}">
        <p14:creationId xmlns:p14="http://schemas.microsoft.com/office/powerpoint/2010/main" val="148560120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724309"/>
            <a:ext cx="11704320" cy="6436925"/>
          </a:xfrm>
        </p:spPr>
        <p:txBody>
          <a:bodyPr/>
          <a:lstStyle/>
          <a:p>
            <a:pPr marL="0" indent="0" hangingPunct="0">
              <a:buNone/>
            </a:pPr>
            <a:r>
              <a:rPr lang="ja-JP" altLang="ja-JP" b="1" dirty="0"/>
              <a:t>完全差別化か完全同質財か？</a:t>
            </a:r>
            <a:endParaRPr lang="ja-JP" altLang="ja-JP" dirty="0"/>
          </a:p>
          <a:p>
            <a:pPr marL="0" indent="0" hangingPunct="0">
              <a:buNone/>
            </a:pPr>
            <a:endParaRPr lang="en-US" altLang="ja-JP" i="1" dirty="0" smtClean="0">
              <a:latin typeface="+mn-lt"/>
            </a:endParaRPr>
          </a:p>
          <a:p>
            <a:pPr marL="0" indent="0" hangingPunct="0">
              <a:buNone/>
            </a:pPr>
            <a:r>
              <a:rPr lang="en-US" altLang="ja-JP" i="1" dirty="0" smtClean="0">
                <a:latin typeface="+mn-lt"/>
              </a:rPr>
              <a:t>b</a:t>
            </a:r>
            <a:r>
              <a:rPr lang="en-US" altLang="ja-JP" dirty="0" smtClean="0">
                <a:latin typeface="+mn-lt"/>
              </a:rPr>
              <a:t>=0</a:t>
            </a:r>
            <a:r>
              <a:rPr lang="ja-JP" altLang="ja-JP" dirty="0">
                <a:latin typeface="+mn-lt"/>
              </a:rPr>
              <a:t>の時と</a:t>
            </a:r>
            <a:r>
              <a:rPr lang="en-US" altLang="ja-JP" i="1" dirty="0">
                <a:latin typeface="+mn-lt"/>
              </a:rPr>
              <a:t>b</a:t>
            </a:r>
            <a:r>
              <a:rPr lang="en-US" altLang="ja-JP" dirty="0">
                <a:latin typeface="+mn-lt"/>
              </a:rPr>
              <a:t>=1</a:t>
            </a:r>
            <a:r>
              <a:rPr lang="ja-JP" altLang="ja-JP" dirty="0">
                <a:latin typeface="+mn-lt"/>
              </a:rPr>
              <a:t>の時のサプライヤ－の利潤</a:t>
            </a:r>
          </a:p>
          <a:p>
            <a:pPr marL="0" indent="0" hangingPunct="0">
              <a:buNone/>
            </a:pPr>
            <a:endParaRPr lang="en-US" altLang="ja-JP" sz="3200" i="1" dirty="0" smtClean="0">
              <a:latin typeface="+mn-lt"/>
            </a:endParaRPr>
          </a:p>
          <a:p>
            <a:pPr marL="0" indent="0" hangingPunct="0">
              <a:buNone/>
            </a:pPr>
            <a:r>
              <a:rPr lang="en-US" altLang="ja-JP" sz="3200" i="1" dirty="0" smtClean="0">
                <a:latin typeface="+mn-lt"/>
              </a:rPr>
              <a:t> z</a:t>
            </a:r>
            <a:r>
              <a:rPr lang="en-US" altLang="ja-JP" sz="3200" dirty="0">
                <a:latin typeface="+mn-lt"/>
              </a:rPr>
              <a:t>*(</a:t>
            </a:r>
            <a:r>
              <a:rPr lang="en-US" altLang="ja-JP" sz="3200" i="1" dirty="0">
                <a:latin typeface="+mn-lt"/>
              </a:rPr>
              <a:t>b</a:t>
            </a:r>
            <a:r>
              <a:rPr lang="en-US" altLang="ja-JP" sz="3200" dirty="0">
                <a:latin typeface="+mn-lt"/>
              </a:rPr>
              <a:t>=0)=1/2(</a:t>
            </a:r>
            <a:r>
              <a:rPr lang="en-US" altLang="ja-JP" sz="3200" i="1" dirty="0">
                <a:latin typeface="+mn-lt"/>
              </a:rPr>
              <a:t>N</a:t>
            </a:r>
            <a:r>
              <a:rPr lang="en-US" altLang="ja-JP" sz="3200" dirty="0">
                <a:latin typeface="+mn-lt"/>
              </a:rPr>
              <a:t>+1)</a:t>
            </a:r>
            <a:r>
              <a:rPr lang="en-US" altLang="ja-JP" sz="3200" baseline="30000" dirty="0">
                <a:latin typeface="+mn-lt"/>
              </a:rPr>
              <a:t>2</a:t>
            </a:r>
            <a:endParaRPr lang="ja-JP" altLang="ja-JP" sz="3200" dirty="0">
              <a:latin typeface="+mn-lt"/>
            </a:endParaRPr>
          </a:p>
          <a:p>
            <a:pPr marL="0" indent="0" hangingPunct="0">
              <a:buNone/>
            </a:pPr>
            <a:r>
              <a:rPr lang="en-US" altLang="ja-JP" sz="3200" i="1" dirty="0" smtClean="0">
                <a:latin typeface="+mn-lt"/>
              </a:rPr>
              <a:t> z</a:t>
            </a:r>
            <a:r>
              <a:rPr lang="en-US" altLang="ja-JP" sz="3200" dirty="0">
                <a:latin typeface="+mn-lt"/>
              </a:rPr>
              <a:t>*(</a:t>
            </a:r>
            <a:r>
              <a:rPr lang="en-US" altLang="ja-JP" sz="3200" i="1" dirty="0">
                <a:latin typeface="+mn-lt"/>
              </a:rPr>
              <a:t>b</a:t>
            </a:r>
            <a:r>
              <a:rPr lang="en-US" altLang="ja-JP" sz="3200" dirty="0">
                <a:latin typeface="+mn-lt"/>
              </a:rPr>
              <a:t>=1)=</a:t>
            </a:r>
            <a:r>
              <a:rPr lang="en-US" altLang="ja-JP" sz="3200" i="1" dirty="0">
                <a:latin typeface="+mn-lt"/>
              </a:rPr>
              <a:t>M</a:t>
            </a:r>
            <a:r>
              <a:rPr lang="en-US" altLang="ja-JP" sz="3200" dirty="0">
                <a:latin typeface="+mn-lt"/>
              </a:rPr>
              <a:t>/(</a:t>
            </a:r>
            <a:r>
              <a:rPr lang="en-US" altLang="ja-JP" sz="3200" i="1" dirty="0">
                <a:latin typeface="+mn-lt"/>
              </a:rPr>
              <a:t>M</a:t>
            </a:r>
            <a:r>
              <a:rPr lang="en-US" altLang="ja-JP" sz="3200" dirty="0">
                <a:latin typeface="+mn-lt"/>
              </a:rPr>
              <a:t>+1)(</a:t>
            </a:r>
            <a:r>
              <a:rPr lang="en-US" altLang="ja-JP" sz="3200" i="1" dirty="0">
                <a:latin typeface="+mn-lt"/>
              </a:rPr>
              <a:t>M</a:t>
            </a:r>
            <a:r>
              <a:rPr lang="en-US" altLang="ja-JP" sz="3200" dirty="0">
                <a:latin typeface="+mn-lt"/>
              </a:rPr>
              <a:t>+</a:t>
            </a:r>
            <a:r>
              <a:rPr lang="en-US" altLang="ja-JP" sz="3200" i="1" dirty="0">
                <a:latin typeface="+mn-lt"/>
              </a:rPr>
              <a:t>N</a:t>
            </a:r>
            <a:r>
              <a:rPr lang="en-US" altLang="ja-JP" sz="3200" dirty="0">
                <a:latin typeface="+mn-lt"/>
              </a:rPr>
              <a:t>)</a:t>
            </a:r>
            <a:r>
              <a:rPr lang="en-US" altLang="ja-JP" sz="3200" baseline="30000" dirty="0">
                <a:latin typeface="+mn-lt"/>
              </a:rPr>
              <a:t>2</a:t>
            </a:r>
            <a:endParaRPr lang="ja-JP" altLang="ja-JP" sz="3200" dirty="0">
              <a:latin typeface="+mn-lt"/>
            </a:endParaRPr>
          </a:p>
          <a:p>
            <a:pPr marL="0" indent="0" hangingPunct="0">
              <a:buNone/>
            </a:pPr>
            <a:r>
              <a:rPr lang="en-US" altLang="ja-JP" sz="3200" i="1" dirty="0" smtClean="0">
                <a:latin typeface="+mn-lt"/>
              </a:rPr>
              <a:t> z</a:t>
            </a:r>
            <a:r>
              <a:rPr lang="en-US" altLang="ja-JP" sz="3200" dirty="0">
                <a:latin typeface="+mn-lt"/>
              </a:rPr>
              <a:t>*(</a:t>
            </a:r>
            <a:r>
              <a:rPr lang="en-US" altLang="ja-JP" sz="3200" i="1" dirty="0">
                <a:latin typeface="+mn-lt"/>
              </a:rPr>
              <a:t>b</a:t>
            </a:r>
            <a:r>
              <a:rPr lang="en-US" altLang="ja-JP" sz="3200" dirty="0">
                <a:latin typeface="+mn-lt"/>
              </a:rPr>
              <a:t>=1)-</a:t>
            </a:r>
            <a:r>
              <a:rPr lang="en-US" altLang="ja-JP" sz="3200" i="1" dirty="0">
                <a:latin typeface="+mn-lt"/>
              </a:rPr>
              <a:t>z</a:t>
            </a:r>
            <a:r>
              <a:rPr lang="en-US" altLang="ja-JP" sz="3200" dirty="0">
                <a:latin typeface="+mn-lt"/>
              </a:rPr>
              <a:t>*(</a:t>
            </a:r>
            <a:r>
              <a:rPr lang="en-US" altLang="ja-JP" sz="3200" i="1" dirty="0">
                <a:latin typeface="+mn-lt"/>
              </a:rPr>
              <a:t>b</a:t>
            </a:r>
            <a:r>
              <a:rPr lang="en-US" altLang="ja-JP" sz="3200" dirty="0">
                <a:latin typeface="+mn-lt"/>
              </a:rPr>
              <a:t>=0</a:t>
            </a:r>
            <a:r>
              <a:rPr lang="en-US" altLang="ja-JP" sz="3200" dirty="0" smtClean="0">
                <a:latin typeface="+mn-lt"/>
              </a:rPr>
              <a:t>)=-(</a:t>
            </a:r>
            <a:r>
              <a:rPr lang="en-US" altLang="ja-JP" sz="3200" i="1" dirty="0">
                <a:latin typeface="+mn-lt"/>
              </a:rPr>
              <a:t>M-</a:t>
            </a:r>
            <a:r>
              <a:rPr lang="en-US" altLang="ja-JP" sz="3200" dirty="0">
                <a:latin typeface="+mn-lt"/>
              </a:rPr>
              <a:t>1)(</a:t>
            </a:r>
            <a:r>
              <a:rPr lang="en-US" altLang="ja-JP" sz="3200" i="1" dirty="0" smtClean="0">
                <a:latin typeface="+mn-lt"/>
              </a:rPr>
              <a:t>M</a:t>
            </a:r>
            <a:r>
              <a:rPr lang="en-US" altLang="ja-JP" sz="3200" baseline="30000" dirty="0" smtClean="0">
                <a:latin typeface="+mn-lt"/>
              </a:rPr>
              <a:t>2</a:t>
            </a:r>
            <a:r>
              <a:rPr lang="en-US" altLang="ja-JP" sz="3200" dirty="0" smtClean="0">
                <a:latin typeface="+mn-lt"/>
              </a:rPr>
              <a:t>-</a:t>
            </a:r>
            <a:r>
              <a:rPr lang="en-US" altLang="ja-JP" sz="3200" i="1" dirty="0" smtClean="0">
                <a:latin typeface="+mn-lt"/>
              </a:rPr>
              <a:t>N</a:t>
            </a:r>
            <a:r>
              <a:rPr lang="en-US" altLang="ja-JP" sz="3200" baseline="30000" dirty="0" smtClean="0">
                <a:latin typeface="+mn-lt"/>
              </a:rPr>
              <a:t>2</a:t>
            </a:r>
            <a:r>
              <a:rPr lang="en-US" altLang="ja-JP" sz="3200" dirty="0" smtClean="0">
                <a:latin typeface="+mn-lt"/>
              </a:rPr>
              <a:t>+2</a:t>
            </a:r>
            <a:r>
              <a:rPr lang="en-US" altLang="ja-JP" sz="3200" i="1" dirty="0" smtClean="0">
                <a:latin typeface="+mn-lt"/>
              </a:rPr>
              <a:t>M</a:t>
            </a:r>
            <a:r>
              <a:rPr lang="en-US" altLang="ja-JP" sz="3200" dirty="0" smtClean="0">
                <a:latin typeface="+mn-lt"/>
              </a:rPr>
              <a:t>(1+</a:t>
            </a:r>
            <a:r>
              <a:rPr lang="en-US" altLang="ja-JP" sz="3200" i="1" dirty="0" smtClean="0">
                <a:latin typeface="+mn-lt"/>
              </a:rPr>
              <a:t>N</a:t>
            </a:r>
            <a:r>
              <a:rPr lang="en-US" altLang="ja-JP" sz="3200" dirty="0">
                <a:latin typeface="+mn-lt"/>
              </a:rPr>
              <a:t>))/2(1+</a:t>
            </a:r>
            <a:r>
              <a:rPr lang="en-US" altLang="ja-JP" sz="3200" i="1" dirty="0">
                <a:latin typeface="+mn-lt"/>
              </a:rPr>
              <a:t>M</a:t>
            </a:r>
            <a:r>
              <a:rPr lang="en-US" altLang="ja-JP" sz="3200" dirty="0">
                <a:latin typeface="+mn-lt"/>
              </a:rPr>
              <a:t>)(1+</a:t>
            </a:r>
            <a:r>
              <a:rPr lang="en-US" altLang="ja-JP" sz="3200" i="1" dirty="0">
                <a:latin typeface="+mn-lt"/>
              </a:rPr>
              <a:t>N</a:t>
            </a:r>
            <a:r>
              <a:rPr lang="en-US" altLang="ja-JP" sz="3200" dirty="0">
                <a:latin typeface="+mn-lt"/>
              </a:rPr>
              <a:t>)</a:t>
            </a:r>
            <a:r>
              <a:rPr lang="en-US" altLang="ja-JP" sz="3200" baseline="30000" dirty="0">
                <a:latin typeface="+mn-lt"/>
              </a:rPr>
              <a:t>2</a:t>
            </a:r>
            <a:r>
              <a:rPr lang="en-US" altLang="ja-JP" sz="3200" dirty="0">
                <a:latin typeface="+mn-lt"/>
              </a:rPr>
              <a:t>(</a:t>
            </a:r>
            <a:r>
              <a:rPr lang="en-US" altLang="ja-JP" sz="3200" i="1" dirty="0">
                <a:latin typeface="+mn-lt"/>
              </a:rPr>
              <a:t>M</a:t>
            </a:r>
            <a:r>
              <a:rPr lang="en-US" altLang="ja-JP" sz="3200" dirty="0">
                <a:latin typeface="+mn-lt"/>
              </a:rPr>
              <a:t>+</a:t>
            </a:r>
            <a:r>
              <a:rPr lang="en-US" altLang="ja-JP" sz="3200" i="1" dirty="0">
                <a:latin typeface="+mn-lt"/>
              </a:rPr>
              <a:t>N</a:t>
            </a:r>
            <a:r>
              <a:rPr lang="en-US" altLang="ja-JP" sz="3200" dirty="0">
                <a:latin typeface="+mn-lt"/>
              </a:rPr>
              <a:t>)</a:t>
            </a:r>
            <a:r>
              <a:rPr lang="en-US" altLang="ja-JP" sz="3200" baseline="30000" dirty="0">
                <a:latin typeface="+mn-lt"/>
              </a:rPr>
              <a:t>2</a:t>
            </a:r>
            <a:endParaRPr lang="ja-JP" altLang="ja-JP" sz="3200" dirty="0">
              <a:latin typeface="+mn-lt"/>
            </a:endParaRPr>
          </a:p>
          <a:p>
            <a:pPr marL="0" indent="0" hangingPunct="0">
              <a:buNone/>
            </a:pPr>
            <a:endParaRPr lang="en-US" altLang="ja-JP" dirty="0" smtClean="0">
              <a:latin typeface="+mn-lt"/>
            </a:endParaRPr>
          </a:p>
          <a:p>
            <a:pPr marL="0" indent="0" hangingPunct="0">
              <a:buNone/>
            </a:pPr>
            <a:r>
              <a:rPr lang="ja-JP" altLang="ja-JP" dirty="0" smtClean="0">
                <a:latin typeface="+mn-lt"/>
              </a:rPr>
              <a:t>・</a:t>
            </a:r>
            <a:r>
              <a:rPr lang="ja-JP" altLang="ja-JP" dirty="0">
                <a:latin typeface="+mn-lt"/>
              </a:rPr>
              <a:t>上式の分母は正で、分子は</a:t>
            </a:r>
            <a:r>
              <a:rPr lang="en-US" altLang="ja-JP" i="1" dirty="0">
                <a:latin typeface="+mn-lt"/>
              </a:rPr>
              <a:t>N</a:t>
            </a:r>
            <a:r>
              <a:rPr lang="ja-JP" altLang="ja-JP" dirty="0">
                <a:latin typeface="+mn-lt"/>
              </a:rPr>
              <a:t>の</a:t>
            </a:r>
            <a:r>
              <a:rPr lang="en-US" altLang="ja-JP" dirty="0">
                <a:latin typeface="+mn-lt"/>
              </a:rPr>
              <a:t>2</a:t>
            </a:r>
            <a:r>
              <a:rPr lang="ja-JP" altLang="ja-JP" dirty="0">
                <a:latin typeface="+mn-lt"/>
              </a:rPr>
              <a:t>次式で係数は正、</a:t>
            </a:r>
          </a:p>
          <a:p>
            <a:pPr marL="0" indent="0" hangingPunct="0">
              <a:buNone/>
            </a:pPr>
            <a:r>
              <a:rPr lang="en-US" altLang="ja-JP" i="1" dirty="0">
                <a:latin typeface="+mn-lt"/>
              </a:rPr>
              <a:t> </a:t>
            </a:r>
            <a:r>
              <a:rPr lang="en-US" altLang="ja-JP" i="1" dirty="0" smtClean="0">
                <a:latin typeface="+mn-lt"/>
              </a:rPr>
              <a:t>z</a:t>
            </a:r>
            <a:r>
              <a:rPr lang="en-US" altLang="ja-JP" dirty="0">
                <a:latin typeface="+mn-lt"/>
              </a:rPr>
              <a:t>*(</a:t>
            </a:r>
            <a:r>
              <a:rPr lang="en-US" altLang="ja-JP" i="1" dirty="0">
                <a:latin typeface="+mn-lt"/>
              </a:rPr>
              <a:t>b</a:t>
            </a:r>
            <a:r>
              <a:rPr lang="en-US" altLang="ja-JP" dirty="0">
                <a:latin typeface="+mn-lt"/>
              </a:rPr>
              <a:t>=1)&gt;</a:t>
            </a:r>
            <a:r>
              <a:rPr lang="en-US" altLang="ja-JP" i="1" dirty="0">
                <a:latin typeface="+mn-lt"/>
              </a:rPr>
              <a:t>z</a:t>
            </a:r>
            <a:r>
              <a:rPr lang="en-US" altLang="ja-JP" dirty="0">
                <a:latin typeface="+mn-lt"/>
              </a:rPr>
              <a:t>*(</a:t>
            </a:r>
            <a:r>
              <a:rPr lang="en-US" altLang="ja-JP" i="1" dirty="0">
                <a:latin typeface="+mn-lt"/>
              </a:rPr>
              <a:t>b</a:t>
            </a:r>
            <a:r>
              <a:rPr lang="en-US" altLang="ja-JP" dirty="0">
                <a:latin typeface="+mn-lt"/>
              </a:rPr>
              <a:t>=0), if </a:t>
            </a:r>
            <a:r>
              <a:rPr lang="en-US" altLang="ja-JP" i="1" dirty="0" smtClean="0">
                <a:latin typeface="+mn-lt"/>
              </a:rPr>
              <a:t>N </a:t>
            </a:r>
            <a:r>
              <a:rPr lang="en-US" altLang="ja-JP" dirty="0" smtClean="0">
                <a:latin typeface="+mn-lt"/>
              </a:rPr>
              <a:t>&gt;</a:t>
            </a:r>
            <a:r>
              <a:rPr lang="en-US" altLang="ja-JP" i="1" dirty="0">
                <a:latin typeface="+mn-lt"/>
              </a:rPr>
              <a:t>M</a:t>
            </a:r>
            <a:r>
              <a:rPr lang="en-US" altLang="ja-JP" dirty="0">
                <a:latin typeface="+mn-lt"/>
              </a:rPr>
              <a:t>+(2</a:t>
            </a:r>
            <a:r>
              <a:rPr lang="en-US" altLang="ja-JP" i="1" dirty="0">
                <a:latin typeface="+mn-lt"/>
              </a:rPr>
              <a:t>M</a:t>
            </a:r>
            <a:r>
              <a:rPr lang="en-US" altLang="ja-JP" dirty="0">
                <a:latin typeface="+mn-lt"/>
              </a:rPr>
              <a:t>(1+</a:t>
            </a:r>
            <a:r>
              <a:rPr lang="en-US" altLang="ja-JP" i="1" dirty="0">
                <a:latin typeface="+mn-lt"/>
              </a:rPr>
              <a:t>M</a:t>
            </a:r>
            <a:r>
              <a:rPr lang="en-US" altLang="ja-JP" dirty="0">
                <a:latin typeface="+mn-lt"/>
              </a:rPr>
              <a:t>))</a:t>
            </a:r>
            <a:r>
              <a:rPr lang="en-US" altLang="ja-JP" baseline="30000" dirty="0">
                <a:latin typeface="+mn-lt"/>
              </a:rPr>
              <a:t>1/2</a:t>
            </a:r>
            <a:r>
              <a:rPr lang="en-US" altLang="ja-JP" dirty="0">
                <a:latin typeface="+mn-lt"/>
              </a:rPr>
              <a:t>=</a:t>
            </a:r>
            <a:r>
              <a:rPr lang="en-US" altLang="ja-JP" i="1" dirty="0" err="1">
                <a:latin typeface="+mn-lt"/>
              </a:rPr>
              <a:t>N</a:t>
            </a:r>
            <a:r>
              <a:rPr lang="en-US" altLang="ja-JP" i="1" baseline="-25000" dirty="0" err="1">
                <a:latin typeface="+mn-lt"/>
              </a:rPr>
              <a:t>x</a:t>
            </a:r>
            <a:r>
              <a:rPr lang="en-US" altLang="ja-JP" dirty="0">
                <a:latin typeface="+mn-lt"/>
              </a:rPr>
              <a:t>           </a:t>
            </a:r>
            <a:r>
              <a:rPr lang="en-US" altLang="ja-JP" dirty="0" smtClean="0">
                <a:latin typeface="+mn-lt"/>
              </a:rPr>
              <a:t>    </a:t>
            </a:r>
            <a:r>
              <a:rPr lang="en-US" altLang="ja-JP" dirty="0">
                <a:latin typeface="+mn-lt"/>
              </a:rPr>
              <a:t>(15)</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50</a:t>
            </a:fld>
            <a:endParaRPr lang="ja-JP" altLang="en-US"/>
          </a:p>
        </p:txBody>
      </p:sp>
    </p:spTree>
    <p:extLst>
      <p:ext uri="{BB962C8B-B14F-4D97-AF65-F5344CB8AC3E}">
        <p14:creationId xmlns:p14="http://schemas.microsoft.com/office/powerpoint/2010/main" val="317812869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66253"/>
            <a:ext cx="11704320" cy="6436925"/>
          </a:xfrm>
        </p:spPr>
        <p:txBody>
          <a:bodyPr/>
          <a:lstStyle/>
          <a:p>
            <a:pPr marL="0" indent="0" hangingPunct="0">
              <a:buNone/>
            </a:pPr>
            <a:r>
              <a:rPr lang="ja-JP" altLang="ja-JP" sz="4000" b="1" dirty="0">
                <a:latin typeface="+mn-lt"/>
              </a:rPr>
              <a:t>命題６</a:t>
            </a:r>
            <a:endParaRPr lang="ja-JP" altLang="ja-JP" sz="4000" dirty="0">
              <a:latin typeface="+mn-lt"/>
            </a:endParaRPr>
          </a:p>
          <a:p>
            <a:pPr marL="0" indent="0" hangingPunct="0">
              <a:buNone/>
            </a:pPr>
            <a:r>
              <a:rPr lang="ja-JP" altLang="ja-JP" b="1" dirty="0">
                <a:latin typeface="+mn-lt"/>
              </a:rPr>
              <a:t>サプライヤ－の数が多ければ（</a:t>
            </a:r>
            <a:r>
              <a:rPr lang="en-US" altLang="ja-JP" i="1" dirty="0" smtClean="0">
                <a:latin typeface="+mn-lt"/>
              </a:rPr>
              <a:t>N </a:t>
            </a:r>
            <a:r>
              <a:rPr lang="en-US" altLang="ja-JP" dirty="0" smtClean="0">
                <a:latin typeface="+mn-lt"/>
              </a:rPr>
              <a:t>&gt; </a:t>
            </a:r>
            <a:r>
              <a:rPr lang="en-US" altLang="ja-JP" i="1" dirty="0" err="1" smtClean="0">
                <a:latin typeface="+mn-lt"/>
              </a:rPr>
              <a:t>N</a:t>
            </a:r>
            <a:r>
              <a:rPr lang="en-US" altLang="ja-JP" i="1" baseline="-25000" dirty="0" err="1" smtClean="0">
                <a:latin typeface="+mn-lt"/>
              </a:rPr>
              <a:t>x</a:t>
            </a:r>
            <a:r>
              <a:rPr lang="ja-JP" altLang="ja-JP" b="1" dirty="0">
                <a:latin typeface="+mn-lt"/>
              </a:rPr>
              <a:t>）、サプライヤ－の利潤は、財が完全差別化されている時よりも、完全同質財の時の方が多い。</a:t>
            </a:r>
            <a:endParaRPr lang="ja-JP" altLang="ja-JP" dirty="0">
              <a:latin typeface="+mn-lt"/>
            </a:endParaRP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・しかしながら、サプライヤ－の利潤</a:t>
            </a:r>
            <a:r>
              <a:rPr lang="ja-JP" altLang="ja-JP" dirty="0" smtClean="0">
                <a:latin typeface="+mn-lt"/>
              </a:rPr>
              <a:t>が</a:t>
            </a:r>
            <a:r>
              <a:rPr lang="en-US" altLang="ja-JP" dirty="0" smtClean="0">
                <a:latin typeface="+mn-lt"/>
              </a:rPr>
              <a:t> </a:t>
            </a:r>
            <a:r>
              <a:rPr lang="en-US" altLang="ja-JP" i="1" dirty="0" smtClean="0">
                <a:latin typeface="+mn-lt"/>
              </a:rPr>
              <a:t>b</a:t>
            </a:r>
            <a:r>
              <a:rPr lang="en-US" altLang="ja-JP" dirty="0" smtClean="0">
                <a:latin typeface="+mn-lt"/>
              </a:rPr>
              <a:t>=0</a:t>
            </a:r>
            <a:r>
              <a:rPr lang="ja-JP" altLang="ja-JP" dirty="0" smtClean="0">
                <a:latin typeface="+mn-lt"/>
              </a:rPr>
              <a:t>または</a:t>
            </a:r>
            <a:r>
              <a:rPr lang="en-US" altLang="ja-JP" dirty="0" smtClean="0">
                <a:latin typeface="+mn-lt"/>
              </a:rPr>
              <a:t> </a:t>
            </a:r>
            <a:r>
              <a:rPr lang="en-US" altLang="ja-JP" i="1" dirty="0" smtClean="0">
                <a:latin typeface="+mn-lt"/>
              </a:rPr>
              <a:t>b</a:t>
            </a:r>
            <a:r>
              <a:rPr lang="en-US" altLang="ja-JP" dirty="0" smtClean="0">
                <a:latin typeface="+mn-lt"/>
              </a:rPr>
              <a:t>=1</a:t>
            </a:r>
            <a:r>
              <a:rPr lang="ja-JP" altLang="ja-JP" dirty="0">
                <a:latin typeface="+mn-lt"/>
              </a:rPr>
              <a:t>で最大になるとは限らない。</a:t>
            </a: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51</a:t>
            </a:fld>
            <a:endParaRPr lang="ja-JP" altLang="en-US"/>
          </a:p>
        </p:txBody>
      </p:sp>
    </p:spTree>
    <p:extLst>
      <p:ext uri="{BB962C8B-B14F-4D97-AF65-F5344CB8AC3E}">
        <p14:creationId xmlns:p14="http://schemas.microsoft.com/office/powerpoint/2010/main" val="42312698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2328467"/>
            <a:ext cx="11704320" cy="6436925"/>
          </a:xfrm>
        </p:spPr>
        <p:txBody>
          <a:bodyPr/>
          <a:lstStyle/>
          <a:p>
            <a:pPr marL="0" indent="0" hangingPunct="0">
              <a:buNone/>
            </a:pPr>
            <a:r>
              <a:rPr lang="ja-JP" altLang="ja-JP" dirty="0" smtClean="0">
                <a:latin typeface="+mn-lt"/>
              </a:rPr>
              <a:t>・</a:t>
            </a:r>
            <a:r>
              <a:rPr lang="en-US" altLang="ja-JP" dirty="0" smtClean="0">
                <a:latin typeface="+mn-lt"/>
              </a:rPr>
              <a:t> (</a:t>
            </a:r>
            <a:r>
              <a:rPr lang="en-US" altLang="ja-JP" dirty="0">
                <a:latin typeface="+mn-lt"/>
              </a:rPr>
              <a:t>15)</a:t>
            </a:r>
            <a:r>
              <a:rPr lang="ja-JP" altLang="ja-JP" dirty="0">
                <a:latin typeface="+mn-lt"/>
              </a:rPr>
              <a:t>式より、</a:t>
            </a:r>
            <a:r>
              <a:rPr lang="en-US" altLang="ja-JP" i="1" dirty="0">
                <a:latin typeface="+mn-lt"/>
              </a:rPr>
              <a:t>M</a:t>
            </a:r>
            <a:r>
              <a:rPr lang="en-US" altLang="ja-JP" dirty="0">
                <a:latin typeface="+mn-lt"/>
              </a:rPr>
              <a:t>=4</a:t>
            </a:r>
            <a:r>
              <a:rPr lang="ja-JP" altLang="ja-JP" dirty="0">
                <a:latin typeface="+mn-lt"/>
              </a:rPr>
              <a:t>の時の</a:t>
            </a:r>
            <a:r>
              <a:rPr lang="en-US" altLang="ja-JP" i="1" dirty="0" err="1">
                <a:latin typeface="+mn-lt"/>
              </a:rPr>
              <a:t>N</a:t>
            </a:r>
            <a:r>
              <a:rPr lang="en-US" altLang="ja-JP" i="1" baseline="-25000" dirty="0" err="1">
                <a:latin typeface="+mn-lt"/>
              </a:rPr>
              <a:t>x</a:t>
            </a:r>
            <a:r>
              <a:rPr lang="ja-JP" altLang="ja-JP" dirty="0">
                <a:latin typeface="+mn-lt"/>
              </a:rPr>
              <a:t>は</a:t>
            </a:r>
            <a:r>
              <a:rPr lang="en-US" altLang="ja-JP" dirty="0">
                <a:latin typeface="+mn-lt"/>
              </a:rPr>
              <a:t>10.3246</a:t>
            </a:r>
            <a:r>
              <a:rPr lang="ja-JP" altLang="ja-JP" dirty="0">
                <a:latin typeface="+mn-lt"/>
              </a:rPr>
              <a:t>である。</a:t>
            </a:r>
          </a:p>
          <a:p>
            <a:pPr marL="0" indent="0" hangingPunct="0">
              <a:buNone/>
            </a:pPr>
            <a:r>
              <a:rPr lang="ja-JP" altLang="ja-JP" dirty="0" smtClean="0">
                <a:latin typeface="+mn-lt"/>
              </a:rPr>
              <a:t>・</a:t>
            </a:r>
            <a:r>
              <a:rPr lang="en-US" altLang="ja-JP" dirty="0" smtClean="0">
                <a:latin typeface="+mn-lt"/>
              </a:rPr>
              <a:t> </a:t>
            </a:r>
            <a:r>
              <a:rPr lang="en-US" altLang="ja-JP" i="1" dirty="0" smtClean="0">
                <a:latin typeface="+mn-lt"/>
              </a:rPr>
              <a:t>N</a:t>
            </a:r>
            <a:r>
              <a:rPr lang="en-US" altLang="ja-JP" dirty="0" smtClean="0">
                <a:latin typeface="+mn-lt"/>
              </a:rPr>
              <a:t>=10</a:t>
            </a:r>
            <a:r>
              <a:rPr lang="ja-JP" altLang="ja-JP" dirty="0">
                <a:latin typeface="+mn-lt"/>
              </a:rPr>
              <a:t>と</a:t>
            </a:r>
            <a:r>
              <a:rPr lang="en-US" altLang="ja-JP" dirty="0">
                <a:latin typeface="+mn-lt"/>
              </a:rPr>
              <a:t>11</a:t>
            </a:r>
            <a:r>
              <a:rPr lang="ja-JP" altLang="ja-JP" dirty="0">
                <a:latin typeface="+mn-lt"/>
              </a:rPr>
              <a:t>の時のサプライヤ－の利潤</a:t>
            </a:r>
          </a:p>
          <a:p>
            <a:pPr marL="0" indent="0" hangingPunct="0">
              <a:buNone/>
            </a:pPr>
            <a:r>
              <a:rPr lang="ja-JP" altLang="ja-JP" dirty="0">
                <a:latin typeface="+mn-lt"/>
              </a:rPr>
              <a:t>　　　</a:t>
            </a:r>
            <a:r>
              <a:rPr lang="en-US" altLang="ja-JP" i="1" dirty="0">
                <a:latin typeface="+mn-lt"/>
              </a:rPr>
              <a:t>z</a:t>
            </a:r>
            <a:r>
              <a:rPr lang="en-US" altLang="ja-JP" dirty="0">
                <a:latin typeface="+mn-lt"/>
              </a:rPr>
              <a:t>10=(2-</a:t>
            </a:r>
            <a:r>
              <a:rPr lang="en-US" altLang="ja-JP" i="1" dirty="0">
                <a:latin typeface="+mn-lt"/>
              </a:rPr>
              <a:t>b</a:t>
            </a:r>
            <a:r>
              <a:rPr lang="en-US" altLang="ja-JP" dirty="0">
                <a:latin typeface="+mn-lt"/>
              </a:rPr>
              <a:t>)(1+</a:t>
            </a:r>
            <a:r>
              <a:rPr lang="en-US" altLang="ja-JP" i="1" dirty="0">
                <a:latin typeface="+mn-lt"/>
              </a:rPr>
              <a:t>b</a:t>
            </a:r>
            <a:r>
              <a:rPr lang="en-US" altLang="ja-JP" dirty="0">
                <a:latin typeface="+mn-lt"/>
              </a:rPr>
              <a:t>)/2(11-4</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(2+3</a:t>
            </a:r>
            <a:r>
              <a:rPr lang="en-US" altLang="ja-JP" i="1" dirty="0">
                <a:latin typeface="+mn-lt"/>
              </a:rPr>
              <a:t>b</a:t>
            </a:r>
            <a:r>
              <a:rPr lang="en-US" altLang="ja-JP" dirty="0">
                <a:latin typeface="+mn-lt"/>
              </a:rPr>
              <a:t>)</a:t>
            </a:r>
            <a:endParaRPr lang="ja-JP" altLang="ja-JP" dirty="0">
              <a:latin typeface="+mn-lt"/>
            </a:endParaRPr>
          </a:p>
          <a:p>
            <a:pPr marL="0" indent="0" hangingPunct="0">
              <a:buNone/>
            </a:pPr>
            <a:r>
              <a:rPr lang="ja-JP" altLang="ja-JP" dirty="0">
                <a:latin typeface="+mn-lt"/>
              </a:rPr>
              <a:t>　　　</a:t>
            </a:r>
            <a:r>
              <a:rPr lang="en-US" altLang="ja-JP" i="1" dirty="0">
                <a:latin typeface="+mn-lt"/>
              </a:rPr>
              <a:t>z</a:t>
            </a:r>
            <a:r>
              <a:rPr lang="en-US" altLang="ja-JP" dirty="0">
                <a:latin typeface="+mn-lt"/>
              </a:rPr>
              <a:t>11=2(2-</a:t>
            </a:r>
            <a:r>
              <a:rPr lang="en-US" altLang="ja-JP" i="1" dirty="0">
                <a:latin typeface="+mn-lt"/>
              </a:rPr>
              <a:t>b</a:t>
            </a:r>
            <a:r>
              <a:rPr lang="en-US" altLang="ja-JP" dirty="0">
                <a:latin typeface="+mn-lt"/>
              </a:rPr>
              <a:t>)(1+</a:t>
            </a:r>
            <a:r>
              <a:rPr lang="en-US" altLang="ja-JP" i="1" dirty="0">
                <a:latin typeface="+mn-lt"/>
              </a:rPr>
              <a:t>b</a:t>
            </a:r>
            <a:r>
              <a:rPr lang="en-US" altLang="ja-JP" dirty="0">
                <a:latin typeface="+mn-lt"/>
              </a:rPr>
              <a:t>)/9(8-3</a:t>
            </a:r>
            <a:r>
              <a:rPr lang="en-US" altLang="ja-JP" i="1" dirty="0">
                <a:latin typeface="+mn-lt"/>
              </a:rPr>
              <a:t>b</a:t>
            </a:r>
            <a:r>
              <a:rPr lang="en-US" altLang="ja-JP" dirty="0">
                <a:latin typeface="+mn-lt"/>
              </a:rPr>
              <a:t>)</a:t>
            </a:r>
            <a:r>
              <a:rPr lang="en-US" altLang="ja-JP" baseline="30000" dirty="0">
                <a:latin typeface="+mn-lt"/>
              </a:rPr>
              <a:t>2</a:t>
            </a:r>
            <a:r>
              <a:rPr lang="en-US" altLang="ja-JP" dirty="0">
                <a:latin typeface="+mn-lt"/>
              </a:rPr>
              <a:t>(2+3</a:t>
            </a:r>
            <a:r>
              <a:rPr lang="en-US" altLang="ja-JP" i="1" dirty="0">
                <a:latin typeface="+mn-lt"/>
              </a:rPr>
              <a:t>b</a:t>
            </a:r>
            <a:r>
              <a:rPr lang="en-US" altLang="ja-JP" dirty="0" smtClean="0">
                <a:latin typeface="+mn-lt"/>
              </a:rPr>
              <a:t>)</a:t>
            </a:r>
          </a:p>
          <a:p>
            <a:pPr marL="0" indent="0" hangingPunct="0">
              <a:buNone/>
            </a:pPr>
            <a:endParaRPr lang="ja-JP" altLang="ja-JP" dirty="0">
              <a:latin typeface="+mn-lt"/>
            </a:endParaRPr>
          </a:p>
          <a:p>
            <a:pPr marL="0" indent="0" hangingPunct="0">
              <a:buNone/>
            </a:pPr>
            <a:r>
              <a:rPr lang="ja-JP" altLang="ja-JP" dirty="0">
                <a:latin typeface="+mn-lt"/>
              </a:rPr>
              <a:t>このとき、</a:t>
            </a:r>
          </a:p>
          <a:p>
            <a:pPr marL="0" indent="0" hangingPunct="0">
              <a:buNone/>
            </a:pPr>
            <a:r>
              <a:rPr lang="en-US" altLang="ja-JP" i="1" dirty="0">
                <a:latin typeface="+mn-lt"/>
              </a:rPr>
              <a:t>    </a:t>
            </a:r>
            <a:r>
              <a:rPr lang="en-US" altLang="ja-JP" i="1" dirty="0" smtClean="0">
                <a:latin typeface="+mn-lt"/>
              </a:rPr>
              <a:t>   </a:t>
            </a:r>
            <a:r>
              <a:rPr lang="en-US" altLang="ja-JP" i="1" dirty="0">
                <a:latin typeface="+mn-lt"/>
              </a:rPr>
              <a:t>z</a:t>
            </a:r>
            <a:r>
              <a:rPr lang="en-US" altLang="ja-JP" dirty="0">
                <a:latin typeface="+mn-lt"/>
              </a:rPr>
              <a:t>10(</a:t>
            </a:r>
            <a:r>
              <a:rPr lang="en-US" altLang="ja-JP" i="1" dirty="0">
                <a:latin typeface="+mn-lt"/>
              </a:rPr>
              <a:t>b</a:t>
            </a:r>
            <a:r>
              <a:rPr lang="en-US" altLang="ja-JP" dirty="0">
                <a:latin typeface="+mn-lt"/>
              </a:rPr>
              <a:t>=0)=1/242&gt;1/245=</a:t>
            </a:r>
            <a:r>
              <a:rPr lang="en-US" altLang="ja-JP" i="1" dirty="0">
                <a:latin typeface="+mn-lt"/>
              </a:rPr>
              <a:t>z</a:t>
            </a:r>
            <a:r>
              <a:rPr lang="en-US" altLang="ja-JP" dirty="0">
                <a:latin typeface="+mn-lt"/>
              </a:rPr>
              <a:t>10(</a:t>
            </a:r>
            <a:r>
              <a:rPr lang="en-US" altLang="ja-JP" i="1" dirty="0">
                <a:latin typeface="+mn-lt"/>
              </a:rPr>
              <a:t>b</a:t>
            </a:r>
            <a:r>
              <a:rPr lang="en-US" altLang="ja-JP" dirty="0">
                <a:latin typeface="+mn-lt"/>
              </a:rPr>
              <a:t>=1)</a:t>
            </a:r>
            <a:endParaRPr lang="ja-JP" altLang="ja-JP" dirty="0">
              <a:latin typeface="+mn-lt"/>
            </a:endParaRPr>
          </a:p>
          <a:p>
            <a:pPr marL="0" indent="0" hangingPunct="0">
              <a:buNone/>
            </a:pPr>
            <a:r>
              <a:rPr lang="en-US" altLang="ja-JP" i="1" dirty="0">
                <a:latin typeface="+mn-lt"/>
              </a:rPr>
              <a:t>     </a:t>
            </a:r>
            <a:r>
              <a:rPr lang="en-US" altLang="ja-JP" i="1" dirty="0" smtClean="0">
                <a:latin typeface="+mn-lt"/>
              </a:rPr>
              <a:t>  </a:t>
            </a:r>
            <a:r>
              <a:rPr lang="en-US" altLang="ja-JP" i="1" dirty="0">
                <a:latin typeface="+mn-lt"/>
              </a:rPr>
              <a:t>z</a:t>
            </a:r>
            <a:r>
              <a:rPr lang="en-US" altLang="ja-JP" dirty="0">
                <a:latin typeface="+mn-lt"/>
              </a:rPr>
              <a:t>11(</a:t>
            </a:r>
            <a:r>
              <a:rPr lang="en-US" altLang="ja-JP" i="1" dirty="0">
                <a:latin typeface="+mn-lt"/>
              </a:rPr>
              <a:t>b</a:t>
            </a:r>
            <a:r>
              <a:rPr lang="en-US" altLang="ja-JP" dirty="0">
                <a:latin typeface="+mn-lt"/>
              </a:rPr>
              <a:t>=0)=1/288&lt;4/1125=</a:t>
            </a:r>
            <a:r>
              <a:rPr lang="en-US" altLang="ja-JP" i="1" dirty="0">
                <a:latin typeface="+mn-lt"/>
              </a:rPr>
              <a:t>z</a:t>
            </a:r>
            <a:r>
              <a:rPr lang="en-US" altLang="ja-JP" dirty="0">
                <a:latin typeface="+mn-lt"/>
              </a:rPr>
              <a:t>10(</a:t>
            </a:r>
            <a:r>
              <a:rPr lang="en-US" altLang="ja-JP" i="1" dirty="0">
                <a:latin typeface="+mn-lt"/>
              </a:rPr>
              <a:t>b</a:t>
            </a:r>
            <a:r>
              <a:rPr lang="en-US" altLang="ja-JP" dirty="0">
                <a:latin typeface="+mn-lt"/>
              </a:rPr>
              <a:t>=1)</a:t>
            </a:r>
            <a:endParaRPr lang="ja-JP" altLang="ja-JP" dirty="0">
              <a:latin typeface="+mn-lt"/>
            </a:endParaRPr>
          </a:p>
          <a:p>
            <a:pPr marL="0" indent="0">
              <a:buNone/>
            </a:pPr>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52</a:t>
            </a:fld>
            <a:endParaRPr lang="ja-JP" altLang="en-US"/>
          </a:p>
        </p:txBody>
      </p:sp>
    </p:spTree>
    <p:extLst>
      <p:ext uri="{BB962C8B-B14F-4D97-AF65-F5344CB8AC3E}">
        <p14:creationId xmlns:p14="http://schemas.microsoft.com/office/powerpoint/2010/main" val="238590699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695281"/>
            <a:ext cx="11704320" cy="6436925"/>
          </a:xfrm>
        </p:spPr>
        <p:txBody>
          <a:bodyPr/>
          <a:lstStyle/>
          <a:p>
            <a:pPr marL="0" indent="0">
              <a:buNone/>
            </a:pPr>
            <a:r>
              <a:rPr lang="en-US" altLang="ja-JP" b="1" dirty="0">
                <a:latin typeface="+mn-lt"/>
              </a:rPr>
              <a:t>[</a:t>
            </a:r>
            <a:r>
              <a:rPr lang="ja-JP" altLang="ja-JP" b="1" dirty="0">
                <a:latin typeface="+mn-lt"/>
              </a:rPr>
              <a:t>図６</a:t>
            </a:r>
            <a:r>
              <a:rPr lang="en-US" altLang="ja-JP" b="1" dirty="0">
                <a:latin typeface="+mn-lt"/>
              </a:rPr>
              <a:t>-</a:t>
            </a:r>
            <a:r>
              <a:rPr lang="ja-JP" altLang="ja-JP" b="1" dirty="0">
                <a:latin typeface="+mn-lt"/>
              </a:rPr>
              <a:t>２：</a:t>
            </a:r>
            <a:r>
              <a:rPr lang="en-US" altLang="ja-JP" b="1" dirty="0">
                <a:latin typeface="+mn-lt"/>
              </a:rPr>
              <a:t>M=4</a:t>
            </a:r>
            <a:r>
              <a:rPr lang="ja-JP" altLang="ja-JP" b="1" dirty="0">
                <a:latin typeface="+mn-lt"/>
              </a:rPr>
              <a:t>の時のサプライヤ－の利潤</a:t>
            </a:r>
            <a:r>
              <a:rPr lang="en-US" altLang="ja-JP" b="1" dirty="0">
                <a:latin typeface="+mn-lt"/>
              </a:rPr>
              <a:t>]</a:t>
            </a:r>
            <a:endParaRPr lang="ja-JP" altLang="ja-JP" dirty="0">
              <a:latin typeface="+mn-lt"/>
            </a:endParaRPr>
          </a:p>
          <a:p>
            <a:pPr marL="0" indent="0">
              <a:buNone/>
            </a:pPr>
            <a:endParaRPr lang="en-US" altLang="ja-JP" sz="2800" dirty="0" smtClean="0">
              <a:latin typeface="+mn-lt"/>
            </a:endParaRPr>
          </a:p>
          <a:p>
            <a:pPr marL="0" indent="0">
              <a:buNone/>
            </a:pPr>
            <a:r>
              <a:rPr lang="en-US" altLang="ja-JP" sz="2800" dirty="0" smtClean="0">
                <a:latin typeface="+mn-lt"/>
              </a:rPr>
              <a:t>Plot</a:t>
            </a:r>
            <a:r>
              <a:rPr lang="en-US" altLang="ja-JP" sz="2800" dirty="0">
                <a:latin typeface="+mn-lt"/>
              </a:rPr>
              <a:t>[{</a:t>
            </a:r>
            <a:r>
              <a:rPr lang="en-US" altLang="ja-JP" sz="2800" i="1" dirty="0">
                <a:latin typeface="+mn-lt"/>
              </a:rPr>
              <a:t>z</a:t>
            </a:r>
            <a:r>
              <a:rPr lang="en-US" altLang="ja-JP" sz="2800" dirty="0">
                <a:latin typeface="+mn-lt"/>
              </a:rPr>
              <a:t>10,</a:t>
            </a:r>
            <a:r>
              <a:rPr lang="en-US" altLang="ja-JP" sz="2800" i="1" dirty="0">
                <a:latin typeface="+mn-lt"/>
              </a:rPr>
              <a:t>z</a:t>
            </a:r>
            <a:r>
              <a:rPr lang="en-US" altLang="ja-JP" sz="2800" dirty="0">
                <a:latin typeface="+mn-lt"/>
              </a:rPr>
              <a:t>11},{</a:t>
            </a:r>
            <a:r>
              <a:rPr lang="en-US" altLang="ja-JP" sz="2800" i="1" dirty="0">
                <a:latin typeface="+mn-lt"/>
              </a:rPr>
              <a:t>b</a:t>
            </a:r>
            <a:r>
              <a:rPr lang="en-US" altLang="ja-JP" sz="2800" dirty="0">
                <a:latin typeface="+mn-lt"/>
              </a:rPr>
              <a:t>,0,1}]</a:t>
            </a:r>
            <a:endParaRPr lang="ja-JP" altLang="ja-JP" sz="2800" dirty="0">
              <a:latin typeface="+mn-lt"/>
            </a:endParaRPr>
          </a:p>
          <a:p>
            <a:pPr marL="0" indent="0">
              <a:buNone/>
            </a:pPr>
            <a:endParaRPr kumimoji="1" lang="ja-JP" altLang="en-US" dirty="0">
              <a:latin typeface="+mn-lt"/>
            </a:endParaRPr>
          </a:p>
        </p:txBody>
      </p:sp>
      <p:pic>
        <p:nvPicPr>
          <p:cNvPr id="4"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69203"/>
            <a:ext cx="7808685" cy="5276396"/>
          </a:xfrm>
          <a:prstGeom prst="rect">
            <a:avLst/>
          </a:prstGeom>
          <a:noFill/>
          <a:ln>
            <a:noFill/>
          </a:ln>
        </p:spPr>
      </p:pic>
      <p:sp>
        <p:nvSpPr>
          <p:cNvPr id="5" name="灯片编号占位符 4"/>
          <p:cNvSpPr>
            <a:spLocks noGrp="1"/>
          </p:cNvSpPr>
          <p:nvPr>
            <p:ph type="sldNum" sz="quarter" idx="2"/>
          </p:nvPr>
        </p:nvSpPr>
        <p:spPr/>
        <p:txBody>
          <a:bodyPr/>
          <a:lstStyle/>
          <a:p>
            <a:fld id="{86CB4B4D-7CA3-9044-876B-883B54F8677D}" type="slidenum">
              <a:rPr lang="en-US" altLang="ja-JP" smtClean="0"/>
              <a:t>53</a:t>
            </a:fld>
            <a:endParaRPr lang="ja-JP" altLang="en-US"/>
          </a:p>
        </p:txBody>
      </p:sp>
    </p:spTree>
    <p:extLst>
      <p:ext uri="{BB962C8B-B14F-4D97-AF65-F5344CB8AC3E}">
        <p14:creationId xmlns:p14="http://schemas.microsoft.com/office/powerpoint/2010/main" val="176343046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normAutofit/>
          </a:bodyPr>
          <a:lstStyle/>
          <a:p>
            <a:pPr marL="0" indent="0" hangingPunct="0">
              <a:buNone/>
            </a:pPr>
            <a:r>
              <a:rPr lang="ja-JP" altLang="ja-JP" sz="3600" b="1" dirty="0"/>
              <a:t>経験的</a:t>
            </a:r>
            <a:r>
              <a:rPr lang="ja-JP" altLang="ja-JP" sz="3600" b="1" dirty="0" smtClean="0"/>
              <a:t>含意</a:t>
            </a:r>
            <a:endParaRPr lang="en-US" altLang="ja-JP" sz="3600" b="1" dirty="0" smtClean="0"/>
          </a:p>
          <a:p>
            <a:pPr hangingPunct="0"/>
            <a:r>
              <a:rPr lang="ja-JP" altLang="ja-JP" sz="3600" dirty="0" smtClean="0"/>
              <a:t>３</a:t>
            </a:r>
            <a:r>
              <a:rPr lang="ja-JP" altLang="ja-JP" sz="3600" dirty="0"/>
              <a:t>つの</a:t>
            </a:r>
            <a:r>
              <a:rPr lang="ja-JP" altLang="ja-JP" sz="3600" dirty="0" smtClean="0"/>
              <a:t>事例</a:t>
            </a:r>
            <a:endParaRPr lang="ja-JP" altLang="ja-JP" sz="3600" dirty="0"/>
          </a:p>
          <a:p>
            <a:pPr hangingPunct="0"/>
            <a:r>
              <a:rPr lang="ja-JP" altLang="ja-JP" sz="3600" dirty="0" smtClean="0"/>
              <a:t>製</a:t>
            </a:r>
            <a:r>
              <a:rPr lang="ja-JP" altLang="ja-JP" sz="3600" dirty="0"/>
              <a:t>品差別化は企業の利益となるのか</a:t>
            </a:r>
            <a:r>
              <a:rPr lang="ja-JP" altLang="ja-JP" sz="3600" dirty="0" smtClean="0"/>
              <a:t>？</a:t>
            </a:r>
            <a:endParaRPr lang="ja-JP" altLang="ja-JP" sz="3600" dirty="0"/>
          </a:p>
          <a:p>
            <a:pPr hangingPunct="0"/>
            <a:r>
              <a:rPr lang="ja-JP" altLang="ja-JP" sz="3600" dirty="0" smtClean="0"/>
              <a:t>同</a:t>
            </a:r>
            <a:r>
              <a:rPr lang="ja-JP" altLang="ja-JP" sz="3600" dirty="0"/>
              <a:t>質財の供給による市場規模の拡大？</a:t>
            </a:r>
            <a:r>
              <a:rPr lang="ja-JP" altLang="ja-JP" sz="3600" dirty="0" smtClean="0"/>
              <a:t>：</a:t>
            </a:r>
            <a:endParaRPr lang="en-US" altLang="ja-JP" sz="3600" smtClean="0"/>
          </a:p>
          <a:p>
            <a:pPr hangingPunct="0"/>
            <a:r>
              <a:rPr lang="ja-JP" altLang="ja-JP" sz="3600" smtClean="0"/>
              <a:t>仮に</a:t>
            </a:r>
            <a:r>
              <a:rPr lang="ja-JP" altLang="ja-JP" sz="3600" dirty="0"/>
              <a:t>出荷価格が一定ならば、企業の利潤は減</a:t>
            </a:r>
            <a:r>
              <a:rPr lang="ja-JP" altLang="ja-JP" sz="3600" dirty="0" smtClean="0"/>
              <a:t>る</a:t>
            </a:r>
            <a:r>
              <a:rPr lang="ja-JP" altLang="en-US" sz="3600" dirty="0" smtClean="0"/>
              <a:t>。</a:t>
            </a:r>
            <a:endParaRPr lang="en-US" altLang="ja-JP" sz="3600" dirty="0" smtClean="0"/>
          </a:p>
          <a:p>
            <a:pPr hangingPunct="0"/>
            <a:r>
              <a:rPr lang="ja-JP" altLang="en-US" sz="3600" dirty="0" smtClean="0"/>
              <a:t>マ－シャルの外部性</a:t>
            </a:r>
            <a:endParaRPr lang="en-US" altLang="ja-JP" sz="3600" dirty="0" smtClean="0"/>
          </a:p>
          <a:p>
            <a:pPr marL="0" indent="0" hangingPunct="0">
              <a:buNone/>
            </a:pPr>
            <a:endParaRPr lang="en-US" altLang="ja-JP" sz="3600" dirty="0" smtClean="0"/>
          </a:p>
          <a:p>
            <a:pPr marL="0" indent="0" hangingPunct="0">
              <a:buNone/>
            </a:pPr>
            <a:r>
              <a:rPr lang="ja-JP" altLang="ja-JP" sz="3600" b="1" dirty="0"/>
              <a:t>展</a:t>
            </a:r>
            <a:r>
              <a:rPr lang="ja-JP" altLang="ja-JP" sz="3600" b="1" dirty="0" smtClean="0"/>
              <a:t>開</a:t>
            </a:r>
            <a:endParaRPr lang="en-US" altLang="ja-JP" sz="3600" b="1" dirty="0" smtClean="0"/>
          </a:p>
          <a:p>
            <a:pPr hangingPunct="0"/>
            <a:r>
              <a:rPr lang="ja-JP" altLang="ja-JP" sz="3600" dirty="0">
                <a:latin typeface="Times New Roman" panose="02020603050405020304" pitchFamily="18" charset="0"/>
                <a:cs typeface="Times New Roman" panose="02020603050405020304" pitchFamily="18" charset="0"/>
              </a:rPr>
              <a:t>共通サプライヤ－：</a:t>
            </a:r>
            <a:r>
              <a:rPr lang="en-US" altLang="ja-JP" sz="3600" dirty="0">
                <a:latin typeface="Times New Roman" panose="02020603050405020304" pitchFamily="18" charset="0"/>
                <a:cs typeface="Times New Roman" panose="02020603050405020304" pitchFamily="18" charset="0"/>
              </a:rPr>
              <a:t>N&gt;2M+1</a:t>
            </a:r>
          </a:p>
          <a:p>
            <a:pPr marL="0" indent="0" hangingPunct="0">
              <a:buNone/>
            </a:pPr>
            <a:endParaRPr lang="ja-JP" altLang="ja-JP" sz="3600" b="1" dirty="0"/>
          </a:p>
          <a:p>
            <a:endParaRPr kumimoji="1" lang="ja-JP" altLang="en-US" sz="3600" dirty="0"/>
          </a:p>
        </p:txBody>
      </p:sp>
      <p:sp>
        <p:nvSpPr>
          <p:cNvPr id="4" name="标题 3"/>
          <p:cNvSpPr>
            <a:spLocks noGrp="1"/>
          </p:cNvSpPr>
          <p:nvPr>
            <p:ph type="title"/>
          </p:nvPr>
        </p:nvSpPr>
        <p:spPr/>
        <p:txBody>
          <a:bodyPr/>
          <a:lstStyle/>
          <a:p>
            <a:r>
              <a:rPr lang="ja-JP" altLang="ja-JP" b="1" dirty="0">
                <a:effectLst/>
                <a:latin typeface="+mn-ea"/>
                <a:ea typeface="+mn-ea"/>
              </a:rPr>
              <a:t>５　結び</a:t>
            </a:r>
            <a:endParaRPr kumimoji="1" lang="ja-JP" altLang="en-US" dirty="0">
              <a:latin typeface="+mn-ea"/>
              <a:ea typeface="+mn-ea"/>
            </a:endParaRPr>
          </a:p>
        </p:txBody>
      </p:sp>
    </p:spTree>
    <p:extLst>
      <p:ext uri="{BB962C8B-B14F-4D97-AF65-F5344CB8AC3E}">
        <p14:creationId xmlns:p14="http://schemas.microsoft.com/office/powerpoint/2010/main" val="2464714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ja-JP" altLang="ja-JP" b="1" dirty="0">
                <a:effectLst/>
                <a:latin typeface="+mn-ea"/>
                <a:ea typeface="+mn-ea"/>
              </a:rPr>
              <a:t>２</a:t>
            </a:r>
            <a:r>
              <a:rPr lang="ja-JP" altLang="ja-JP" b="1" dirty="0" smtClean="0">
                <a:effectLst/>
                <a:latin typeface="+mn-ea"/>
                <a:ea typeface="+mn-ea"/>
              </a:rPr>
              <a:t>　モデル</a:t>
            </a:r>
            <a:endParaRPr kumimoji="1" lang="ja-JP" altLang="en-US" dirty="0">
              <a:latin typeface="+mn-ea"/>
              <a:ea typeface="+mn-ea"/>
            </a:endParaRPr>
          </a:p>
        </p:txBody>
      </p:sp>
      <p:sp>
        <p:nvSpPr>
          <p:cNvPr id="3" name="文本占位符 2"/>
          <p:cNvSpPr>
            <a:spLocks noGrp="1"/>
          </p:cNvSpPr>
          <p:nvPr>
            <p:ph type="body" idx="1"/>
          </p:nvPr>
        </p:nvSpPr>
        <p:spPr/>
        <p:txBody>
          <a:bodyPr/>
          <a:lstStyle/>
          <a:p>
            <a:pPr marL="0" indent="0" hangingPunct="0">
              <a:buNone/>
            </a:pPr>
            <a:r>
              <a:rPr lang="ja-JP" altLang="ja-JP" sz="4000" b="1" dirty="0">
                <a:latin typeface="+mn-lt"/>
              </a:rPr>
              <a:t>想</a:t>
            </a:r>
            <a:r>
              <a:rPr lang="ja-JP" altLang="ja-JP" sz="4000" b="1" dirty="0" smtClean="0">
                <a:latin typeface="+mn-lt"/>
              </a:rPr>
              <a:t>定</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ja-JP" altLang="ja-JP" dirty="0">
                <a:latin typeface="+mn-lt"/>
              </a:rPr>
              <a:t>・</a:t>
            </a:r>
            <a:r>
              <a:rPr lang="en-US" altLang="ja-JP" i="1" dirty="0">
                <a:latin typeface="+mn-lt"/>
              </a:rPr>
              <a:t>M</a:t>
            </a:r>
            <a:r>
              <a:rPr lang="ja-JP" altLang="ja-JP" dirty="0">
                <a:latin typeface="+mn-lt"/>
              </a:rPr>
              <a:t>≥</a:t>
            </a:r>
            <a:r>
              <a:rPr lang="en-US" altLang="ja-JP" dirty="0">
                <a:latin typeface="+mn-lt"/>
              </a:rPr>
              <a:t>2</a:t>
            </a:r>
            <a:r>
              <a:rPr lang="ja-JP" altLang="ja-JP" dirty="0">
                <a:latin typeface="+mn-lt"/>
              </a:rPr>
              <a:t>の企業の各々に</a:t>
            </a:r>
            <a:r>
              <a:rPr lang="en-US" altLang="ja-JP" i="1" dirty="0">
                <a:latin typeface="+mn-lt"/>
              </a:rPr>
              <a:t>N</a:t>
            </a:r>
            <a:r>
              <a:rPr lang="ja-JP" altLang="ja-JP" dirty="0">
                <a:latin typeface="+mn-lt"/>
              </a:rPr>
              <a:t>≥</a:t>
            </a:r>
            <a:r>
              <a:rPr lang="en-US" altLang="ja-JP" dirty="0">
                <a:latin typeface="+mn-lt"/>
              </a:rPr>
              <a:t>1</a:t>
            </a:r>
            <a:r>
              <a:rPr lang="ja-JP" altLang="ja-JP" dirty="0" smtClean="0">
                <a:latin typeface="+mn-lt"/>
              </a:rPr>
              <a:t>の</a:t>
            </a:r>
            <a:r>
              <a:rPr lang="ja-JP" altLang="en-US" dirty="0" smtClean="0">
                <a:latin typeface="+mn-lt"/>
              </a:rPr>
              <a:t>系列</a:t>
            </a:r>
            <a:r>
              <a:rPr lang="ja-JP" altLang="ja-JP" dirty="0" smtClean="0">
                <a:latin typeface="+mn-lt"/>
              </a:rPr>
              <a:t>サプライヤ</a:t>
            </a:r>
            <a:r>
              <a:rPr lang="ja-JP" altLang="ja-JP" dirty="0">
                <a:latin typeface="+mn-lt"/>
              </a:rPr>
              <a:t>－が中間財を供給する。</a:t>
            </a:r>
          </a:p>
          <a:p>
            <a:pPr marL="0" indent="0" hangingPunct="0">
              <a:buNone/>
            </a:pPr>
            <a:r>
              <a:rPr lang="ja-JP" altLang="ja-JP" dirty="0">
                <a:latin typeface="+mn-lt"/>
              </a:rPr>
              <a:t>・企業</a:t>
            </a:r>
            <a:r>
              <a:rPr lang="en-US" altLang="ja-JP" i="1" dirty="0" err="1">
                <a:latin typeface="+mn-lt"/>
              </a:rPr>
              <a:t>i</a:t>
            </a:r>
            <a:r>
              <a:rPr lang="ja-JP" altLang="ja-JP" dirty="0">
                <a:latin typeface="+mn-lt"/>
              </a:rPr>
              <a:t>のサプライヤ－</a:t>
            </a:r>
            <a:r>
              <a:rPr lang="en-US" altLang="ja-JP" i="1" dirty="0" err="1" smtClean="0">
                <a:latin typeface="+mn-lt"/>
              </a:rPr>
              <a:t>ij</a:t>
            </a:r>
            <a:r>
              <a:rPr lang="en-US" altLang="ja-JP" i="1" dirty="0" smtClean="0">
                <a:latin typeface="+mn-lt"/>
              </a:rPr>
              <a:t> </a:t>
            </a:r>
            <a:r>
              <a:rPr lang="ja-JP" altLang="ja-JP" dirty="0" smtClean="0">
                <a:latin typeface="+mn-lt"/>
              </a:rPr>
              <a:t>は</a:t>
            </a:r>
            <a:r>
              <a:rPr lang="ja-JP" altLang="ja-JP" dirty="0">
                <a:latin typeface="+mn-lt"/>
              </a:rPr>
              <a:t>限界費用ゼロで中間財を生産し、企</a:t>
            </a:r>
            <a:r>
              <a:rPr lang="ja-JP" altLang="ja-JP" dirty="0" smtClean="0">
                <a:latin typeface="+mn-lt"/>
              </a:rPr>
              <a:t>業</a:t>
            </a:r>
            <a:r>
              <a:rPr lang="en-US" altLang="ja-JP" i="1" dirty="0" err="1" smtClean="0">
                <a:latin typeface="+mn-lt"/>
              </a:rPr>
              <a:t>i</a:t>
            </a:r>
            <a:r>
              <a:rPr lang="en-US" altLang="ja-JP" i="1" dirty="0" smtClean="0">
                <a:latin typeface="+mn-lt"/>
              </a:rPr>
              <a:t> </a:t>
            </a:r>
            <a:r>
              <a:rPr lang="ja-JP" altLang="ja-JP" dirty="0" smtClean="0">
                <a:latin typeface="+mn-lt"/>
              </a:rPr>
              <a:t>のみに</a:t>
            </a:r>
            <a:r>
              <a:rPr lang="ja-JP" altLang="ja-JP" dirty="0">
                <a:latin typeface="+mn-lt"/>
              </a:rPr>
              <a:t>出荷価</a:t>
            </a:r>
            <a:r>
              <a:rPr lang="ja-JP" altLang="ja-JP" dirty="0" smtClean="0">
                <a:latin typeface="+mn-lt"/>
              </a:rPr>
              <a:t>格</a:t>
            </a:r>
            <a:r>
              <a:rPr lang="en-US" altLang="ja-JP" i="1" dirty="0" err="1">
                <a:latin typeface="+mn-lt"/>
              </a:rPr>
              <a:t>w</a:t>
            </a:r>
            <a:r>
              <a:rPr lang="en-US" altLang="ja-JP" i="1" baseline="-25000" dirty="0" err="1">
                <a:latin typeface="+mn-lt"/>
              </a:rPr>
              <a:t>ij</a:t>
            </a:r>
            <a:r>
              <a:rPr lang="ja-JP" altLang="ja-JP" dirty="0" smtClean="0">
                <a:latin typeface="+mn-lt"/>
              </a:rPr>
              <a:t>で</a:t>
            </a:r>
            <a:r>
              <a:rPr lang="ja-JP" altLang="ja-JP" dirty="0">
                <a:latin typeface="+mn-lt"/>
              </a:rPr>
              <a:t>供給する。</a:t>
            </a:r>
          </a:p>
          <a:p>
            <a:pPr marL="0" indent="0" hangingPunct="0">
              <a:buNone/>
            </a:pPr>
            <a:r>
              <a:rPr lang="ja-JP" altLang="ja-JP" dirty="0">
                <a:latin typeface="+mn-lt"/>
              </a:rPr>
              <a:t>・各企業の限界費用は中間財の調達費用のみで、追加的な費用はかからない。</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6</a:t>
            </a:fld>
            <a:endParaRPr lang="ja-JP" altLang="en-US"/>
          </a:p>
        </p:txBody>
      </p:sp>
    </p:spTree>
    <p:extLst>
      <p:ext uri="{BB962C8B-B14F-4D97-AF65-F5344CB8AC3E}">
        <p14:creationId xmlns:p14="http://schemas.microsoft.com/office/powerpoint/2010/main" val="41900388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951013" y="2373721"/>
            <a:ext cx="1177859" cy="1177859"/>
          </a:xfrm>
          <a:prstGeom prst="ellipse">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dirty="0" smtClean="0"/>
              <a:t>1</a:t>
            </a:r>
            <a:endParaRPr dirty="0"/>
          </a:p>
        </p:txBody>
      </p:sp>
      <p:sp>
        <p:nvSpPr>
          <p:cNvPr id="193" name="Shape 193"/>
          <p:cNvSpPr/>
          <p:nvPr/>
        </p:nvSpPr>
        <p:spPr>
          <a:xfrm>
            <a:off x="2659833" y="2373721"/>
            <a:ext cx="1177859" cy="1177859"/>
          </a:xfrm>
          <a:prstGeom prst="ellipse">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dirty="0" smtClean="0"/>
              <a:t>2</a:t>
            </a:r>
            <a:endParaRPr dirty="0"/>
          </a:p>
        </p:txBody>
      </p:sp>
      <p:sp>
        <p:nvSpPr>
          <p:cNvPr id="194" name="Shape 194"/>
          <p:cNvSpPr/>
          <p:nvPr/>
        </p:nvSpPr>
        <p:spPr>
          <a:xfrm>
            <a:off x="4991275" y="2373721"/>
            <a:ext cx="1177859" cy="1177859"/>
          </a:xfrm>
          <a:prstGeom prst="ellipse">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lang="en-US" dirty="0" smtClean="0"/>
              <a:t>N</a:t>
            </a:r>
            <a:endParaRPr dirty="0"/>
          </a:p>
        </p:txBody>
      </p:sp>
      <p:sp>
        <p:nvSpPr>
          <p:cNvPr id="195" name="Shape 195"/>
          <p:cNvSpPr/>
          <p:nvPr/>
        </p:nvSpPr>
        <p:spPr>
          <a:xfrm>
            <a:off x="6885631" y="2373721"/>
            <a:ext cx="1177859" cy="1177859"/>
          </a:xfrm>
          <a:prstGeom prst="ellipse">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lang="en-US" dirty="0" smtClean="0"/>
              <a:t>M</a:t>
            </a:r>
            <a:r>
              <a:rPr lang="en-US" sz="1800" dirty="0" smtClean="0"/>
              <a:t>1</a:t>
            </a:r>
            <a:endParaRPr dirty="0"/>
          </a:p>
        </p:txBody>
      </p:sp>
      <p:sp>
        <p:nvSpPr>
          <p:cNvPr id="196" name="Shape 196"/>
          <p:cNvSpPr/>
          <p:nvPr/>
        </p:nvSpPr>
        <p:spPr>
          <a:xfrm>
            <a:off x="8777733" y="2373721"/>
            <a:ext cx="1177860" cy="1177859"/>
          </a:xfrm>
          <a:prstGeom prst="ellipse">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lang="en-US" altLang="ja-JP" dirty="0" smtClean="0"/>
              <a:t>M</a:t>
            </a:r>
            <a:r>
              <a:rPr lang="en-US" altLang="ja-JP" sz="1600" dirty="0"/>
              <a:t>2</a:t>
            </a:r>
            <a:endParaRPr lang="en-US" altLang="ja-JP" dirty="0"/>
          </a:p>
        </p:txBody>
      </p:sp>
      <p:sp>
        <p:nvSpPr>
          <p:cNvPr id="197" name="Shape 197"/>
          <p:cNvSpPr/>
          <p:nvPr/>
        </p:nvSpPr>
        <p:spPr>
          <a:xfrm>
            <a:off x="11111430" y="2373721"/>
            <a:ext cx="1177859" cy="1177859"/>
          </a:xfrm>
          <a:prstGeom prst="ellipse">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600">
                <a:solidFill>
                  <a:srgbClr val="FFFFFF"/>
                </a:solidFill>
              </a:defRPr>
            </a:lvl1pPr>
          </a:lstStyle>
          <a:p>
            <a:r>
              <a:rPr lang="en-US" altLang="ja-JP" dirty="0" smtClean="0"/>
              <a:t>M</a:t>
            </a:r>
            <a:r>
              <a:rPr lang="en-US" altLang="ja-JP" sz="1600" dirty="0" smtClean="0"/>
              <a:t> N</a:t>
            </a:r>
            <a:endParaRPr lang="en-US" altLang="ja-JP" dirty="0"/>
          </a:p>
        </p:txBody>
      </p:sp>
      <p:sp>
        <p:nvSpPr>
          <p:cNvPr id="198" name="Shape 198"/>
          <p:cNvSpPr/>
          <p:nvPr/>
        </p:nvSpPr>
        <p:spPr>
          <a:xfrm>
            <a:off x="3721448" y="2783670"/>
            <a:ext cx="1352229" cy="410369"/>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ctr">
            <a:spAutoFit/>
          </a:bodyPr>
          <a:lstStyle>
            <a:lvl1pPr>
              <a:defRPr>
                <a:latin typeface="ヒラギノ角ゴ ProN W6"/>
                <a:ea typeface="ヒラギノ角ゴ ProN W6"/>
                <a:cs typeface="ヒラギノ角ゴ ProN W6"/>
                <a:sym typeface="ヒラギノ角ゴ ProN W6"/>
              </a:defRPr>
            </a:lvl1pPr>
          </a:lstStyle>
          <a:p>
            <a:r>
              <a:rPr sz="2000" dirty="0"/>
              <a:t>・・・</a:t>
            </a:r>
          </a:p>
        </p:txBody>
      </p:sp>
      <p:sp>
        <p:nvSpPr>
          <p:cNvPr id="199" name="Shape 199"/>
          <p:cNvSpPr/>
          <p:nvPr/>
        </p:nvSpPr>
        <p:spPr>
          <a:xfrm>
            <a:off x="9860931" y="2798184"/>
            <a:ext cx="1352229" cy="410369"/>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ctr">
            <a:spAutoFit/>
          </a:bodyPr>
          <a:lstStyle>
            <a:lvl1pPr>
              <a:defRPr>
                <a:latin typeface="ヒラギノ角ゴ ProN W6"/>
                <a:ea typeface="ヒラギノ角ゴ ProN W6"/>
                <a:cs typeface="ヒラギノ角ゴ ProN W6"/>
                <a:sym typeface="ヒラギノ角ゴ ProN W6"/>
              </a:defRPr>
            </a:lvl1pPr>
          </a:lstStyle>
          <a:p>
            <a:r>
              <a:rPr sz="2000" dirty="0"/>
              <a:t>・・・</a:t>
            </a:r>
          </a:p>
        </p:txBody>
      </p:sp>
      <p:sp>
        <p:nvSpPr>
          <p:cNvPr id="200" name="Shape 200"/>
          <p:cNvSpPr/>
          <p:nvPr/>
        </p:nvSpPr>
        <p:spPr>
          <a:xfrm>
            <a:off x="1654331" y="5189912"/>
            <a:ext cx="3930338" cy="1349175"/>
          </a:xfrm>
          <a:prstGeom prst="roundRect">
            <a:avLst>
              <a:gd name="adj" fmla="val 14120"/>
            </a:avLst>
          </a:prstGeom>
          <a:blipFill>
            <a:blip r:embed="rId2"/>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4000">
                <a:solidFill>
                  <a:srgbClr val="FFFFFF"/>
                </a:solidFill>
              </a:defRPr>
            </a:lvl1pPr>
          </a:lstStyle>
          <a:p>
            <a:r>
              <a:t>組み立て企業1</a:t>
            </a:r>
          </a:p>
        </p:txBody>
      </p:sp>
      <p:sp>
        <p:nvSpPr>
          <p:cNvPr id="201" name="Shape 201"/>
          <p:cNvSpPr/>
          <p:nvPr/>
        </p:nvSpPr>
        <p:spPr>
          <a:xfrm>
            <a:off x="7648939" y="5189912"/>
            <a:ext cx="3930338" cy="1349175"/>
          </a:xfrm>
          <a:prstGeom prst="roundRect">
            <a:avLst>
              <a:gd name="adj" fmla="val 14120"/>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4000">
                <a:solidFill>
                  <a:srgbClr val="FFFFFF"/>
                </a:solidFill>
              </a:defRPr>
            </a:lvl1pPr>
          </a:lstStyle>
          <a:p>
            <a:r>
              <a:rPr dirty="0" err="1" smtClean="0"/>
              <a:t>組み立て企業</a:t>
            </a:r>
            <a:r>
              <a:rPr lang="en-US" dirty="0" err="1" smtClean="0"/>
              <a:t>M</a:t>
            </a:r>
            <a:endParaRPr dirty="0"/>
          </a:p>
        </p:txBody>
      </p:sp>
      <p:sp>
        <p:nvSpPr>
          <p:cNvPr id="202" name="Shape 202"/>
          <p:cNvSpPr/>
          <p:nvPr/>
        </p:nvSpPr>
        <p:spPr>
          <a:xfrm rot="3700525">
            <a:off x="1193747" y="4143184"/>
            <a:ext cx="1516235" cy="492737"/>
          </a:xfrm>
          <a:prstGeom prst="rightArrow">
            <a:avLst>
              <a:gd name="adj1" fmla="val 32180"/>
              <a:gd name="adj2" fmla="val 114280"/>
            </a:avLst>
          </a:prstGeom>
          <a:blipFill>
            <a:blip r:embed="rId2"/>
          </a:blipFill>
          <a:ln w="12700">
            <a:miter lim="400000"/>
          </a:ln>
          <a:effectLst>
            <a:outerShdw blurRad="50800" dist="127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3" name="Shape 203"/>
          <p:cNvSpPr/>
          <p:nvPr/>
        </p:nvSpPr>
        <p:spPr>
          <a:xfrm rot="3700525">
            <a:off x="7091793" y="4143184"/>
            <a:ext cx="1516235" cy="492737"/>
          </a:xfrm>
          <a:prstGeom prst="rightArrow">
            <a:avLst>
              <a:gd name="adj1" fmla="val 32180"/>
              <a:gd name="adj2" fmla="val 114280"/>
            </a:avLst>
          </a:prstGeom>
          <a:blipFill>
            <a:blip r:embed="rId3"/>
          </a:blipFill>
          <a:ln w="12700">
            <a:miter lim="400000"/>
          </a:ln>
          <a:effectLst>
            <a:outerShdw blurRad="38100" dist="25400" dir="54000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4" name="Shape 204"/>
          <p:cNvSpPr/>
          <p:nvPr/>
        </p:nvSpPr>
        <p:spPr>
          <a:xfrm rot="5400000">
            <a:off x="2562701" y="4147793"/>
            <a:ext cx="1372122" cy="445904"/>
          </a:xfrm>
          <a:prstGeom prst="rightArrow">
            <a:avLst>
              <a:gd name="adj1" fmla="val 32180"/>
              <a:gd name="adj2" fmla="val 114280"/>
            </a:avLst>
          </a:prstGeom>
          <a:blipFill>
            <a:blip r:embed="rId2"/>
          </a:blipFill>
          <a:ln w="12700">
            <a:miter lim="400000"/>
          </a:ln>
          <a:effectLst>
            <a:outerShdw blurRad="50800" dist="127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5" name="Shape 205"/>
          <p:cNvSpPr/>
          <p:nvPr/>
        </p:nvSpPr>
        <p:spPr>
          <a:xfrm rot="5400000">
            <a:off x="8699240" y="4147793"/>
            <a:ext cx="1372122" cy="445904"/>
          </a:xfrm>
          <a:prstGeom prst="rightArrow">
            <a:avLst>
              <a:gd name="adj1" fmla="val 32180"/>
              <a:gd name="adj2" fmla="val 114280"/>
            </a:avLst>
          </a:prstGeom>
          <a:blipFill>
            <a:blip r:embed="rId3"/>
          </a:blipFill>
          <a:ln w="12700">
            <a:miter lim="400000"/>
          </a:ln>
          <a:effectLst>
            <a:outerShdw blurRad="38100" dist="25400" dir="54000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6" name="Shape 206"/>
          <p:cNvSpPr/>
          <p:nvPr/>
        </p:nvSpPr>
        <p:spPr>
          <a:xfrm>
            <a:off x="3638773" y="8177420"/>
            <a:ext cx="5727255" cy="1341561"/>
          </a:xfrm>
          <a:prstGeom prst="rect">
            <a:avLst/>
          </a:prstGeom>
          <a:blipFill>
            <a:blip r:embed="rId4"/>
          </a:blipFill>
          <a:ln w="12700">
            <a:miter lim="400000"/>
          </a:ln>
          <a:effectLst>
            <a:outerShdw blurRad="25400" dist="25400" dir="2388334" rotWithShape="0">
              <a:srgbClr val="000000">
                <a:alpha val="7931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5200">
                <a:solidFill>
                  <a:srgbClr val="FFFFFF"/>
                </a:solidFill>
              </a:defRPr>
            </a:lvl1pPr>
          </a:lstStyle>
          <a:p>
            <a:r>
              <a:t>消費者</a:t>
            </a:r>
          </a:p>
        </p:txBody>
      </p:sp>
      <p:sp>
        <p:nvSpPr>
          <p:cNvPr id="207" name="Shape 207"/>
          <p:cNvSpPr/>
          <p:nvPr/>
        </p:nvSpPr>
        <p:spPr>
          <a:xfrm rot="7141309">
            <a:off x="4443670" y="4151018"/>
            <a:ext cx="1471467" cy="476663"/>
          </a:xfrm>
          <a:prstGeom prst="rightArrow">
            <a:avLst>
              <a:gd name="adj1" fmla="val 32180"/>
              <a:gd name="adj2" fmla="val 110856"/>
            </a:avLst>
          </a:prstGeom>
          <a:blipFill>
            <a:blip r:embed="rId2"/>
          </a:blipFill>
          <a:ln w="12700">
            <a:miter lim="400000"/>
          </a:ln>
          <a:effectLst>
            <a:outerShdw blurRad="50800" dist="127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8" name="Shape 208"/>
          <p:cNvSpPr/>
          <p:nvPr/>
        </p:nvSpPr>
        <p:spPr>
          <a:xfrm rot="7141309">
            <a:off x="10534566" y="4175221"/>
            <a:ext cx="1471467" cy="476663"/>
          </a:xfrm>
          <a:prstGeom prst="rightArrow">
            <a:avLst>
              <a:gd name="adj1" fmla="val 32180"/>
              <a:gd name="adj2" fmla="val 110856"/>
            </a:avLst>
          </a:prstGeom>
          <a:blipFill>
            <a:blip r:embed="rId3"/>
          </a:blipFill>
          <a:ln w="12700">
            <a:miter lim="400000"/>
          </a:ln>
          <a:effectLst>
            <a:outerShdw blurRad="38100" dist="25400" dir="54000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09" name="Shape 209"/>
          <p:cNvSpPr/>
          <p:nvPr/>
        </p:nvSpPr>
        <p:spPr>
          <a:xfrm rot="3700525">
            <a:off x="3238758" y="7133129"/>
            <a:ext cx="1516235" cy="609769"/>
          </a:xfrm>
          <a:prstGeom prst="rightArrow">
            <a:avLst>
              <a:gd name="adj1" fmla="val 32180"/>
              <a:gd name="adj2" fmla="val 92346"/>
            </a:avLst>
          </a:prstGeom>
          <a:blipFill>
            <a:blip r:embed="rId2"/>
          </a:blipFill>
          <a:ln w="12700">
            <a:miter lim="400000"/>
          </a:ln>
          <a:effectLst>
            <a:outerShdw blurRad="50800" dist="127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10" name="Shape 210"/>
          <p:cNvSpPr/>
          <p:nvPr/>
        </p:nvSpPr>
        <p:spPr>
          <a:xfrm rot="7141309">
            <a:off x="8371683" y="7127153"/>
            <a:ext cx="1471467" cy="623869"/>
          </a:xfrm>
          <a:prstGeom prst="rightArrow">
            <a:avLst>
              <a:gd name="adj1" fmla="val 32180"/>
              <a:gd name="adj2" fmla="val 84699"/>
            </a:avLst>
          </a:prstGeom>
          <a:blipFill>
            <a:blip r:embed="rId3"/>
          </a:blipFill>
          <a:ln w="12700">
            <a:miter lim="400000"/>
          </a:ln>
          <a:effectLst>
            <a:outerShdw blurRad="38100" dist="25400" dir="5400000" rotWithShape="0">
              <a:srgbClr val="000000">
                <a:alpha val="50000"/>
              </a:srgbClr>
            </a:outerShdw>
          </a:effectLst>
        </p:spPr>
        <p:txBody>
          <a:bodyPr lIns="50797" tIns="50797" rIns="50797" bIns="50797" anchor="ctr"/>
          <a:lstStyle/>
          <a:p>
            <a:pPr>
              <a:defRPr sz="2400">
                <a:solidFill>
                  <a:srgbClr val="FFFFFF"/>
                </a:solidFill>
              </a:defRPr>
            </a:pPr>
            <a:endParaRPr/>
          </a:p>
        </p:txBody>
      </p:sp>
      <p:sp>
        <p:nvSpPr>
          <p:cNvPr id="211" name="Shape 211"/>
          <p:cNvSpPr/>
          <p:nvPr/>
        </p:nvSpPr>
        <p:spPr>
          <a:xfrm>
            <a:off x="1366483" y="3749508"/>
            <a:ext cx="4387182" cy="973663"/>
          </a:xfrm>
          <a:prstGeom prst="ellipse">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400">
                <a:solidFill>
                  <a:srgbClr val="FFFFFF"/>
                </a:solidFill>
                <a:latin typeface="ヒラギノ角ゴ ProN W6"/>
                <a:ea typeface="ヒラギノ角ゴ ProN W6"/>
                <a:cs typeface="ヒラギノ角ゴ ProN W6"/>
                <a:sym typeface="ヒラギノ角ゴ ProN W6"/>
              </a:defRPr>
            </a:lvl1pPr>
          </a:lstStyle>
          <a:p>
            <a:r>
              <a:rPr dirty="0" err="1"/>
              <a:t>補完財</a:t>
            </a:r>
            <a:r>
              <a:rPr dirty="0"/>
              <a:t>(</a:t>
            </a:r>
            <a:r>
              <a:rPr dirty="0" err="1"/>
              <a:t>全ての部品が必要</a:t>
            </a:r>
            <a:r>
              <a:rPr dirty="0"/>
              <a:t>)</a:t>
            </a:r>
          </a:p>
        </p:txBody>
      </p:sp>
      <p:sp>
        <p:nvSpPr>
          <p:cNvPr id="212" name="Shape 212"/>
          <p:cNvSpPr/>
          <p:nvPr/>
        </p:nvSpPr>
        <p:spPr>
          <a:xfrm>
            <a:off x="7414662" y="3749508"/>
            <a:ext cx="4387182" cy="973663"/>
          </a:xfrm>
          <a:prstGeom prst="ellipse">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lvl1pPr>
              <a:defRPr sz="2400">
                <a:solidFill>
                  <a:srgbClr val="FFFFFF"/>
                </a:solidFill>
                <a:latin typeface="ヒラギノ角ゴ ProN W6"/>
                <a:ea typeface="ヒラギノ角ゴ ProN W6"/>
                <a:cs typeface="ヒラギノ角ゴ ProN W6"/>
                <a:sym typeface="ヒラギノ角ゴ ProN W6"/>
              </a:defRPr>
            </a:lvl1pPr>
          </a:lstStyle>
          <a:p>
            <a:r>
              <a:t>補完財(全ての部品が必要)</a:t>
            </a:r>
          </a:p>
        </p:txBody>
      </p:sp>
      <p:sp>
        <p:nvSpPr>
          <p:cNvPr id="213" name="Shape 213"/>
          <p:cNvSpPr/>
          <p:nvPr/>
        </p:nvSpPr>
        <p:spPr>
          <a:xfrm>
            <a:off x="3604510" y="6747039"/>
            <a:ext cx="5795782" cy="973663"/>
          </a:xfrm>
          <a:prstGeom prst="ellipse">
            <a:avLst/>
          </a:pr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797" tIns="50797" rIns="50797" bIns="50797" anchor="ctr"/>
          <a:lstStyle/>
          <a:p>
            <a:pPr>
              <a:defRPr sz="2400">
                <a:solidFill>
                  <a:srgbClr val="FFFFFF"/>
                </a:solidFill>
                <a:latin typeface="ヒラギノ角ゴ ProN W6"/>
                <a:ea typeface="ヒラギノ角ゴ ProN W6"/>
                <a:cs typeface="ヒラギノ角ゴ ProN W6"/>
                <a:sym typeface="ヒラギノ角ゴ ProN W6"/>
              </a:defRPr>
            </a:pPr>
            <a:r>
              <a:t>代替財</a:t>
            </a:r>
          </a:p>
          <a:p>
            <a:pPr>
              <a:defRPr sz="2400">
                <a:solidFill>
                  <a:srgbClr val="FFFFFF"/>
                </a:solidFill>
                <a:latin typeface="ヒラギノ角ゴ ProN W6"/>
                <a:ea typeface="ヒラギノ角ゴ ProN W6"/>
                <a:cs typeface="ヒラギノ角ゴ ProN W6"/>
                <a:sym typeface="ヒラギノ角ゴ ProN W6"/>
              </a:defRPr>
            </a:pPr>
            <a:r>
              <a:t>(数量競争)</a:t>
            </a:r>
          </a:p>
        </p:txBody>
      </p:sp>
      <p:sp>
        <p:nvSpPr>
          <p:cNvPr id="3" name="灯片编号占位符 2"/>
          <p:cNvSpPr>
            <a:spLocks noGrp="1"/>
          </p:cNvSpPr>
          <p:nvPr>
            <p:ph type="sldNum" sz="quarter" idx="2"/>
          </p:nvPr>
        </p:nvSpPr>
        <p:spPr/>
        <p:txBody>
          <a:bodyPr/>
          <a:lstStyle/>
          <a:p>
            <a:fld id="{86CB4B4D-7CA3-9044-876B-883B54F8677D}" type="slidenum">
              <a:rPr lang="en-US" altLang="ja-JP" smtClean="0"/>
              <a:t>7</a:t>
            </a:fld>
            <a:endParaRPr lang="ja-JP" altLang="en-US"/>
          </a:p>
        </p:txBody>
      </p:sp>
      <p:sp>
        <p:nvSpPr>
          <p:cNvPr id="26" name="Shape 198"/>
          <p:cNvSpPr/>
          <p:nvPr/>
        </p:nvSpPr>
        <p:spPr>
          <a:xfrm>
            <a:off x="5869520" y="2798184"/>
            <a:ext cx="1352229" cy="410369"/>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ctr">
            <a:spAutoFit/>
          </a:bodyPr>
          <a:lstStyle>
            <a:lvl1pPr>
              <a:defRPr>
                <a:latin typeface="ヒラギノ角ゴ ProN W6"/>
                <a:ea typeface="ヒラギノ角ゴ ProN W6"/>
                <a:cs typeface="ヒラギノ角ゴ ProN W6"/>
                <a:sym typeface="ヒラギノ角ゴ ProN W6"/>
              </a:defRPr>
            </a:lvl1pPr>
          </a:lstStyle>
          <a:p>
            <a:r>
              <a:rPr sz="2000" dirty="0"/>
              <a:t>・・・</a:t>
            </a:r>
          </a:p>
        </p:txBody>
      </p:sp>
    </p:spTree>
    <p:extLst>
      <p:ext uri="{BB962C8B-B14F-4D97-AF65-F5344CB8AC3E}">
        <p14:creationId xmlns:p14="http://schemas.microsoft.com/office/powerpoint/2010/main" val="28404870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93683"/>
            <a:ext cx="11704320" cy="6926203"/>
          </a:xfrm>
        </p:spPr>
        <p:txBody>
          <a:bodyPr>
            <a:normAutofit/>
          </a:bodyPr>
          <a:lstStyle/>
          <a:p>
            <a:pPr marL="0" indent="0" hangingPunct="0">
              <a:buNone/>
            </a:pPr>
            <a:r>
              <a:rPr lang="ja-JP" altLang="ja-JP" sz="4000" b="1" dirty="0">
                <a:latin typeface="+mn-lt"/>
              </a:rPr>
              <a:t>財</a:t>
            </a:r>
            <a:r>
              <a:rPr lang="en-US" altLang="ja-JP" sz="4000" b="1" i="1" dirty="0" err="1">
                <a:latin typeface="+mn-lt"/>
              </a:rPr>
              <a:t>i</a:t>
            </a:r>
            <a:r>
              <a:rPr lang="ja-JP" altLang="ja-JP" sz="4000" b="1" dirty="0">
                <a:latin typeface="+mn-lt"/>
              </a:rPr>
              <a:t>にたいする市場</a:t>
            </a:r>
            <a:r>
              <a:rPr lang="ja-JP" altLang="ja-JP" sz="4000" b="1" dirty="0" smtClean="0">
                <a:latin typeface="+mn-lt"/>
              </a:rPr>
              <a:t>需要</a:t>
            </a:r>
            <a:endParaRPr lang="en-US" altLang="ja-JP" sz="4000" b="1" dirty="0" smtClean="0">
              <a:latin typeface="+mn-lt"/>
            </a:endParaRPr>
          </a:p>
          <a:p>
            <a:pPr marL="0" indent="0" hangingPunct="0">
              <a:buNone/>
            </a:pPr>
            <a:endParaRPr lang="ja-JP" altLang="ja-JP" sz="4000" dirty="0">
              <a:latin typeface="+mn-lt"/>
            </a:endParaRPr>
          </a:p>
          <a:p>
            <a:pPr marL="0" indent="0" eaLnBrk="0" latinLnBrk="1" hangingPunct="0">
              <a:buNone/>
            </a:pPr>
            <a:r>
              <a:rPr lang="en-US" altLang="ja-JP" i="1" dirty="0" smtClean="0">
                <a:latin typeface="+mn-lt"/>
              </a:rPr>
              <a:t>p</a:t>
            </a:r>
            <a:r>
              <a:rPr lang="en-US" altLang="ja-JP" i="1" baseline="-25000" dirty="0" smtClean="0">
                <a:latin typeface="+mn-lt"/>
              </a:rPr>
              <a:t>i</a:t>
            </a:r>
            <a:r>
              <a:rPr lang="en-US" altLang="ja-JP" dirty="0" smtClean="0">
                <a:latin typeface="+mn-lt"/>
              </a:rPr>
              <a:t>=</a:t>
            </a:r>
            <a:r>
              <a:rPr lang="en-US" altLang="ja-JP" i="1" dirty="0" smtClean="0">
                <a:latin typeface="+mn-lt"/>
              </a:rPr>
              <a:t>a</a:t>
            </a:r>
            <a:r>
              <a:rPr lang="en-US" altLang="ja-JP" i="1" dirty="0" smtClean="0"/>
              <a:t>–</a:t>
            </a:r>
            <a:r>
              <a:rPr lang="en-US" altLang="ja-JP" i="1" dirty="0" smtClean="0">
                <a:latin typeface="+mn-lt"/>
              </a:rPr>
              <a:t>q</a:t>
            </a:r>
            <a:r>
              <a:rPr lang="en-US" altLang="ja-JP" i="1" baseline="-25000" dirty="0" smtClean="0">
                <a:latin typeface="+mn-lt"/>
              </a:rPr>
              <a:t>i</a:t>
            </a:r>
            <a:r>
              <a:rPr lang="en-US" altLang="ja-JP" i="1" dirty="0" smtClean="0">
                <a:latin typeface="+mn-lt"/>
              </a:rPr>
              <a:t>–</a:t>
            </a:r>
            <a:r>
              <a:rPr lang="en-US" altLang="ja-JP" i="1" dirty="0" err="1" smtClean="0">
                <a:latin typeface="+mn-lt"/>
              </a:rPr>
              <a:t>bQ</a:t>
            </a:r>
            <a:r>
              <a:rPr lang="en-US" altLang="ja-JP" i="1" baseline="-25000" dirty="0" err="1" smtClean="0">
                <a:latin typeface="+mn-lt"/>
              </a:rPr>
              <a:t>-i</a:t>
            </a:r>
            <a:r>
              <a:rPr lang="en-US" altLang="ja-JP" i="1" dirty="0" smtClean="0">
                <a:latin typeface="+mn-lt"/>
              </a:rPr>
              <a:t>      </a:t>
            </a:r>
            <a:r>
              <a:rPr lang="en-US" altLang="ja-JP" i="1" dirty="0" err="1">
                <a:latin typeface="+mn-lt"/>
              </a:rPr>
              <a:t>i</a:t>
            </a:r>
            <a:r>
              <a:rPr lang="en-US" altLang="ja-JP" dirty="0" err="1">
                <a:latin typeface="+mn-lt"/>
              </a:rPr>
              <a:t>,</a:t>
            </a:r>
            <a:r>
              <a:rPr lang="en-US" altLang="ja-JP" i="1" dirty="0" err="1">
                <a:latin typeface="+mn-lt"/>
              </a:rPr>
              <a:t>h</a:t>
            </a:r>
            <a:r>
              <a:rPr lang="en-US" altLang="ja-JP" dirty="0">
                <a:latin typeface="+mn-lt"/>
              </a:rPr>
              <a:t>=1...</a:t>
            </a:r>
            <a:r>
              <a:rPr lang="en-US" altLang="ja-JP" i="1" dirty="0">
                <a:latin typeface="+mn-lt"/>
              </a:rPr>
              <a:t>M </a:t>
            </a:r>
            <a:r>
              <a:rPr lang="en-US" altLang="ja-JP" dirty="0">
                <a:latin typeface="+mn-lt"/>
              </a:rPr>
              <a:t>                 </a:t>
            </a:r>
            <a:r>
              <a:rPr lang="ja-JP" altLang="ja-JP" dirty="0">
                <a:latin typeface="+mn-lt"/>
              </a:rPr>
              <a:t>　</a:t>
            </a:r>
            <a:r>
              <a:rPr lang="en-US" altLang="ja-JP" dirty="0">
                <a:latin typeface="+mn-lt"/>
              </a:rPr>
              <a:t>   (1</a:t>
            </a:r>
            <a:r>
              <a:rPr lang="en-US" altLang="ja-JP" dirty="0" smtClean="0">
                <a:latin typeface="+mn-lt"/>
              </a:rPr>
              <a:t>)</a:t>
            </a:r>
          </a:p>
          <a:p>
            <a:pPr marL="0" indent="0" eaLnBrk="0" latinLnBrk="1" hangingPunct="0">
              <a:buNone/>
            </a:pPr>
            <a:endParaRPr lang="ja-JP" altLang="ja-JP" dirty="0">
              <a:latin typeface="+mn-lt"/>
            </a:endParaRPr>
          </a:p>
          <a:p>
            <a:pPr marL="0" indent="0" hangingPunct="0">
              <a:buNone/>
            </a:pPr>
            <a:r>
              <a:rPr lang="ja-JP" altLang="en-US" i="1" dirty="0" smtClean="0">
                <a:latin typeface="+mn-lt"/>
              </a:rPr>
              <a:t>　</a:t>
            </a:r>
            <a:r>
              <a:rPr lang="en-US" altLang="ja-JP" i="1" dirty="0" smtClean="0">
                <a:latin typeface="+mn-lt"/>
              </a:rPr>
              <a:t>p</a:t>
            </a:r>
            <a:r>
              <a:rPr lang="en-US" altLang="ja-JP" i="1" baseline="-25000" dirty="0" smtClean="0">
                <a:latin typeface="+mn-lt"/>
              </a:rPr>
              <a:t>i</a:t>
            </a:r>
            <a:r>
              <a:rPr lang="ja-JP" altLang="ja-JP" dirty="0" smtClean="0">
                <a:latin typeface="+mn-lt"/>
              </a:rPr>
              <a:t>：財</a:t>
            </a:r>
            <a:r>
              <a:rPr lang="en-US" altLang="ja-JP" i="1" dirty="0" err="1" smtClean="0">
                <a:latin typeface="+mn-lt"/>
              </a:rPr>
              <a:t>i</a:t>
            </a:r>
            <a:r>
              <a:rPr lang="en-US" altLang="ja-JP" i="1" dirty="0" smtClean="0">
                <a:latin typeface="+mn-lt"/>
              </a:rPr>
              <a:t> </a:t>
            </a:r>
            <a:r>
              <a:rPr lang="ja-JP" altLang="ja-JP" dirty="0" smtClean="0">
                <a:latin typeface="+mn-lt"/>
              </a:rPr>
              <a:t>の</a:t>
            </a:r>
            <a:r>
              <a:rPr lang="ja-JP" altLang="ja-JP" dirty="0">
                <a:latin typeface="+mn-lt"/>
              </a:rPr>
              <a:t>価格</a:t>
            </a:r>
          </a:p>
          <a:p>
            <a:pPr marL="0" indent="0" hangingPunct="0">
              <a:buNone/>
            </a:pPr>
            <a:r>
              <a:rPr lang="ja-JP" altLang="en-US" i="1" dirty="0" smtClean="0">
                <a:latin typeface="+mn-lt"/>
              </a:rPr>
              <a:t>　</a:t>
            </a:r>
            <a:r>
              <a:rPr lang="en-US" altLang="ja-JP" i="1" dirty="0" smtClean="0">
                <a:latin typeface="+mn-lt"/>
              </a:rPr>
              <a:t>q</a:t>
            </a:r>
            <a:r>
              <a:rPr lang="en-US" altLang="ja-JP" i="1" baseline="-25000" dirty="0" smtClean="0">
                <a:latin typeface="+mn-lt"/>
              </a:rPr>
              <a:t>i</a:t>
            </a:r>
            <a:r>
              <a:rPr lang="ja-JP" altLang="ja-JP" dirty="0" smtClean="0">
                <a:latin typeface="+mn-lt"/>
              </a:rPr>
              <a:t>：財</a:t>
            </a:r>
            <a:r>
              <a:rPr lang="en-US" altLang="ja-JP" i="1" dirty="0" err="1" smtClean="0">
                <a:latin typeface="+mn-lt"/>
              </a:rPr>
              <a:t>i</a:t>
            </a:r>
            <a:r>
              <a:rPr lang="en-US" altLang="ja-JP" i="1" dirty="0" smtClean="0">
                <a:latin typeface="+mn-lt"/>
              </a:rPr>
              <a:t> </a:t>
            </a:r>
            <a:r>
              <a:rPr lang="ja-JP" altLang="ja-JP" dirty="0" smtClean="0">
                <a:latin typeface="+mn-lt"/>
              </a:rPr>
              <a:t>の</a:t>
            </a:r>
            <a:r>
              <a:rPr lang="ja-JP" altLang="ja-JP" dirty="0">
                <a:latin typeface="+mn-lt"/>
              </a:rPr>
              <a:t>供給量</a:t>
            </a:r>
          </a:p>
          <a:p>
            <a:pPr marL="0" indent="0" hangingPunct="0">
              <a:buNone/>
            </a:pPr>
            <a:r>
              <a:rPr lang="ja-JP" altLang="en-US" i="1" dirty="0" smtClean="0">
                <a:latin typeface="+mn-lt"/>
              </a:rPr>
              <a:t>　</a:t>
            </a:r>
            <a:r>
              <a:rPr lang="en-US" altLang="ja-JP" i="1" dirty="0" smtClean="0">
                <a:latin typeface="+mn-lt"/>
              </a:rPr>
              <a:t>Q</a:t>
            </a:r>
            <a:r>
              <a:rPr lang="en-US" altLang="ja-JP" dirty="0">
                <a:latin typeface="+mn-lt"/>
              </a:rPr>
              <a:t>=</a:t>
            </a:r>
            <a:r>
              <a:rPr lang="ja-JP" altLang="ja-JP" dirty="0">
                <a:latin typeface="+mn-lt"/>
              </a:rPr>
              <a:t>∑</a:t>
            </a:r>
            <a:r>
              <a:rPr lang="en-US" altLang="ja-JP" i="1" baseline="-25000" dirty="0" err="1">
                <a:latin typeface="+mn-lt"/>
              </a:rPr>
              <a:t>i</a:t>
            </a:r>
            <a:r>
              <a:rPr lang="en-US" altLang="ja-JP" i="1" dirty="0" err="1">
                <a:latin typeface="+mn-lt"/>
              </a:rPr>
              <a:t>q</a:t>
            </a:r>
            <a:r>
              <a:rPr lang="en-US" altLang="ja-JP" i="1" baseline="-25000" dirty="0" err="1">
                <a:latin typeface="+mn-lt"/>
              </a:rPr>
              <a:t>i</a:t>
            </a:r>
            <a:r>
              <a:rPr lang="ja-JP" altLang="ja-JP" dirty="0">
                <a:latin typeface="+mn-lt"/>
              </a:rPr>
              <a:t>：総供給量</a:t>
            </a:r>
          </a:p>
          <a:p>
            <a:pPr marL="0" indent="0" hangingPunct="0">
              <a:buNone/>
            </a:pPr>
            <a:r>
              <a:rPr lang="ja-JP" altLang="en-US" i="1" dirty="0" smtClean="0">
                <a:latin typeface="+mn-lt"/>
              </a:rPr>
              <a:t>　</a:t>
            </a:r>
            <a:r>
              <a:rPr lang="en-US" altLang="ja-JP" i="1" dirty="0" smtClean="0">
                <a:latin typeface="+mn-lt"/>
              </a:rPr>
              <a:t>Q</a:t>
            </a:r>
            <a:r>
              <a:rPr lang="en-US" altLang="ja-JP" i="1" baseline="-25000" dirty="0" smtClean="0">
                <a:latin typeface="+mn-lt"/>
              </a:rPr>
              <a:t>-</a:t>
            </a:r>
            <a:r>
              <a:rPr lang="en-US" altLang="ja-JP" i="1" baseline="-25000" dirty="0" err="1" smtClean="0">
                <a:latin typeface="+mn-lt"/>
              </a:rPr>
              <a:t>i</a:t>
            </a:r>
            <a:r>
              <a:rPr lang="en-US" altLang="ja-JP" i="1" dirty="0" smtClean="0">
                <a:latin typeface="+mn-lt"/>
              </a:rPr>
              <a:t> </a:t>
            </a:r>
            <a:r>
              <a:rPr lang="en-US" altLang="ja-JP" dirty="0" smtClean="0">
                <a:latin typeface="+mn-lt"/>
              </a:rPr>
              <a:t>=</a:t>
            </a:r>
            <a:r>
              <a:rPr lang="en-US" altLang="ja-JP" i="1" dirty="0" smtClean="0">
                <a:latin typeface="+mn-lt"/>
              </a:rPr>
              <a:t>Q</a:t>
            </a:r>
            <a:r>
              <a:rPr lang="en-US" altLang="ja-JP" i="1" dirty="0" smtClean="0"/>
              <a:t>–</a:t>
            </a:r>
            <a:r>
              <a:rPr lang="en-US" altLang="ja-JP" i="1" dirty="0" smtClean="0">
                <a:latin typeface="+mn-lt"/>
              </a:rPr>
              <a:t>q</a:t>
            </a:r>
            <a:r>
              <a:rPr lang="en-US" altLang="ja-JP" i="1" baseline="-25000" dirty="0" smtClean="0">
                <a:latin typeface="+mn-lt"/>
              </a:rPr>
              <a:t>i </a:t>
            </a:r>
            <a:r>
              <a:rPr lang="en-US" altLang="ja-JP" dirty="0" smtClean="0">
                <a:latin typeface="+mn-lt"/>
              </a:rPr>
              <a:t>=</a:t>
            </a:r>
            <a:r>
              <a:rPr lang="ja-JP" altLang="ja-JP" dirty="0" smtClean="0">
                <a:latin typeface="+mn-lt"/>
              </a:rPr>
              <a:t>∑</a:t>
            </a:r>
            <a:r>
              <a:rPr lang="en-US" altLang="ja-JP" i="1" baseline="-25000" dirty="0">
                <a:latin typeface="+mn-lt"/>
              </a:rPr>
              <a:t> </a:t>
            </a:r>
            <a:r>
              <a:rPr lang="en-US" altLang="ja-JP" i="1" baseline="-25000" dirty="0" err="1">
                <a:latin typeface="+mn-lt"/>
              </a:rPr>
              <a:t>h</a:t>
            </a:r>
            <a:r>
              <a:rPr lang="en-US" altLang="ja-JP" i="1" dirty="0" err="1" smtClean="0">
                <a:latin typeface="+mn-lt"/>
              </a:rPr>
              <a:t>q</a:t>
            </a:r>
            <a:r>
              <a:rPr lang="en-US" altLang="ja-JP" i="1" baseline="-25000" dirty="0" err="1" smtClean="0">
                <a:latin typeface="+mn-lt"/>
              </a:rPr>
              <a:t>h</a:t>
            </a:r>
            <a:r>
              <a:rPr lang="en-US" altLang="ja-JP" i="1" baseline="-25000" dirty="0" smtClean="0">
                <a:latin typeface="+mn-lt"/>
              </a:rPr>
              <a:t> </a:t>
            </a:r>
            <a:r>
              <a:rPr lang="en-US" altLang="ja-JP" dirty="0" smtClean="0">
                <a:latin typeface="+mn-lt"/>
              </a:rPr>
              <a:t>   </a:t>
            </a:r>
            <a:r>
              <a:rPr lang="en-US" altLang="ja-JP" i="1" dirty="0" smtClean="0">
                <a:latin typeface="+mn-lt"/>
              </a:rPr>
              <a:t>h</a:t>
            </a:r>
            <a:r>
              <a:rPr lang="ja-JP" altLang="ja-JP" dirty="0" smtClean="0">
                <a:latin typeface="+mn-lt"/>
              </a:rPr>
              <a:t>≠</a:t>
            </a:r>
            <a:r>
              <a:rPr lang="en-US" altLang="ja-JP" i="1" dirty="0" err="1" smtClean="0">
                <a:latin typeface="+mn-lt"/>
              </a:rPr>
              <a:t>i</a:t>
            </a:r>
            <a:r>
              <a:rPr lang="en-US" altLang="ja-JP" dirty="0" smtClean="0">
                <a:latin typeface="+mn-lt"/>
              </a:rPr>
              <a:t> </a:t>
            </a:r>
            <a:endParaRPr lang="ja-JP" altLang="ja-JP" dirty="0" smtClean="0">
              <a:latin typeface="+mn-lt"/>
            </a:endParaRPr>
          </a:p>
          <a:p>
            <a:pPr marL="0" indent="0" hangingPunct="0">
              <a:buNone/>
            </a:pPr>
            <a:r>
              <a:rPr lang="ja-JP" altLang="en-US" i="1" dirty="0" smtClean="0">
                <a:latin typeface="+mn-lt"/>
              </a:rPr>
              <a:t>　</a:t>
            </a:r>
            <a:r>
              <a:rPr lang="en-US" altLang="ja-JP" i="1" dirty="0" smtClean="0">
                <a:latin typeface="+mn-lt"/>
              </a:rPr>
              <a:t>a</a:t>
            </a:r>
            <a:r>
              <a:rPr lang="en-US" altLang="ja-JP" dirty="0" smtClean="0">
                <a:latin typeface="+mn-lt"/>
              </a:rPr>
              <a:t>&gt;0</a:t>
            </a:r>
            <a:r>
              <a:rPr lang="ja-JP" altLang="ja-JP" dirty="0">
                <a:latin typeface="+mn-lt"/>
              </a:rPr>
              <a:t>：需要の規模を表すパラメ－タ </a:t>
            </a:r>
          </a:p>
          <a:p>
            <a:pPr marL="0" indent="0" hangingPunct="0">
              <a:buNone/>
            </a:pPr>
            <a:r>
              <a:rPr lang="ja-JP" altLang="en-US" dirty="0" smtClean="0">
                <a:latin typeface="+mn-lt"/>
              </a:rPr>
              <a:t>　</a:t>
            </a:r>
            <a:r>
              <a:rPr lang="en-US" altLang="ja-JP" dirty="0" smtClean="0">
                <a:latin typeface="+mn-lt"/>
              </a:rPr>
              <a:t>0</a:t>
            </a:r>
            <a:r>
              <a:rPr lang="ja-JP" altLang="ja-JP" dirty="0">
                <a:latin typeface="+mn-lt"/>
              </a:rPr>
              <a:t>≤</a:t>
            </a:r>
            <a:r>
              <a:rPr lang="en-US" altLang="ja-JP" i="1" dirty="0">
                <a:latin typeface="+mn-lt"/>
              </a:rPr>
              <a:t>b</a:t>
            </a:r>
            <a:r>
              <a:rPr lang="ja-JP" altLang="ja-JP" dirty="0">
                <a:latin typeface="+mn-lt"/>
              </a:rPr>
              <a:t>≤</a:t>
            </a:r>
            <a:r>
              <a:rPr lang="en-US" altLang="ja-JP" dirty="0">
                <a:latin typeface="+mn-lt"/>
              </a:rPr>
              <a:t>1</a:t>
            </a:r>
            <a:r>
              <a:rPr lang="ja-JP" altLang="ja-JP" dirty="0">
                <a:latin typeface="+mn-lt"/>
              </a:rPr>
              <a:t>：差別化の程度を表すパラメ－タ</a:t>
            </a:r>
          </a:p>
          <a:p>
            <a:endParaRPr kumimoji="1" lang="ja-JP" altLang="en-US"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8</a:t>
            </a:fld>
            <a:endParaRPr lang="ja-JP" altLang="en-US"/>
          </a:p>
        </p:txBody>
      </p:sp>
    </p:spTree>
    <p:extLst>
      <p:ext uri="{BB962C8B-B14F-4D97-AF65-F5344CB8AC3E}">
        <p14:creationId xmlns:p14="http://schemas.microsoft.com/office/powerpoint/2010/main" val="251944562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50240" y="1593683"/>
            <a:ext cx="11704320" cy="6436925"/>
          </a:xfrm>
        </p:spPr>
        <p:txBody>
          <a:bodyPr/>
          <a:lstStyle/>
          <a:p>
            <a:pPr marL="0" indent="0" hangingPunct="0">
              <a:buNone/>
            </a:pPr>
            <a:r>
              <a:rPr lang="ja-JP" altLang="ja-JP" sz="4000" b="1" dirty="0">
                <a:latin typeface="+mn-lt"/>
              </a:rPr>
              <a:t>企業とサプライヤ－の利</a:t>
            </a:r>
            <a:r>
              <a:rPr lang="ja-JP" altLang="ja-JP" sz="4000" b="1" dirty="0" smtClean="0">
                <a:latin typeface="+mn-lt"/>
              </a:rPr>
              <a:t>潤</a:t>
            </a:r>
            <a:endParaRPr lang="en-US" altLang="ja-JP" sz="4000" b="1" dirty="0" smtClean="0">
              <a:latin typeface="+mn-lt"/>
            </a:endParaRPr>
          </a:p>
          <a:p>
            <a:pPr marL="0" indent="0" hangingPunct="0">
              <a:buNone/>
            </a:pPr>
            <a:endParaRPr lang="ja-JP" altLang="ja-JP" sz="4000" dirty="0">
              <a:latin typeface="+mn-lt"/>
            </a:endParaRPr>
          </a:p>
          <a:p>
            <a:pPr marL="0" indent="0" hangingPunct="0">
              <a:buNone/>
            </a:pPr>
            <a:r>
              <a:rPr lang="ja-JP" altLang="ja-JP" dirty="0">
                <a:latin typeface="+mn-lt"/>
              </a:rPr>
              <a:t>・企業</a:t>
            </a:r>
            <a:r>
              <a:rPr lang="en-US" altLang="ja-JP" i="1" dirty="0" err="1">
                <a:latin typeface="+mn-lt"/>
              </a:rPr>
              <a:t>i</a:t>
            </a:r>
            <a:r>
              <a:rPr lang="ja-JP" altLang="ja-JP" dirty="0">
                <a:latin typeface="+mn-lt"/>
              </a:rPr>
              <a:t>の利潤：</a:t>
            </a:r>
            <a:r>
              <a:rPr lang="en-US" altLang="ja-JP" i="1" dirty="0" err="1">
                <a:latin typeface="+mn-lt"/>
              </a:rPr>
              <a:t>y</a:t>
            </a:r>
            <a:r>
              <a:rPr lang="en-US" altLang="ja-JP" i="1" baseline="-25000" dirty="0" err="1">
                <a:latin typeface="+mn-lt"/>
              </a:rPr>
              <a:t>i</a:t>
            </a:r>
            <a:endParaRPr lang="ja-JP" altLang="ja-JP" dirty="0">
              <a:latin typeface="+mn-lt"/>
            </a:endParaRPr>
          </a:p>
          <a:p>
            <a:pPr marL="0" indent="0" hangingPunct="0">
              <a:buNone/>
            </a:pPr>
            <a:r>
              <a:rPr lang="en-US" altLang="ja-JP" i="1" dirty="0" err="1">
                <a:latin typeface="+mn-lt"/>
              </a:rPr>
              <a:t>y</a:t>
            </a:r>
            <a:r>
              <a:rPr lang="en-US" altLang="ja-JP" i="1" baseline="-25000" dirty="0" err="1">
                <a:latin typeface="+mn-lt"/>
              </a:rPr>
              <a:t>i</a:t>
            </a:r>
            <a:r>
              <a:rPr lang="en-US" altLang="ja-JP" dirty="0">
                <a:latin typeface="+mn-lt"/>
              </a:rPr>
              <a:t>=(</a:t>
            </a:r>
            <a:r>
              <a:rPr lang="en-US" altLang="ja-JP" i="1" dirty="0">
                <a:latin typeface="+mn-lt"/>
              </a:rPr>
              <a:t> p</a:t>
            </a:r>
            <a:r>
              <a:rPr lang="en-US" altLang="ja-JP" i="1" baseline="-25000" dirty="0">
                <a:latin typeface="+mn-lt"/>
              </a:rPr>
              <a:t>i</a:t>
            </a:r>
            <a:r>
              <a:rPr lang="en-US" altLang="ja-JP" i="1" dirty="0">
                <a:latin typeface="+mn-lt"/>
              </a:rPr>
              <a:t>-c</a:t>
            </a:r>
            <a:r>
              <a:rPr lang="en-US" altLang="ja-JP" i="1" baseline="-25000" dirty="0">
                <a:latin typeface="+mn-lt"/>
              </a:rPr>
              <a:t>i</a:t>
            </a:r>
            <a:r>
              <a:rPr lang="en-US" altLang="ja-JP" dirty="0">
                <a:latin typeface="+mn-lt"/>
              </a:rPr>
              <a:t>)</a:t>
            </a:r>
            <a:r>
              <a:rPr lang="en-US" altLang="ja-JP" i="1" dirty="0">
                <a:latin typeface="+mn-lt"/>
              </a:rPr>
              <a:t>q</a:t>
            </a:r>
            <a:r>
              <a:rPr lang="en-US" altLang="ja-JP" i="1" baseline="-25000" dirty="0">
                <a:latin typeface="+mn-lt"/>
              </a:rPr>
              <a:t>i</a:t>
            </a:r>
            <a:r>
              <a:rPr lang="en-US" altLang="ja-JP" dirty="0">
                <a:latin typeface="+mn-lt"/>
              </a:rPr>
              <a:t>=(</a:t>
            </a:r>
            <a:r>
              <a:rPr lang="en-US" altLang="ja-JP" i="1" dirty="0">
                <a:latin typeface="+mn-lt"/>
              </a:rPr>
              <a:t>a-q</a:t>
            </a:r>
            <a:r>
              <a:rPr lang="en-US" altLang="ja-JP" i="1" baseline="-25000" dirty="0">
                <a:latin typeface="+mn-lt"/>
              </a:rPr>
              <a:t>i</a:t>
            </a:r>
            <a:r>
              <a:rPr lang="en-US" altLang="ja-JP" i="1" dirty="0">
                <a:latin typeface="+mn-lt"/>
              </a:rPr>
              <a:t>-</a:t>
            </a:r>
            <a:r>
              <a:rPr lang="en-US" altLang="ja-JP" i="1" dirty="0" err="1">
                <a:latin typeface="+mn-lt"/>
              </a:rPr>
              <a:t>bQ</a:t>
            </a:r>
            <a:r>
              <a:rPr lang="en-US" altLang="ja-JP" i="1" baseline="-25000" dirty="0">
                <a:latin typeface="+mn-lt"/>
              </a:rPr>
              <a:t>-</a:t>
            </a:r>
            <a:r>
              <a:rPr lang="en-US" altLang="ja-JP" i="1" baseline="-25000" dirty="0" err="1">
                <a:latin typeface="+mn-lt"/>
              </a:rPr>
              <a:t>i</a:t>
            </a:r>
            <a:r>
              <a:rPr lang="en-US" altLang="ja-JP" i="1" dirty="0">
                <a:latin typeface="+mn-lt"/>
              </a:rPr>
              <a:t>-c</a:t>
            </a:r>
            <a:r>
              <a:rPr lang="en-US" altLang="ja-JP" i="1" baseline="-25000" dirty="0">
                <a:latin typeface="+mn-lt"/>
              </a:rPr>
              <a:t>i</a:t>
            </a:r>
            <a:r>
              <a:rPr lang="en-US" altLang="ja-JP" dirty="0">
                <a:latin typeface="+mn-lt"/>
              </a:rPr>
              <a:t>)</a:t>
            </a:r>
            <a:r>
              <a:rPr lang="en-US" altLang="ja-JP" i="1" dirty="0">
                <a:latin typeface="+mn-lt"/>
              </a:rPr>
              <a:t> q</a:t>
            </a:r>
            <a:r>
              <a:rPr lang="en-US" altLang="ja-JP" i="1" baseline="-25000" dirty="0">
                <a:latin typeface="+mn-lt"/>
              </a:rPr>
              <a:t>i</a:t>
            </a:r>
            <a:r>
              <a:rPr lang="en-US" altLang="ja-JP" i="1" dirty="0">
                <a:latin typeface="+mn-lt"/>
              </a:rPr>
              <a:t> </a:t>
            </a:r>
            <a:r>
              <a:rPr lang="en-US" altLang="ja-JP" dirty="0">
                <a:latin typeface="+mn-lt"/>
              </a:rPr>
              <a:t>       </a:t>
            </a:r>
            <a:r>
              <a:rPr lang="ja-JP" altLang="ja-JP" dirty="0">
                <a:latin typeface="+mn-lt"/>
              </a:rPr>
              <a:t>　</a:t>
            </a:r>
            <a:r>
              <a:rPr lang="en-US" altLang="ja-JP" dirty="0">
                <a:latin typeface="+mn-lt"/>
              </a:rPr>
              <a:t>     </a:t>
            </a:r>
            <a:r>
              <a:rPr lang="en-US" altLang="ja-JP" dirty="0" smtClean="0">
                <a:latin typeface="+mn-lt"/>
              </a:rPr>
              <a:t>      </a:t>
            </a:r>
            <a:r>
              <a:rPr lang="en-US" altLang="ja-JP" dirty="0">
                <a:latin typeface="+mn-lt"/>
              </a:rPr>
              <a:t>(2)</a:t>
            </a:r>
            <a:endParaRPr lang="ja-JP" altLang="ja-JP" dirty="0">
              <a:latin typeface="+mn-lt"/>
            </a:endParaRPr>
          </a:p>
          <a:p>
            <a:pPr marL="0" indent="0" hangingPunct="0">
              <a:buNone/>
            </a:pPr>
            <a:r>
              <a:rPr lang="ja-JP" altLang="en-US" i="1" dirty="0" smtClean="0">
                <a:latin typeface="+mn-lt"/>
              </a:rPr>
              <a:t>　</a:t>
            </a:r>
            <a:r>
              <a:rPr lang="en-US" altLang="ja-JP" i="1" dirty="0" smtClean="0">
                <a:latin typeface="+mn-lt"/>
              </a:rPr>
              <a:t>c</a:t>
            </a:r>
            <a:r>
              <a:rPr lang="en-US" altLang="ja-JP" i="1" baseline="-25000" dirty="0" smtClean="0">
                <a:latin typeface="+mn-lt"/>
              </a:rPr>
              <a:t>i</a:t>
            </a:r>
            <a:r>
              <a:rPr lang="ja-JP" altLang="ja-JP" dirty="0">
                <a:latin typeface="+mn-lt"/>
              </a:rPr>
              <a:t>：企業</a:t>
            </a:r>
            <a:r>
              <a:rPr lang="en-US" altLang="ja-JP" i="1" dirty="0" err="1">
                <a:latin typeface="+mn-lt"/>
              </a:rPr>
              <a:t>i</a:t>
            </a:r>
            <a:r>
              <a:rPr lang="ja-JP" altLang="ja-JP" dirty="0">
                <a:latin typeface="+mn-lt"/>
              </a:rPr>
              <a:t>の限界費用（</a:t>
            </a:r>
            <a:r>
              <a:rPr lang="en-US" altLang="ja-JP" dirty="0">
                <a:latin typeface="+mn-lt"/>
              </a:rPr>
              <a:t>=</a:t>
            </a:r>
            <a:r>
              <a:rPr lang="ja-JP" altLang="ja-JP" dirty="0">
                <a:latin typeface="+mn-lt"/>
              </a:rPr>
              <a:t>∑</a:t>
            </a:r>
            <a:r>
              <a:rPr lang="en-US" altLang="ja-JP" i="1" baseline="-25000" dirty="0" err="1">
                <a:latin typeface="+mn-lt"/>
              </a:rPr>
              <a:t>j</a:t>
            </a:r>
            <a:r>
              <a:rPr lang="en-US" altLang="ja-JP" i="1" dirty="0" err="1">
                <a:latin typeface="+mn-lt"/>
              </a:rPr>
              <a:t>w</a:t>
            </a:r>
            <a:r>
              <a:rPr lang="en-US" altLang="ja-JP" i="1" baseline="-25000" dirty="0" err="1">
                <a:latin typeface="+mn-lt"/>
              </a:rPr>
              <a:t>ij</a:t>
            </a:r>
            <a:r>
              <a:rPr lang="ja-JP" altLang="ja-JP" dirty="0">
                <a:latin typeface="+mn-lt"/>
              </a:rPr>
              <a:t>）</a:t>
            </a:r>
          </a:p>
          <a:p>
            <a:pPr marL="0" indent="0" hangingPunct="0">
              <a:buNone/>
            </a:pPr>
            <a:r>
              <a:rPr lang="en-US" altLang="ja-JP" dirty="0">
                <a:latin typeface="+mn-lt"/>
              </a:rPr>
              <a:t> </a:t>
            </a:r>
            <a:endParaRPr lang="ja-JP" altLang="ja-JP" dirty="0">
              <a:latin typeface="+mn-lt"/>
            </a:endParaRPr>
          </a:p>
          <a:p>
            <a:pPr marL="0" indent="0" hangingPunct="0">
              <a:buNone/>
            </a:pPr>
            <a:r>
              <a:rPr lang="ja-JP" altLang="ja-JP" dirty="0">
                <a:latin typeface="+mn-lt"/>
              </a:rPr>
              <a:t>・サプライヤ－</a:t>
            </a:r>
            <a:r>
              <a:rPr lang="en-US" altLang="ja-JP" i="1" dirty="0" err="1">
                <a:latin typeface="+mn-lt"/>
              </a:rPr>
              <a:t>ij</a:t>
            </a:r>
            <a:r>
              <a:rPr lang="ja-JP" altLang="ja-JP" dirty="0">
                <a:latin typeface="+mn-lt"/>
              </a:rPr>
              <a:t>の利潤：</a:t>
            </a:r>
            <a:r>
              <a:rPr lang="en-US" altLang="ja-JP" i="1" dirty="0" err="1">
                <a:latin typeface="+mn-lt"/>
              </a:rPr>
              <a:t>z</a:t>
            </a:r>
            <a:r>
              <a:rPr lang="en-US" altLang="ja-JP" i="1" baseline="-25000" dirty="0" err="1">
                <a:latin typeface="+mn-lt"/>
              </a:rPr>
              <a:t>ij</a:t>
            </a:r>
            <a:r>
              <a:rPr lang="en-US" altLang="ja-JP" i="1" dirty="0">
                <a:latin typeface="+mn-lt"/>
              </a:rPr>
              <a:t> </a:t>
            </a:r>
            <a:endParaRPr lang="ja-JP" altLang="ja-JP" dirty="0">
              <a:latin typeface="+mn-lt"/>
            </a:endParaRPr>
          </a:p>
          <a:p>
            <a:pPr marL="0" indent="0" hangingPunct="0">
              <a:buNone/>
            </a:pPr>
            <a:r>
              <a:rPr lang="en-US" altLang="ja-JP" i="1" dirty="0" err="1">
                <a:latin typeface="+mn-lt"/>
              </a:rPr>
              <a:t>z</a:t>
            </a:r>
            <a:r>
              <a:rPr lang="en-US" altLang="ja-JP" i="1" baseline="-25000" dirty="0" err="1">
                <a:latin typeface="+mn-lt"/>
              </a:rPr>
              <a:t>ij</a:t>
            </a:r>
            <a:r>
              <a:rPr lang="en-US" altLang="ja-JP" dirty="0">
                <a:latin typeface="+mn-lt"/>
              </a:rPr>
              <a:t>=</a:t>
            </a:r>
            <a:r>
              <a:rPr lang="en-US" altLang="ja-JP" i="1" dirty="0" err="1">
                <a:latin typeface="+mn-lt"/>
              </a:rPr>
              <a:t>w</a:t>
            </a:r>
            <a:r>
              <a:rPr lang="en-US" altLang="ja-JP" i="1" baseline="-25000" dirty="0" err="1">
                <a:latin typeface="+mn-lt"/>
              </a:rPr>
              <a:t>ij</a:t>
            </a:r>
            <a:r>
              <a:rPr lang="en-US" altLang="ja-JP" i="1" dirty="0">
                <a:latin typeface="+mn-lt"/>
              </a:rPr>
              <a:t> q</a:t>
            </a:r>
            <a:r>
              <a:rPr lang="en-US" altLang="ja-JP" i="1" baseline="-25000" dirty="0">
                <a:latin typeface="+mn-lt"/>
              </a:rPr>
              <a:t>i</a:t>
            </a:r>
            <a:r>
              <a:rPr lang="en-US" altLang="ja-JP" i="1" dirty="0">
                <a:latin typeface="+mn-lt"/>
              </a:rPr>
              <a:t> </a:t>
            </a:r>
            <a:endParaRPr lang="ja-JP" altLang="ja-JP" dirty="0">
              <a:latin typeface="+mn-lt"/>
            </a:endParaRPr>
          </a:p>
          <a:p>
            <a:pPr marL="0" indent="0" hangingPunct="0">
              <a:buNone/>
            </a:pPr>
            <a:r>
              <a:rPr lang="en-US" altLang="ja-JP" dirty="0">
                <a:latin typeface="+mn-lt"/>
              </a:rPr>
              <a:t> </a:t>
            </a:r>
            <a:endParaRPr lang="ja-JP" altLang="ja-JP" dirty="0">
              <a:latin typeface="+mn-lt"/>
            </a:endParaRPr>
          </a:p>
        </p:txBody>
      </p:sp>
      <p:sp>
        <p:nvSpPr>
          <p:cNvPr id="4" name="灯片编号占位符 3"/>
          <p:cNvSpPr>
            <a:spLocks noGrp="1"/>
          </p:cNvSpPr>
          <p:nvPr>
            <p:ph type="sldNum" sz="quarter" idx="2"/>
          </p:nvPr>
        </p:nvSpPr>
        <p:spPr/>
        <p:txBody>
          <a:bodyPr/>
          <a:lstStyle/>
          <a:p>
            <a:fld id="{86CB4B4D-7CA3-9044-876B-883B54F8677D}" type="slidenum">
              <a:rPr lang="en-US" altLang="ja-JP" smtClean="0"/>
              <a:t>9</a:t>
            </a:fld>
            <a:endParaRPr lang="ja-JP" altLang="en-US"/>
          </a:p>
        </p:txBody>
      </p:sp>
    </p:spTree>
    <p:extLst>
      <p:ext uri="{BB962C8B-B14F-4D97-AF65-F5344CB8AC3E}">
        <p14:creationId xmlns:p14="http://schemas.microsoft.com/office/powerpoint/2010/main" val="331744929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主管人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ＭＳ Ｐゴシック"/>
        <a:cs typeface=""/>
      </a:majorFont>
      <a:minorFont>
        <a:latin typeface="Times New Roman"/>
        <a:ea typeface="ＭＳ Ｐ明朝"/>
        <a:cs typeface=""/>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3439</TotalTime>
  <Words>1946</Words>
  <Application>Microsoft Office PowerPoint</Application>
  <PresentationFormat>ユーザー設定</PresentationFormat>
  <Paragraphs>575</Paragraphs>
  <Slides>54</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54</vt:i4>
      </vt:variant>
    </vt:vector>
  </HeadingPairs>
  <TitlesOfParts>
    <vt:vector size="66" baseType="lpstr">
      <vt:lpstr>Helvetica Neue</vt:lpstr>
      <vt:lpstr>ＭＳ Ｐゴシック</vt:lpstr>
      <vt:lpstr>ＭＳ Ｐ明朝</vt:lpstr>
      <vt:lpstr>ヒラギノ角ゴ ProN W3</vt:lpstr>
      <vt:lpstr>ヒラギノ角ゴ ProN W6</vt:lpstr>
      <vt:lpstr>Arial</vt:lpstr>
      <vt:lpstr>Calibri</vt:lpstr>
      <vt:lpstr>Cambria Math</vt:lpstr>
      <vt:lpstr>Century Gothic</vt:lpstr>
      <vt:lpstr>Courier New</vt:lpstr>
      <vt:lpstr>Times New Roman</vt:lpstr>
      <vt:lpstr>主管人员</vt:lpstr>
      <vt:lpstr>多数のサプライヤ－が存在する状況における 企業とサプライヤ－の利潤</vt:lpstr>
      <vt:lpstr>PowerPoint プレゼンテーション</vt:lpstr>
      <vt:lpstr>１　序論</vt:lpstr>
      <vt:lpstr>PowerPoint プレゼンテーション</vt:lpstr>
      <vt:lpstr>PowerPoint プレゼンテーション</vt:lpstr>
      <vt:lpstr>２　モデル</vt:lpstr>
      <vt:lpstr>PowerPoint プレゼンテーション</vt:lpstr>
      <vt:lpstr>PowerPoint プレゼンテーション</vt:lpstr>
      <vt:lpstr>PowerPoint プレゼンテーション</vt:lpstr>
      <vt:lpstr>PowerPoint プレゼンテーション</vt:lpstr>
      <vt:lpstr>３　部分ゲ－ム完全均衡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比較靜学分析（a=1と基準化）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結び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組み立て企業の製品戦略とサプライヤーの数</dc:title>
  <dc:creator>zeng</dc:creator>
  <cp:lastModifiedBy>Nariu Tatsuhiko</cp:lastModifiedBy>
  <cp:revision>92</cp:revision>
  <cp:lastPrinted>2017-09-03T09:39:40Z</cp:lastPrinted>
  <dcterms:modified xsi:type="dcterms:W3CDTF">2017-09-05T04:25:08Z</dcterms:modified>
</cp:coreProperties>
</file>