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0" r:id="rId4"/>
    <p:sldId id="276" r:id="rId5"/>
    <p:sldId id="275" r:id="rId6"/>
    <p:sldId id="277" r:id="rId7"/>
    <p:sldId id="280" r:id="rId8"/>
    <p:sldId id="282" r:id="rId9"/>
    <p:sldId id="305" r:id="rId10"/>
    <p:sldId id="281" r:id="rId11"/>
    <p:sldId id="283" r:id="rId12"/>
    <p:sldId id="284" r:id="rId13"/>
    <p:sldId id="287" r:id="rId14"/>
    <p:sldId id="286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3C33808-D5CA-4B19-BF8B-48F3BB448FB0}">
          <p14:sldIdLst>
            <p14:sldId id="256"/>
            <p14:sldId id="264"/>
            <p14:sldId id="260"/>
            <p14:sldId id="276"/>
            <p14:sldId id="275"/>
            <p14:sldId id="277"/>
          </p14:sldIdLst>
        </p14:section>
        <p14:section name="タイトルなしのセクション" id="{38043EF3-55B5-4789-A771-7028EFCCFED1}">
          <p14:sldIdLst>
            <p14:sldId id="280"/>
            <p14:sldId id="282"/>
            <p14:sldId id="305"/>
            <p14:sldId id="281"/>
            <p14:sldId id="283"/>
            <p14:sldId id="284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60A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792" y="1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085D-5860-4BFB-88C4-0E8964844333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304C-4261-4D13-A5AB-9A689CD5B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98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085D-5860-4BFB-88C4-0E8964844333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304C-4261-4D13-A5AB-9A689CD5B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66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085D-5860-4BFB-88C4-0E8964844333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304C-4261-4D13-A5AB-9A689CD5B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82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085D-5860-4BFB-88C4-0E8964844333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304C-4261-4D13-A5AB-9A689CD5B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8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085D-5860-4BFB-88C4-0E8964844333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304C-4261-4D13-A5AB-9A689CD5B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08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085D-5860-4BFB-88C4-0E8964844333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304C-4261-4D13-A5AB-9A689CD5B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46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085D-5860-4BFB-88C4-0E8964844333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304C-4261-4D13-A5AB-9A689CD5B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085D-5860-4BFB-88C4-0E8964844333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304C-4261-4D13-A5AB-9A689CD5B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53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085D-5860-4BFB-88C4-0E8964844333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304C-4261-4D13-A5AB-9A689CD5B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01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085D-5860-4BFB-88C4-0E8964844333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304C-4261-4D13-A5AB-9A689CD5B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085D-5860-4BFB-88C4-0E8964844333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304C-4261-4D13-A5AB-9A689CD5B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43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D085D-5860-4BFB-88C4-0E8964844333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8304C-4261-4D13-A5AB-9A689CD5B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5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ja-JP" altLang="ja-JP" dirty="0" smtClean="0"/>
              <a:t>釜石</a:t>
            </a:r>
            <a:r>
              <a:rPr lang="ja-JP" altLang="ja-JP" dirty="0"/>
              <a:t>と希望学の</a:t>
            </a:r>
            <a:r>
              <a:rPr lang="ja-JP" altLang="ja-JP" dirty="0" smtClean="0"/>
              <a:t>これから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「</a:t>
            </a:r>
            <a:r>
              <a:rPr lang="ja-JP" altLang="ja-JP" dirty="0"/>
              <a:t>危機対応学」始めます</a:t>
            </a:r>
            <a:r>
              <a:rPr lang="ja-JP" altLang="ja-JP" dirty="0" smtClean="0"/>
              <a:t>！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 fontScale="77500" lnSpcReduction="20000"/>
          </a:bodyPr>
          <a:lstStyle/>
          <a:p>
            <a:endParaRPr kumimoji="1" lang="en-US" altLang="ja-JP" dirty="0" smtClean="0"/>
          </a:p>
          <a:p>
            <a:r>
              <a:rPr lang="ja-JP" altLang="en-US" dirty="0" smtClean="0"/>
              <a:t>東京大学</a:t>
            </a:r>
            <a:endParaRPr lang="en-US" altLang="ja-JP" dirty="0" smtClean="0"/>
          </a:p>
          <a:p>
            <a:r>
              <a:rPr lang="ja-JP" altLang="en-US" dirty="0" smtClean="0"/>
              <a:t>釜石カレッジ・社会科学研究所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2016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15</a:t>
            </a:r>
            <a:r>
              <a:rPr lang="ja-JP" altLang="en-US" dirty="0" smtClean="0"/>
              <a:t>日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329" y="5351888"/>
            <a:ext cx="2126298" cy="85176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164" y="5439174"/>
            <a:ext cx="3403712" cy="76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56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980" y="1215469"/>
            <a:ext cx="7679852" cy="283754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挫折を希望に換える力を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探しに釜石に（</a:t>
            </a:r>
            <a:r>
              <a:rPr kumimoji="1" lang="en-US" altLang="ja-JP" dirty="0" smtClean="0"/>
              <a:t>2006</a:t>
            </a:r>
            <a:r>
              <a:rPr kumimoji="1" lang="ja-JP" altLang="en-US" dirty="0" smtClean="0"/>
              <a:t>年～）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>
          <a:xfrm>
            <a:off x="854547" y="4646141"/>
            <a:ext cx="2753626" cy="1416908"/>
          </a:xfrm>
        </p:spPr>
        <p:txBody>
          <a:bodyPr>
            <a:normAutofit fontScale="92500" lnSpcReduction="10000"/>
          </a:bodyPr>
          <a:lstStyle/>
          <a:p>
            <a:endParaRPr lang="en-US" altLang="ja-JP" sz="4500" dirty="0"/>
          </a:p>
          <a:p>
            <a:r>
              <a:rPr lang="ja-JP" altLang="en-US" sz="5400" dirty="0" smtClean="0"/>
              <a:t>希望学</a:t>
            </a:r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7654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1944" y="1512032"/>
            <a:ext cx="8520112" cy="2852737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/>
              <a:t>危険（リスク）を</a:t>
            </a:r>
            <a:r>
              <a:rPr kumimoji="1" lang="en-US" altLang="ja-JP" sz="5400" dirty="0" smtClean="0"/>
              <a:t/>
            </a:r>
            <a:br>
              <a:rPr kumimoji="1" lang="en-US" altLang="ja-JP" sz="5400" dirty="0" smtClean="0"/>
            </a:br>
            <a:r>
              <a:rPr kumimoji="1" lang="ja-JP" altLang="en-US" sz="5400" dirty="0" smtClean="0"/>
              <a:t>機会（チャンス）に換える力を</a:t>
            </a:r>
            <a:r>
              <a:rPr kumimoji="1" lang="en-US" altLang="ja-JP" sz="5400" dirty="0" smtClean="0"/>
              <a:t/>
            </a:r>
            <a:br>
              <a:rPr kumimoji="1" lang="en-US" altLang="ja-JP" sz="5400" dirty="0" smtClean="0"/>
            </a:br>
            <a:r>
              <a:rPr kumimoji="1" lang="ja-JP" altLang="en-US" sz="5400" dirty="0" smtClean="0"/>
              <a:t>持とう（</a:t>
            </a:r>
            <a:r>
              <a:rPr kumimoji="1" lang="en-US" altLang="ja-JP" sz="5400" dirty="0" smtClean="0"/>
              <a:t>2016</a:t>
            </a:r>
            <a:r>
              <a:rPr kumimoji="1" lang="ja-JP" altLang="en-US" sz="5400" dirty="0" smtClean="0"/>
              <a:t>年～）</a:t>
            </a:r>
            <a:endParaRPr kumimoji="1"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01467" y="4548275"/>
            <a:ext cx="7886700" cy="1500187"/>
          </a:xfrm>
        </p:spPr>
        <p:txBody>
          <a:bodyPr>
            <a:normAutofit/>
          </a:bodyPr>
          <a:lstStyle/>
          <a:p>
            <a:endParaRPr lang="en-US" altLang="ja-JP" sz="4050" dirty="0"/>
          </a:p>
          <a:p>
            <a:r>
              <a:rPr lang="ja-JP" altLang="en-US" sz="4400" dirty="0"/>
              <a:t>危機対応学</a:t>
            </a:r>
          </a:p>
        </p:txBody>
      </p:sp>
    </p:spTree>
    <p:extLst>
      <p:ext uri="{BB962C8B-B14F-4D97-AF65-F5344CB8AC3E}">
        <p14:creationId xmlns:p14="http://schemas.microsoft.com/office/powerpoint/2010/main" val="14163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「東大さん」と「釜石さん」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562747" y="1392194"/>
            <a:ext cx="8210550" cy="4959180"/>
          </a:xfrm>
        </p:spPr>
        <p:txBody>
          <a:bodyPr>
            <a:normAutofit fontScale="77500" lnSpcReduction="20000"/>
          </a:bodyPr>
          <a:lstStyle/>
          <a:p>
            <a:endParaRPr kumimoji="1" lang="en-US" altLang="ja-JP" dirty="0" smtClean="0"/>
          </a:p>
          <a:p>
            <a:r>
              <a:rPr lang="ja-JP" altLang="en-US" sz="3800" dirty="0" smtClean="0"/>
              <a:t>東大さんたちは、自分たちの研究してきた</a:t>
            </a:r>
            <a:endParaRPr lang="en-US" altLang="ja-JP" sz="3800" dirty="0" smtClean="0"/>
          </a:p>
          <a:p>
            <a:pPr marL="0" indent="0">
              <a:buNone/>
            </a:pPr>
            <a:r>
              <a:rPr lang="ja-JP" altLang="en-US" sz="3800" dirty="0"/>
              <a:t>　</a:t>
            </a:r>
            <a:r>
              <a:rPr lang="ja-JP" altLang="en-US" sz="3800" dirty="0" smtClean="0"/>
              <a:t>危機対応にまつわる話を集めて釜石さんに</a:t>
            </a:r>
            <a:endParaRPr lang="en-US" altLang="ja-JP" sz="3800" dirty="0" smtClean="0"/>
          </a:p>
          <a:p>
            <a:pPr marL="0" indent="0">
              <a:buNone/>
            </a:pPr>
            <a:r>
              <a:rPr lang="ja-JP" altLang="en-US" sz="3800" dirty="0"/>
              <a:t>　</a:t>
            </a:r>
            <a:r>
              <a:rPr lang="ja-JP" altLang="en-US" sz="3800" dirty="0" smtClean="0"/>
              <a:t>持ってくる。</a:t>
            </a:r>
            <a:endParaRPr lang="en-US" altLang="ja-JP" sz="3800" dirty="0" smtClean="0"/>
          </a:p>
          <a:p>
            <a:endParaRPr lang="en-US" altLang="ja-JP" sz="3800" dirty="0"/>
          </a:p>
          <a:p>
            <a:r>
              <a:rPr lang="ja-JP" altLang="en-US" sz="3800" dirty="0" smtClean="0"/>
              <a:t>釜石さんたちは、自分たちの経験してきた</a:t>
            </a:r>
            <a:endParaRPr lang="en-US" altLang="ja-JP" sz="3800" dirty="0" smtClean="0"/>
          </a:p>
          <a:p>
            <a:pPr marL="0" indent="0">
              <a:buNone/>
            </a:pPr>
            <a:r>
              <a:rPr lang="ja-JP" altLang="en-US" sz="3800" dirty="0"/>
              <a:t>　</a:t>
            </a:r>
            <a:r>
              <a:rPr lang="ja-JP" altLang="en-US" sz="3800" dirty="0" smtClean="0"/>
              <a:t>危機対応にまつわる話を東大さんに</a:t>
            </a:r>
            <a:endParaRPr lang="en-US" altLang="ja-JP" sz="3800" dirty="0" smtClean="0"/>
          </a:p>
          <a:p>
            <a:pPr marL="0" indent="0">
              <a:buNone/>
            </a:pPr>
            <a:r>
              <a:rPr lang="ja-JP" altLang="en-US" sz="3800" dirty="0"/>
              <a:t>　</a:t>
            </a:r>
            <a:r>
              <a:rPr lang="ja-JP" altLang="en-US" sz="3800" dirty="0" smtClean="0"/>
              <a:t>話してみる。</a:t>
            </a:r>
            <a:endParaRPr lang="en-US" altLang="ja-JP" sz="3800" dirty="0" smtClean="0"/>
          </a:p>
          <a:p>
            <a:endParaRPr lang="en-US" altLang="ja-JP" sz="3800" dirty="0"/>
          </a:p>
          <a:p>
            <a:r>
              <a:rPr lang="ja-JP" altLang="en-US" sz="3800" dirty="0" smtClean="0"/>
              <a:t>その２つがつながったとき、</a:t>
            </a:r>
            <a:endParaRPr lang="en-US" altLang="ja-JP" sz="3800" dirty="0" smtClean="0"/>
          </a:p>
          <a:p>
            <a:pPr marL="0" indent="0">
              <a:buNone/>
            </a:pPr>
            <a:r>
              <a:rPr lang="ja-JP" altLang="en-US" sz="3800" dirty="0"/>
              <a:t>　</a:t>
            </a:r>
            <a:r>
              <a:rPr lang="ja-JP" altLang="en-US" sz="3800" dirty="0" smtClean="0"/>
              <a:t>きっと何かが起こるはず。</a:t>
            </a:r>
            <a:endParaRPr lang="en-US" altLang="ja-JP" sz="3800" dirty="0" smtClean="0"/>
          </a:p>
        </p:txBody>
      </p:sp>
    </p:spTree>
    <p:extLst>
      <p:ext uri="{BB962C8B-B14F-4D97-AF65-F5344CB8AC3E}">
        <p14:creationId xmlns:p14="http://schemas.microsoft.com/office/powerpoint/2010/main" val="101341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0929" y="1491049"/>
            <a:ext cx="7449193" cy="1802800"/>
          </a:xfrm>
        </p:spPr>
        <p:txBody>
          <a:bodyPr/>
          <a:lstStyle/>
          <a:p>
            <a:r>
              <a:rPr lang="ja-JP" altLang="en-US" dirty="0" smtClean="0"/>
              <a:t>本日</a:t>
            </a:r>
            <a:r>
              <a:rPr lang="ja-JP" altLang="en-US" dirty="0"/>
              <a:t>の</a:t>
            </a:r>
            <a:r>
              <a:rPr lang="ja-JP" altLang="en-US" dirty="0" smtClean="0"/>
              <a:t>メインイベント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922092" y="4374292"/>
            <a:ext cx="7316293" cy="1361133"/>
          </a:xfrm>
        </p:spPr>
        <p:txBody>
          <a:bodyPr>
            <a:normAutofit fontScale="92500" lnSpcReduction="10000"/>
          </a:bodyPr>
          <a:lstStyle/>
          <a:p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sz="4050" dirty="0"/>
              <a:t>意外に知らないお互いのこと</a:t>
            </a:r>
            <a:endParaRPr lang="en-US" altLang="ja-JP" sz="4050" dirty="0"/>
          </a:p>
        </p:txBody>
      </p:sp>
    </p:spTree>
    <p:extLst>
      <p:ext uri="{BB962C8B-B14F-4D97-AF65-F5344CB8AC3E}">
        <p14:creationId xmlns:p14="http://schemas.microsoft.com/office/powerpoint/2010/main" val="274494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３枚のスナップショット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0411" y="2072761"/>
            <a:ext cx="7444431" cy="3586634"/>
          </a:xfrm>
        </p:spPr>
        <p:txBody>
          <a:bodyPr>
            <a:normAutofit/>
          </a:bodyPr>
          <a:lstStyle/>
          <a:p>
            <a:r>
              <a:rPr lang="ja-JP" altLang="en-US" sz="3000" dirty="0"/>
              <a:t>「</a:t>
            </a:r>
            <a:r>
              <a:rPr lang="ja-JP" altLang="ja-JP" sz="3000" dirty="0"/>
              <a:t>日頃</a:t>
            </a:r>
            <a:r>
              <a:rPr lang="ja-JP" altLang="en-US" sz="3000" dirty="0"/>
              <a:t>」</a:t>
            </a:r>
            <a:r>
              <a:rPr lang="ja-JP" altLang="ja-JP" sz="3000" dirty="0"/>
              <a:t>の</a:t>
            </a:r>
            <a:r>
              <a:rPr lang="ja-JP" altLang="en-US" sz="3000" dirty="0"/>
              <a:t>「</a:t>
            </a:r>
            <a:r>
              <a:rPr lang="ja-JP" altLang="ja-JP" sz="3000" dirty="0"/>
              <a:t>活動</a:t>
            </a:r>
            <a:r>
              <a:rPr lang="ja-JP" altLang="en-US" sz="3000" dirty="0"/>
              <a:t>」</a:t>
            </a:r>
            <a:r>
              <a:rPr lang="ja-JP" altLang="ja-JP" sz="3000" dirty="0"/>
              <a:t>を象徴する</a:t>
            </a:r>
            <a:r>
              <a:rPr lang="ja-JP" altLang="en-US" sz="3000" dirty="0"/>
              <a:t>一枚</a:t>
            </a:r>
            <a:endParaRPr lang="en-US" altLang="ja-JP" sz="3000" dirty="0"/>
          </a:p>
          <a:p>
            <a:pPr marL="0" indent="0">
              <a:buNone/>
            </a:pPr>
            <a:endParaRPr lang="en-US" altLang="ja-JP" sz="3000" dirty="0"/>
          </a:p>
          <a:p>
            <a:r>
              <a:rPr lang="ja-JP" altLang="en-US" sz="3000" dirty="0"/>
              <a:t>活動の中の「危機」や「ピンチ」の一枚</a:t>
            </a:r>
            <a:endParaRPr lang="en-US" altLang="ja-JP" sz="3000" dirty="0"/>
          </a:p>
          <a:p>
            <a:endParaRPr lang="en-US" altLang="ja-JP" sz="3000" dirty="0"/>
          </a:p>
          <a:p>
            <a:r>
              <a:rPr lang="ja-JP" altLang="en-US" sz="3000" dirty="0"/>
              <a:t>これからの「希望」を表現する一枚</a:t>
            </a:r>
            <a:endParaRPr lang="en-US" altLang="ja-JP" sz="3000" dirty="0"/>
          </a:p>
          <a:p>
            <a:endParaRPr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31787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363538" y="1148364"/>
            <a:ext cx="8416925" cy="4511675"/>
          </a:xfrm>
        </p:spPr>
        <p:txBody>
          <a:bodyPr/>
          <a:lstStyle/>
          <a:p>
            <a:pPr algn="ctr"/>
            <a:r>
              <a:rPr lang="en-US" altLang="ja-JP" sz="4050" dirty="0">
                <a:latin typeface="+mn-ea"/>
                <a:ea typeface="+mn-ea"/>
              </a:rPr>
              <a:t>Responsibility = Response + Ability</a:t>
            </a:r>
            <a:br>
              <a:rPr lang="en-US" altLang="ja-JP" sz="4050" dirty="0">
                <a:latin typeface="+mn-ea"/>
                <a:ea typeface="+mn-ea"/>
              </a:rPr>
            </a:br>
            <a:r>
              <a:rPr kumimoji="1" lang="ja-JP" altLang="en-US" dirty="0" smtClean="0">
                <a:latin typeface="+mn-ea"/>
                <a:ea typeface="+mn-ea"/>
              </a:rPr>
              <a:t> </a:t>
            </a:r>
            <a:r>
              <a:rPr kumimoji="1" lang="en-US" altLang="ja-JP" dirty="0" smtClean="0">
                <a:latin typeface="+mn-ea"/>
                <a:ea typeface="+mn-ea"/>
              </a:rPr>
              <a:t/>
            </a:r>
            <a:br>
              <a:rPr kumimoji="1" lang="en-US" altLang="ja-JP" dirty="0" smtClean="0">
                <a:latin typeface="+mn-ea"/>
                <a:ea typeface="+mn-ea"/>
              </a:rPr>
            </a:br>
            <a:r>
              <a:rPr lang="en-US" altLang="ja-JP" dirty="0">
                <a:latin typeface="+mn-ea"/>
                <a:ea typeface="+mn-ea"/>
              </a:rPr>
              <a:t/>
            </a:r>
            <a:br>
              <a:rPr lang="en-US" altLang="ja-JP" dirty="0">
                <a:latin typeface="+mn-ea"/>
                <a:ea typeface="+mn-ea"/>
              </a:rPr>
            </a:br>
            <a:r>
              <a:rPr lang="ja-JP" altLang="en-US" dirty="0" smtClean="0">
                <a:latin typeface="+mn-ea"/>
                <a:ea typeface="+mn-ea"/>
              </a:rPr>
              <a:t>「責任</a:t>
            </a:r>
            <a:r>
              <a:rPr lang="ja-JP" altLang="en-US" dirty="0">
                <a:latin typeface="+mn-ea"/>
                <a:ea typeface="+mn-ea"/>
              </a:rPr>
              <a:t>」</a:t>
            </a:r>
            <a:r>
              <a:rPr lang="ja-JP" altLang="en-US" dirty="0" smtClean="0">
                <a:latin typeface="+mn-ea"/>
                <a:ea typeface="+mn-ea"/>
              </a:rPr>
              <a:t>を果たすとは「対応」する「力」を持つこと</a:t>
            </a:r>
            <a:r>
              <a:rPr kumimoji="1" lang="ja-JP" altLang="en-US" dirty="0" smtClean="0">
                <a:latin typeface="+mn-ea"/>
                <a:ea typeface="+mn-ea"/>
              </a:rPr>
              <a:t>    </a:t>
            </a:r>
            <a:endParaRPr kumimoji="1" lang="ja-JP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6190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334531" y="897924"/>
            <a:ext cx="6474939" cy="478150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sz="3600" dirty="0"/>
              <a:t>釜石の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/>
              <a:t>　数々の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/>
              <a:t>　　危機対応の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/>
              <a:t>　　　　　　経験を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/>
              <a:t>　　　　全国と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/>
              <a:t>　　世界が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/>
              <a:t>必要としている（と思う）。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endParaRPr lang="en-US" altLang="ja-JP" sz="3600" dirty="0"/>
          </a:p>
          <a:p>
            <a:pPr marL="0" indent="0">
              <a:buNone/>
            </a:pP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604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717979" y="398077"/>
            <a:ext cx="7708042" cy="1325563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危機対応学と希望学</a:t>
            </a:r>
            <a:endParaRPr kumimoji="1" lang="ja-JP" altLang="en-US" sz="48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29190" y="1825625"/>
            <a:ext cx="7485620" cy="40397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3200" dirty="0"/>
              <a:t>将来に一切の</a:t>
            </a:r>
            <a:r>
              <a:rPr lang="ja-JP" altLang="en-US" sz="3200" dirty="0">
                <a:solidFill>
                  <a:srgbClr val="FFC000"/>
                </a:solidFill>
              </a:rPr>
              <a:t>危機のない世界</a:t>
            </a:r>
            <a:r>
              <a:rPr lang="ja-JP" altLang="en-US" sz="3200" dirty="0"/>
              <a:t>を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/>
              <a:t>想定するのは、難しい。</a:t>
            </a:r>
            <a:endParaRPr lang="en-US" altLang="ja-JP" sz="32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/>
              <a:t>今後起こり得る危機に際し、</a:t>
            </a:r>
            <a:endParaRPr lang="en-US" altLang="ja-JP" sz="32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3200" dirty="0"/>
              <a:t>何とか対応出来るという見通しや手応え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/>
              <a:t>の得られる社会に、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>
                <a:solidFill>
                  <a:srgbClr val="FFC000"/>
                </a:solidFill>
              </a:rPr>
              <a:t>希望</a:t>
            </a:r>
            <a:r>
              <a:rPr lang="ja-JP" altLang="en-US" sz="3200" dirty="0"/>
              <a:t>は生まれるはず。</a:t>
            </a:r>
          </a:p>
        </p:txBody>
      </p:sp>
    </p:spTree>
    <p:extLst>
      <p:ext uri="{BB962C8B-B14F-4D97-AF65-F5344CB8AC3E}">
        <p14:creationId xmlns:p14="http://schemas.microsoft.com/office/powerpoint/2010/main" val="142156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67264" y="527222"/>
            <a:ext cx="7848085" cy="1163467"/>
          </a:xfrm>
        </p:spPr>
        <p:txBody>
          <a:bodyPr>
            <a:normAutofit fontScale="90000"/>
          </a:bodyPr>
          <a:lstStyle/>
          <a:p>
            <a:r>
              <a:rPr kumimoji="1" lang="ja-JP" altLang="en-US" sz="4000" dirty="0" smtClean="0"/>
              <a:t>希望学が釜石で見つけた「地域の希望」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>
                <a:solidFill>
                  <a:srgbClr val="C00000"/>
                </a:solidFill>
              </a:rPr>
              <a:t>３つの条件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60490"/>
          </a:xfrm>
        </p:spPr>
        <p:txBody>
          <a:bodyPr>
            <a:normAutofit lnSpcReduction="10000"/>
          </a:bodyPr>
          <a:lstStyle/>
          <a:p>
            <a:r>
              <a:rPr lang="ja-JP" altLang="en-US" sz="3300" dirty="0"/>
              <a:t>ローカル・アイデンティティの</a:t>
            </a:r>
            <a:r>
              <a:rPr lang="ja-JP" altLang="en-US" sz="3300" dirty="0">
                <a:solidFill>
                  <a:srgbClr val="FFC000"/>
                </a:solidFill>
              </a:rPr>
              <a:t>再構築</a:t>
            </a:r>
            <a:endParaRPr lang="en-US" altLang="ja-JP" sz="3300" dirty="0">
              <a:solidFill>
                <a:srgbClr val="FFC000"/>
              </a:solidFill>
            </a:endParaRPr>
          </a:p>
          <a:p>
            <a:endParaRPr lang="en-US" altLang="ja-JP" sz="3300" dirty="0"/>
          </a:p>
          <a:p>
            <a:r>
              <a:rPr lang="ja-JP" altLang="en-US" sz="3300" dirty="0"/>
              <a:t>希望の</a:t>
            </a:r>
            <a:r>
              <a:rPr lang="ja-JP" altLang="en-US" sz="3300" dirty="0">
                <a:solidFill>
                  <a:srgbClr val="FFC000"/>
                </a:solidFill>
              </a:rPr>
              <a:t>共有</a:t>
            </a:r>
            <a:endParaRPr lang="en-US" altLang="ja-JP" sz="3300" dirty="0">
              <a:solidFill>
                <a:srgbClr val="FFC000"/>
              </a:solidFill>
            </a:endParaRPr>
          </a:p>
          <a:p>
            <a:endParaRPr lang="en-US" altLang="ja-JP" sz="3300" dirty="0"/>
          </a:p>
          <a:p>
            <a:r>
              <a:rPr lang="ja-JP" altLang="en-US" sz="3300" dirty="0"/>
              <a:t>地域内外でのネットワーク</a:t>
            </a:r>
            <a:r>
              <a:rPr lang="ja-JP" altLang="en-US" sz="3300" dirty="0">
                <a:solidFill>
                  <a:schemeClr val="accent4"/>
                </a:solidFill>
              </a:rPr>
              <a:t>形成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3609" y="4986959"/>
            <a:ext cx="7163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⇒危機対応という視点から、</a:t>
            </a:r>
            <a:r>
              <a:rPr lang="en-US" altLang="ja-JP" sz="2400" dirty="0"/>
              <a:t>3</a:t>
            </a:r>
            <a:r>
              <a:rPr lang="ja-JP" altLang="en-US" sz="2400" dirty="0" err="1"/>
              <a:t>つの</a:t>
            </a:r>
            <a:r>
              <a:rPr lang="ja-JP" altLang="en-US" sz="2400" dirty="0"/>
              <a:t>条件が持つ意味を、あらためて考えてみたい。</a:t>
            </a:r>
          </a:p>
        </p:txBody>
      </p:sp>
    </p:spTree>
    <p:extLst>
      <p:ext uri="{BB962C8B-B14F-4D97-AF65-F5344CB8AC3E}">
        <p14:creationId xmlns:p14="http://schemas.microsoft.com/office/powerpoint/2010/main" val="26304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0000" y="365126"/>
            <a:ext cx="6917209" cy="1455436"/>
          </a:xfrm>
        </p:spPr>
        <p:txBody>
          <a:bodyPr/>
          <a:lstStyle/>
          <a:p>
            <a:r>
              <a:rPr kumimoji="1" lang="ja-JP" altLang="en-US" dirty="0" smtClean="0"/>
              <a:t>有名になった危機時の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「釜石防災３原則」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0000" y="1842101"/>
            <a:ext cx="5651157" cy="3776104"/>
          </a:xfrm>
        </p:spPr>
        <p:txBody>
          <a:bodyPr/>
          <a:lstStyle/>
          <a:p>
            <a:endParaRPr kumimoji="1" lang="en-US" altLang="ja-JP" dirty="0" smtClean="0"/>
          </a:p>
          <a:p>
            <a:r>
              <a:rPr lang="ja-JP" altLang="en-US" sz="3000" dirty="0"/>
              <a:t>「想定にとらわれない」</a:t>
            </a:r>
            <a:endParaRPr lang="en-US" altLang="ja-JP" sz="3000" dirty="0"/>
          </a:p>
          <a:p>
            <a:endParaRPr lang="en-US" altLang="ja-JP" sz="3000" dirty="0"/>
          </a:p>
          <a:p>
            <a:r>
              <a:rPr lang="ja-JP" altLang="en-US" sz="3000" dirty="0"/>
              <a:t>「つねに全力を尽くす」</a:t>
            </a:r>
            <a:endParaRPr lang="en-US" altLang="ja-JP" sz="3000" dirty="0"/>
          </a:p>
          <a:p>
            <a:endParaRPr lang="en-US" altLang="ja-JP" sz="3000" dirty="0"/>
          </a:p>
          <a:p>
            <a:r>
              <a:rPr lang="ja-JP" altLang="en-US" sz="3000" dirty="0"/>
              <a:t>「率先して行動する」</a:t>
            </a:r>
          </a:p>
        </p:txBody>
      </p:sp>
    </p:spTree>
    <p:extLst>
      <p:ext uri="{BB962C8B-B14F-4D97-AF65-F5344CB8AC3E}">
        <p14:creationId xmlns:p14="http://schemas.microsoft.com/office/powerpoint/2010/main" val="28731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0000" y="365126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有名にしたい</a:t>
            </a:r>
            <a:r>
              <a:rPr kumimoji="1" lang="ja-JP" altLang="en-US" dirty="0" smtClean="0">
                <a:solidFill>
                  <a:srgbClr val="00B0F0"/>
                </a:solidFill>
              </a:rPr>
              <a:t>平常時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「釜石対応３原則」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0000" y="1825625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sz="3000" dirty="0"/>
              <a:t>「想定を心がける」</a:t>
            </a:r>
            <a:endParaRPr lang="en-US" altLang="ja-JP" sz="3000" dirty="0"/>
          </a:p>
          <a:p>
            <a:pPr marL="0" indent="0">
              <a:buNone/>
            </a:pPr>
            <a:endParaRPr lang="en-US" altLang="ja-JP" sz="3000" dirty="0"/>
          </a:p>
          <a:p>
            <a:r>
              <a:rPr lang="ja-JP" altLang="en-US" sz="3000" dirty="0"/>
              <a:t>「力尽きないようにする」</a:t>
            </a:r>
            <a:endParaRPr lang="en-US" altLang="ja-JP" sz="3000" dirty="0"/>
          </a:p>
          <a:p>
            <a:endParaRPr lang="en-US" altLang="ja-JP" sz="3000" dirty="0"/>
          </a:p>
          <a:p>
            <a:r>
              <a:rPr lang="ja-JP" altLang="en-US" sz="3000" dirty="0"/>
              <a:t>「お互いを思いやる」</a:t>
            </a:r>
          </a:p>
        </p:txBody>
      </p:sp>
    </p:spTree>
    <p:extLst>
      <p:ext uri="{BB962C8B-B14F-4D97-AF65-F5344CB8AC3E}">
        <p14:creationId xmlns:p14="http://schemas.microsoft.com/office/powerpoint/2010/main" val="140121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39847" cy="14307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それは「釜石の希望３原則」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でもある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2020129"/>
            <a:ext cx="7886700" cy="3242642"/>
          </a:xfrm>
        </p:spPr>
        <p:txBody>
          <a:bodyPr/>
          <a:lstStyle/>
          <a:p>
            <a:endParaRPr kumimoji="1" lang="en-US" altLang="ja-JP" dirty="0" smtClean="0"/>
          </a:p>
          <a:p>
            <a:r>
              <a:rPr lang="ja-JP" altLang="en-US" sz="3000" dirty="0"/>
              <a:t>「想定を心がける」⇒</a:t>
            </a:r>
            <a:r>
              <a:rPr lang="ja-JP" altLang="en-US" sz="3000" dirty="0">
                <a:solidFill>
                  <a:srgbClr val="FFC000"/>
                </a:solidFill>
              </a:rPr>
              <a:t>希望</a:t>
            </a:r>
            <a:r>
              <a:rPr lang="ja-JP" altLang="en-US" sz="3000" dirty="0"/>
              <a:t>をつくろうとする</a:t>
            </a:r>
            <a:endParaRPr lang="en-US" altLang="ja-JP" sz="3000" dirty="0"/>
          </a:p>
          <a:p>
            <a:endParaRPr lang="en-US" altLang="ja-JP" sz="3000" dirty="0"/>
          </a:p>
          <a:p>
            <a:r>
              <a:rPr lang="ja-JP" altLang="en-US" sz="3000" dirty="0"/>
              <a:t>「力尽きないようにする」⇒</a:t>
            </a:r>
            <a:r>
              <a:rPr lang="ja-JP" altLang="en-US" sz="3000" dirty="0">
                <a:solidFill>
                  <a:srgbClr val="FFC000"/>
                </a:solidFill>
              </a:rPr>
              <a:t>遊び</a:t>
            </a:r>
            <a:r>
              <a:rPr lang="ja-JP" altLang="en-US" sz="3000" dirty="0"/>
              <a:t>を大切にする</a:t>
            </a:r>
            <a:endParaRPr lang="en-US" altLang="ja-JP" sz="3000" dirty="0"/>
          </a:p>
          <a:p>
            <a:endParaRPr lang="en-US" altLang="ja-JP" sz="3000" dirty="0"/>
          </a:p>
          <a:p>
            <a:r>
              <a:rPr lang="ja-JP" altLang="en-US" sz="3000" dirty="0"/>
              <a:t>「お互いを思いやる」⇒</a:t>
            </a:r>
            <a:r>
              <a:rPr lang="ja-JP" altLang="en-US" sz="3000" dirty="0">
                <a:solidFill>
                  <a:srgbClr val="FFC000"/>
                </a:solidFill>
              </a:rPr>
              <a:t>つながり</a:t>
            </a:r>
            <a:r>
              <a:rPr lang="ja-JP" altLang="en-US" sz="3000" dirty="0"/>
              <a:t>を大事にする</a:t>
            </a:r>
          </a:p>
        </p:txBody>
      </p:sp>
    </p:spTree>
    <p:extLst>
      <p:ext uri="{BB962C8B-B14F-4D97-AF65-F5344CB8AC3E}">
        <p14:creationId xmlns:p14="http://schemas.microsoft.com/office/powerpoint/2010/main" val="25017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0000" y="365126"/>
            <a:ext cx="6917209" cy="145543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有名になった危機時の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「釜石</a:t>
            </a:r>
            <a:r>
              <a:rPr lang="ja-JP" altLang="en-US" dirty="0">
                <a:solidFill>
                  <a:srgbClr val="FF0000"/>
                </a:solidFill>
              </a:rPr>
              <a:t>危機</a:t>
            </a:r>
            <a:r>
              <a:rPr kumimoji="1" lang="ja-JP" altLang="en-US" dirty="0" smtClean="0"/>
              <a:t>３原則」と</a:t>
            </a:r>
            <a:r>
              <a:rPr kumimoji="1" lang="ja-JP" altLang="en-US" dirty="0" smtClean="0">
                <a:solidFill>
                  <a:srgbClr val="FF0000"/>
                </a:solidFill>
              </a:rPr>
              <a:t>希望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0000" y="1842101"/>
            <a:ext cx="8032403" cy="3776104"/>
          </a:xfrm>
        </p:spPr>
        <p:txBody>
          <a:bodyPr/>
          <a:lstStyle/>
          <a:p>
            <a:endParaRPr kumimoji="1" lang="en-US" altLang="ja-JP" dirty="0" smtClean="0"/>
          </a:p>
          <a:p>
            <a:r>
              <a:rPr lang="ja-JP" altLang="en-US" sz="3000" dirty="0"/>
              <a:t>「想定にとらわれない</a:t>
            </a:r>
            <a:r>
              <a:rPr lang="ja-JP" altLang="en-US" sz="3000" dirty="0" smtClean="0"/>
              <a:t>」⇒希望は</a:t>
            </a:r>
            <a:r>
              <a:rPr lang="ja-JP" altLang="en-US" sz="3000" dirty="0" smtClean="0">
                <a:solidFill>
                  <a:srgbClr val="FF0000"/>
                </a:solidFill>
              </a:rPr>
              <a:t>柔軟</a:t>
            </a:r>
            <a:r>
              <a:rPr lang="ja-JP" altLang="en-US" sz="3000" dirty="0" smtClean="0"/>
              <a:t>に</a:t>
            </a:r>
            <a:endParaRPr lang="en-US" altLang="ja-JP" sz="3000" dirty="0"/>
          </a:p>
          <a:p>
            <a:endParaRPr lang="en-US" altLang="ja-JP" sz="3000" dirty="0"/>
          </a:p>
          <a:p>
            <a:r>
              <a:rPr lang="ja-JP" altLang="en-US" sz="3000" dirty="0"/>
              <a:t>「つねに全力を尽くす</a:t>
            </a:r>
            <a:r>
              <a:rPr lang="ja-JP" altLang="en-US" sz="3000" dirty="0" smtClean="0"/>
              <a:t>」⇒</a:t>
            </a:r>
            <a:r>
              <a:rPr lang="ja-JP" altLang="en-US" sz="3000" dirty="0" smtClean="0">
                <a:solidFill>
                  <a:srgbClr val="FF0000"/>
                </a:solidFill>
              </a:rPr>
              <a:t>無駄</a:t>
            </a:r>
            <a:r>
              <a:rPr lang="ja-JP" altLang="en-US" sz="3000" dirty="0" smtClean="0"/>
              <a:t>な希望もＯＫ</a:t>
            </a:r>
            <a:endParaRPr lang="en-US" altLang="ja-JP" sz="3000" dirty="0"/>
          </a:p>
          <a:p>
            <a:endParaRPr lang="en-US" altLang="ja-JP" sz="3000" dirty="0"/>
          </a:p>
          <a:p>
            <a:r>
              <a:rPr lang="ja-JP" altLang="en-US" sz="3000" dirty="0"/>
              <a:t>「率先して行動する</a:t>
            </a:r>
            <a:r>
              <a:rPr lang="ja-JP" altLang="en-US" sz="3000" dirty="0" smtClean="0"/>
              <a:t>」⇒希望は</a:t>
            </a:r>
            <a:r>
              <a:rPr lang="ja-JP" altLang="en-US" sz="3000" dirty="0" smtClean="0">
                <a:solidFill>
                  <a:srgbClr val="FF0000"/>
                </a:solidFill>
              </a:rPr>
              <a:t>自分たち</a:t>
            </a:r>
            <a:r>
              <a:rPr lang="ja-JP" altLang="en-US" sz="3000" dirty="0" smtClean="0"/>
              <a:t>でつくる</a:t>
            </a:r>
            <a:endParaRPr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0584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793</TotalTime>
  <Words>294</Words>
  <Application>Microsoft Macintosh PowerPoint</Application>
  <PresentationFormat>画面に合わせる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ＭＳ Ｐゴシック</vt:lpstr>
      <vt:lpstr>Office テーマ</vt:lpstr>
      <vt:lpstr>釜石と希望学のこれから  「危機対応学」始めます！</vt:lpstr>
      <vt:lpstr>Responsibility = Response + Ability    「責任」を果たすとは「対応」する「力」を持つこと    </vt:lpstr>
      <vt:lpstr>PowerPoint プレゼンテーション</vt:lpstr>
      <vt:lpstr>危機対応学と希望学</vt:lpstr>
      <vt:lpstr>希望学が釜石で見つけた「地域の希望」 ３つの条件</vt:lpstr>
      <vt:lpstr>有名になった危機時の 　「釜石防災３原則」</vt:lpstr>
      <vt:lpstr>有名にしたい平常時の 「釜石対応３原則」</vt:lpstr>
      <vt:lpstr>それは「釜石の希望３原則」 でもある</vt:lpstr>
      <vt:lpstr>有名になった危機時の 　「釜石危機３原則」と希望</vt:lpstr>
      <vt:lpstr>挫折を希望に換える力を 探しに釜石に（2006年～）</vt:lpstr>
      <vt:lpstr>危険（リスク）を 機会（チャンス）に換える力を 持とう（2016年～）</vt:lpstr>
      <vt:lpstr>「東大さん」と「釜石さん」</vt:lpstr>
      <vt:lpstr>本日のメインイベント</vt:lpstr>
      <vt:lpstr>３枚のスナップショット</vt:lpstr>
    </vt:vector>
  </TitlesOfParts>
  <Company>Microsoft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釜石と希望学のこれから  －「危機対応学」始めます！－</dc:title>
  <dc:creator>玄田有史</dc:creator>
  <cp:lastModifiedBy>保城広至</cp:lastModifiedBy>
  <cp:revision>41</cp:revision>
  <dcterms:created xsi:type="dcterms:W3CDTF">2016-11-01T23:44:08Z</dcterms:created>
  <dcterms:modified xsi:type="dcterms:W3CDTF">2016-11-30T02:05:34Z</dcterms:modified>
</cp:coreProperties>
</file>